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package" ContentType="application/vnd.openxmlformats-officedocument.package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74" r:id="rId3"/>
    <p:sldId id="275" r:id="rId4"/>
    <p:sldId id="258" r:id="rId5"/>
    <p:sldId id="259" r:id="rId6"/>
    <p:sldId id="260" r:id="rId7"/>
    <p:sldId id="273" r:id="rId8"/>
    <p:sldId id="266" r:id="rId9"/>
    <p:sldId id="278" r:id="rId10"/>
    <p:sldId id="267" r:id="rId11"/>
    <p:sldId id="268" r:id="rId12"/>
    <p:sldId id="263" r:id="rId13"/>
    <p:sldId id="269" r:id="rId14"/>
    <p:sldId id="272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6600FF"/>
    <a:srgbClr val="CC99FF"/>
    <a:srgbClr val="FFCC99"/>
    <a:srgbClr val="FF9999"/>
    <a:srgbClr val="663300"/>
    <a:srgbClr val="CC6600"/>
    <a:srgbClr val="FFFFFF"/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810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ackage1.package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40"/>
      <c:rotY val="10"/>
      <c:perspective val="20"/>
    </c:view3D>
    <c:plotArea>
      <c:layout/>
      <c:pie3DChart>
        <c:dLbls>
          <c:showCatName val="1"/>
          <c:showPercent val="1"/>
        </c:dLbls>
      </c:pie3DChart>
    </c:plotArea>
    <c:plotVisOnly val="1"/>
    <c:dispBlanksAs val="zero"/>
  </c:chart>
  <c:spPr>
    <a:ln>
      <a:noFill/>
    </a:ln>
  </c:spPr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C4D6E7-C706-44A5-8969-4BDB2701078A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406BE59-9E46-4CB0-A1AC-AA89BF610D9D}">
      <dgm:prSet phldrT="[Текст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доходы</a:t>
          </a:r>
          <a:endParaRPr lang="ru-RU" dirty="0"/>
        </a:p>
      </dgm:t>
    </dgm:pt>
    <dgm:pt modelId="{43AF2D36-CD5C-4C19-951C-577587C176E9}" type="parTrans" cxnId="{316843DC-E56A-441E-8990-CD23976DC4B6}">
      <dgm:prSet/>
      <dgm:spPr/>
      <dgm:t>
        <a:bodyPr/>
        <a:lstStyle/>
        <a:p>
          <a:endParaRPr lang="ru-RU"/>
        </a:p>
      </dgm:t>
    </dgm:pt>
    <dgm:pt modelId="{C4576F7F-4AFF-4B59-9F7E-B36BF565C518}" type="sibTrans" cxnId="{316843DC-E56A-441E-8990-CD23976DC4B6}">
      <dgm:prSet/>
      <dgm:spPr/>
      <dgm:t>
        <a:bodyPr/>
        <a:lstStyle/>
        <a:p>
          <a:endParaRPr lang="ru-RU"/>
        </a:p>
      </dgm:t>
    </dgm:pt>
    <dgm:pt modelId="{6B89AEA7-DD59-45E0-8DC5-5E2832A83525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расходы</a:t>
          </a:r>
          <a:endParaRPr lang="ru-RU" dirty="0"/>
        </a:p>
      </dgm:t>
    </dgm:pt>
    <dgm:pt modelId="{D1A968EC-615E-4E4A-BF9D-1C23AE99FDFE}" type="parTrans" cxnId="{319996F2-FEDF-4BF9-8E98-62AFD475541E}">
      <dgm:prSet/>
      <dgm:spPr/>
      <dgm:t>
        <a:bodyPr/>
        <a:lstStyle/>
        <a:p>
          <a:endParaRPr lang="ru-RU"/>
        </a:p>
      </dgm:t>
    </dgm:pt>
    <dgm:pt modelId="{2B3E7559-49F5-4D8C-87BD-5AE05946860F}" type="sibTrans" cxnId="{319996F2-FEDF-4BF9-8E98-62AFD475541E}">
      <dgm:prSet/>
      <dgm:spPr/>
      <dgm:t>
        <a:bodyPr/>
        <a:lstStyle/>
        <a:p>
          <a:endParaRPr lang="ru-RU"/>
        </a:p>
      </dgm:t>
    </dgm:pt>
    <dgm:pt modelId="{1C4DC7A0-0569-4867-9A72-DB230A925D24}">
      <dgm:prSet phldrT="[Текст]" custT="1"/>
      <dgm:spPr>
        <a:gradFill flip="none" rotWithShape="0">
          <a:gsLst>
            <a:gs pos="0">
              <a:schemeClr val="accent2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2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2">
                <a:lumMod val="60000"/>
                <a:lumOff val="4000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accent2">
              <a:lumMod val="60000"/>
              <a:lumOff val="40000"/>
              <a:alpha val="9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sz="3600" b="1" dirty="0" smtClean="0"/>
            <a:t> 214871,65 тыс.рублей</a:t>
          </a:r>
          <a:endParaRPr lang="ru-RU" sz="3600" b="1" dirty="0"/>
        </a:p>
      </dgm:t>
    </dgm:pt>
    <dgm:pt modelId="{ADF70E00-0C53-4A02-B0BC-9805CD3833A0}" type="parTrans" cxnId="{415C3AA8-7A3F-486D-9307-F510B0829741}">
      <dgm:prSet/>
      <dgm:spPr/>
      <dgm:t>
        <a:bodyPr/>
        <a:lstStyle/>
        <a:p>
          <a:endParaRPr lang="ru-RU"/>
        </a:p>
      </dgm:t>
    </dgm:pt>
    <dgm:pt modelId="{9FB41568-E1D5-4F02-B851-AE242D91E754}" type="sibTrans" cxnId="{415C3AA8-7A3F-486D-9307-F510B0829741}">
      <dgm:prSet/>
      <dgm:spPr/>
      <dgm:t>
        <a:bodyPr/>
        <a:lstStyle/>
        <a:p>
          <a:endParaRPr lang="ru-RU"/>
        </a:p>
      </dgm:t>
    </dgm:pt>
    <dgm:pt modelId="{451EA97B-B891-439D-A832-FF965948F5A3}">
      <dgm:prSet phldrT="[Текст]"/>
      <dgm:spPr>
        <a:gradFill flip="none" rotWithShape="0">
          <a:gsLst>
            <a:gs pos="0">
              <a:schemeClr val="accent1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1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1">
                <a:lumMod val="60000"/>
                <a:lumOff val="4000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accent1">
              <a:lumMod val="60000"/>
              <a:lumOff val="40000"/>
              <a:alpha val="9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l"/>
          <a:endParaRPr lang="ru-RU" sz="2000" dirty="0"/>
        </a:p>
      </dgm:t>
    </dgm:pt>
    <dgm:pt modelId="{A5F087B3-3AE3-40B1-B911-62F51F3AB940}" type="parTrans" cxnId="{7EFB7D21-F734-423D-9378-95B998CD4446}">
      <dgm:prSet/>
      <dgm:spPr/>
      <dgm:t>
        <a:bodyPr/>
        <a:lstStyle/>
        <a:p>
          <a:endParaRPr lang="ru-RU"/>
        </a:p>
      </dgm:t>
    </dgm:pt>
    <dgm:pt modelId="{73DA7B6E-90D2-455A-AF82-79BF05213369}" type="sibTrans" cxnId="{7EFB7D21-F734-423D-9378-95B998CD4446}">
      <dgm:prSet/>
      <dgm:spPr/>
      <dgm:t>
        <a:bodyPr/>
        <a:lstStyle/>
        <a:p>
          <a:endParaRPr lang="ru-RU"/>
        </a:p>
      </dgm:t>
    </dgm:pt>
    <dgm:pt modelId="{86B23466-5996-4E97-9BF5-124166996C6D}">
      <dgm:prSet phldrT="[Текст]"/>
      <dgm:spPr>
        <a:gradFill flip="none" rotWithShape="0">
          <a:gsLst>
            <a:gs pos="0">
              <a:schemeClr val="accent1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1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1">
                <a:lumMod val="60000"/>
                <a:lumOff val="4000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accent1">
              <a:lumMod val="60000"/>
              <a:lumOff val="40000"/>
              <a:alpha val="9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l"/>
          <a:endParaRPr lang="ru-RU" sz="2000" dirty="0"/>
        </a:p>
      </dgm:t>
    </dgm:pt>
    <dgm:pt modelId="{7868259C-84CF-4664-A7E9-93EC862FEC74}" type="parTrans" cxnId="{7B23CEBE-5CCD-4BFC-99B6-56E9211198F4}">
      <dgm:prSet/>
      <dgm:spPr/>
      <dgm:t>
        <a:bodyPr/>
        <a:lstStyle/>
        <a:p>
          <a:endParaRPr lang="ru-RU"/>
        </a:p>
      </dgm:t>
    </dgm:pt>
    <dgm:pt modelId="{DD3DD997-974F-44DB-AB8D-8AB1B32F496E}" type="sibTrans" cxnId="{7B23CEBE-5CCD-4BFC-99B6-56E9211198F4}">
      <dgm:prSet/>
      <dgm:spPr/>
      <dgm:t>
        <a:bodyPr/>
        <a:lstStyle/>
        <a:p>
          <a:endParaRPr lang="ru-RU"/>
        </a:p>
      </dgm:t>
    </dgm:pt>
    <dgm:pt modelId="{A4AFA613-E2BE-4531-98D6-4A9CB24AF573}">
      <dgm:prSet phldrT="[Текст]"/>
      <dgm:spPr>
        <a:gradFill flip="none" rotWithShape="0">
          <a:gsLst>
            <a:gs pos="0">
              <a:schemeClr val="accent1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1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1">
                <a:lumMod val="60000"/>
                <a:lumOff val="4000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accent1">
              <a:lumMod val="60000"/>
              <a:lumOff val="40000"/>
              <a:alpha val="9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l"/>
          <a:endParaRPr lang="ru-RU" sz="2000" dirty="0"/>
        </a:p>
      </dgm:t>
    </dgm:pt>
    <dgm:pt modelId="{737FD845-FDCE-4D6E-A554-64904D022654}" type="parTrans" cxnId="{85233901-DDC4-4338-9239-DA962FC46E2F}">
      <dgm:prSet/>
      <dgm:spPr/>
      <dgm:t>
        <a:bodyPr/>
        <a:lstStyle/>
        <a:p>
          <a:endParaRPr lang="ru-RU"/>
        </a:p>
      </dgm:t>
    </dgm:pt>
    <dgm:pt modelId="{88B83091-264F-485A-97D9-5E60D72F1568}" type="sibTrans" cxnId="{85233901-DDC4-4338-9239-DA962FC46E2F}">
      <dgm:prSet/>
      <dgm:spPr/>
      <dgm:t>
        <a:bodyPr/>
        <a:lstStyle/>
        <a:p>
          <a:endParaRPr lang="ru-RU"/>
        </a:p>
      </dgm:t>
    </dgm:pt>
    <dgm:pt modelId="{6217B091-792D-4360-AA14-AEC4B0930363}">
      <dgm:prSet phldrT="[Текст]" custT="1"/>
      <dgm:spPr>
        <a:gradFill flip="none" rotWithShape="0">
          <a:gsLst>
            <a:gs pos="0">
              <a:schemeClr val="accent1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1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1">
                <a:lumMod val="60000"/>
                <a:lumOff val="4000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accent1">
              <a:lumMod val="60000"/>
              <a:lumOff val="40000"/>
              <a:alpha val="9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sz="3600" dirty="0" smtClean="0"/>
            <a:t>  </a:t>
          </a:r>
          <a:r>
            <a:rPr lang="ru-RU" sz="3600" b="1" dirty="0" smtClean="0"/>
            <a:t>233523,53 тыс.рублей</a:t>
          </a:r>
          <a:endParaRPr lang="ru-RU" sz="2000" b="1" dirty="0"/>
        </a:p>
      </dgm:t>
    </dgm:pt>
    <dgm:pt modelId="{B58BE271-BC16-4527-A718-2D3AE31487F0}" type="parTrans" cxnId="{439F2C65-F776-4DFE-A8BF-7993641EA478}">
      <dgm:prSet/>
      <dgm:spPr/>
      <dgm:t>
        <a:bodyPr/>
        <a:lstStyle/>
        <a:p>
          <a:endParaRPr lang="ru-RU"/>
        </a:p>
      </dgm:t>
    </dgm:pt>
    <dgm:pt modelId="{E20AC42B-F560-4F08-9473-225EA40D146D}" type="sibTrans" cxnId="{439F2C65-F776-4DFE-A8BF-7993641EA478}">
      <dgm:prSet/>
      <dgm:spPr/>
      <dgm:t>
        <a:bodyPr/>
        <a:lstStyle/>
        <a:p>
          <a:endParaRPr lang="ru-RU"/>
        </a:p>
      </dgm:t>
    </dgm:pt>
    <dgm:pt modelId="{84D50579-A391-4313-86FF-C3437CD06208}">
      <dgm:prSet phldrT="[Текст]" custT="1"/>
      <dgm:spPr>
        <a:gradFill flip="none" rotWithShape="0">
          <a:gsLst>
            <a:gs pos="0">
              <a:schemeClr val="accent2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2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2">
                <a:lumMod val="60000"/>
                <a:lumOff val="4000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accent2">
              <a:lumMod val="60000"/>
              <a:lumOff val="40000"/>
              <a:alpha val="9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endParaRPr lang="ru-RU" sz="3600" b="1" dirty="0"/>
        </a:p>
      </dgm:t>
    </dgm:pt>
    <dgm:pt modelId="{8C178F9A-42A8-45E9-9C12-A687D1C702B3}" type="parTrans" cxnId="{B9FCDA2F-62D7-457D-8FC0-C689F9FA62E7}">
      <dgm:prSet/>
      <dgm:spPr/>
      <dgm:t>
        <a:bodyPr/>
        <a:lstStyle/>
        <a:p>
          <a:endParaRPr lang="ru-RU"/>
        </a:p>
      </dgm:t>
    </dgm:pt>
    <dgm:pt modelId="{621CAAA7-5E0E-44E1-90A8-98D952156001}" type="sibTrans" cxnId="{B9FCDA2F-62D7-457D-8FC0-C689F9FA62E7}">
      <dgm:prSet/>
      <dgm:spPr/>
      <dgm:t>
        <a:bodyPr/>
        <a:lstStyle/>
        <a:p>
          <a:endParaRPr lang="ru-RU"/>
        </a:p>
      </dgm:t>
    </dgm:pt>
    <dgm:pt modelId="{038B1C57-BCB7-4A43-BDC4-CAD759700AD2}" type="pres">
      <dgm:prSet presAssocID="{D1C4D6E7-C706-44A5-8969-4BDB2701078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CCDAC25-8C0A-4C29-A6FE-771F3A39BA7B}" type="pres">
      <dgm:prSet presAssocID="{F406BE59-9E46-4CB0-A1AC-AA89BF610D9D}" presName="linNode" presStyleCnt="0"/>
      <dgm:spPr/>
    </dgm:pt>
    <dgm:pt modelId="{08C165FE-0DA3-43CA-A8C2-D30EAEA75472}" type="pres">
      <dgm:prSet presAssocID="{F406BE59-9E46-4CB0-A1AC-AA89BF610D9D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924DFC-301D-4878-AABE-D8DB9DA057CC}" type="pres">
      <dgm:prSet presAssocID="{F406BE59-9E46-4CB0-A1AC-AA89BF610D9D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36D95F-D0EE-46FF-B9C0-D1C3DC33E1DA}" type="pres">
      <dgm:prSet presAssocID="{C4576F7F-4AFF-4B59-9F7E-B36BF565C518}" presName="spacing" presStyleCnt="0"/>
      <dgm:spPr/>
    </dgm:pt>
    <dgm:pt modelId="{59572A48-DC4C-4F43-B47E-E1B80BE186E4}" type="pres">
      <dgm:prSet presAssocID="{6B89AEA7-DD59-45E0-8DC5-5E2832A83525}" presName="linNode" presStyleCnt="0"/>
      <dgm:spPr/>
    </dgm:pt>
    <dgm:pt modelId="{5EA42DA1-A4AC-43BF-AB80-A1A9A4A532FB}" type="pres">
      <dgm:prSet presAssocID="{6B89AEA7-DD59-45E0-8DC5-5E2832A83525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F42BD9-B1D4-49DA-BE2A-7CB918BC6ECD}" type="pres">
      <dgm:prSet presAssocID="{6B89AEA7-DD59-45E0-8DC5-5E2832A83525}" presName="childShp" presStyleLbl="bgAccFollowNode1" presStyleIdx="1" presStyleCnt="2" custLinFactNeighborX="1128" custLinFactNeighborY="13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9F2C65-F776-4DFE-A8BF-7993641EA478}" srcId="{F406BE59-9E46-4CB0-A1AC-AA89BF610D9D}" destId="{6217B091-792D-4360-AA14-AEC4B0930363}" srcOrd="1" destOrd="0" parTransId="{B58BE271-BC16-4527-A718-2D3AE31487F0}" sibTransId="{E20AC42B-F560-4F08-9473-225EA40D146D}"/>
    <dgm:cxn modelId="{99829577-7A46-4227-8145-83C4AF3AB3E0}" type="presOf" srcId="{6217B091-792D-4360-AA14-AEC4B0930363}" destId="{31924DFC-301D-4878-AABE-D8DB9DA057CC}" srcOrd="0" destOrd="1" presId="urn:microsoft.com/office/officeart/2005/8/layout/vList6"/>
    <dgm:cxn modelId="{81E8D239-3CFE-480A-B21D-9603364EFD2A}" type="presOf" srcId="{A4AFA613-E2BE-4531-98D6-4A9CB24AF573}" destId="{31924DFC-301D-4878-AABE-D8DB9DA057CC}" srcOrd="0" destOrd="0" presId="urn:microsoft.com/office/officeart/2005/8/layout/vList6"/>
    <dgm:cxn modelId="{F1486C5B-E13D-4E25-AD9A-F3F9FAE8A265}" type="presOf" srcId="{1C4DC7A0-0569-4867-9A72-DB230A925D24}" destId="{D6F42BD9-B1D4-49DA-BE2A-7CB918BC6ECD}" srcOrd="0" destOrd="1" presId="urn:microsoft.com/office/officeart/2005/8/layout/vList6"/>
    <dgm:cxn modelId="{415C3AA8-7A3F-486D-9307-F510B0829741}" srcId="{6B89AEA7-DD59-45E0-8DC5-5E2832A83525}" destId="{1C4DC7A0-0569-4867-9A72-DB230A925D24}" srcOrd="1" destOrd="0" parTransId="{ADF70E00-0C53-4A02-B0BC-9805CD3833A0}" sibTransId="{9FB41568-E1D5-4F02-B851-AE242D91E754}"/>
    <dgm:cxn modelId="{7B23CEBE-5CCD-4BFC-99B6-56E9211198F4}" srcId="{F406BE59-9E46-4CB0-A1AC-AA89BF610D9D}" destId="{86B23466-5996-4E97-9BF5-124166996C6D}" srcOrd="3" destOrd="0" parTransId="{7868259C-84CF-4664-A7E9-93EC862FEC74}" sibTransId="{DD3DD997-974F-44DB-AB8D-8AB1B32F496E}"/>
    <dgm:cxn modelId="{B9FCDA2F-62D7-457D-8FC0-C689F9FA62E7}" srcId="{6B89AEA7-DD59-45E0-8DC5-5E2832A83525}" destId="{84D50579-A391-4313-86FF-C3437CD06208}" srcOrd="0" destOrd="0" parTransId="{8C178F9A-42A8-45E9-9C12-A687D1C702B3}" sibTransId="{621CAAA7-5E0E-44E1-90A8-98D952156001}"/>
    <dgm:cxn modelId="{85233901-DDC4-4338-9239-DA962FC46E2F}" srcId="{F406BE59-9E46-4CB0-A1AC-AA89BF610D9D}" destId="{A4AFA613-E2BE-4531-98D6-4A9CB24AF573}" srcOrd="0" destOrd="0" parTransId="{737FD845-FDCE-4D6E-A554-64904D022654}" sibTransId="{88B83091-264F-485A-97D9-5E60D72F1568}"/>
    <dgm:cxn modelId="{319996F2-FEDF-4BF9-8E98-62AFD475541E}" srcId="{D1C4D6E7-C706-44A5-8969-4BDB2701078A}" destId="{6B89AEA7-DD59-45E0-8DC5-5E2832A83525}" srcOrd="1" destOrd="0" parTransId="{D1A968EC-615E-4E4A-BF9D-1C23AE99FDFE}" sibTransId="{2B3E7559-49F5-4D8C-87BD-5AE05946860F}"/>
    <dgm:cxn modelId="{316843DC-E56A-441E-8990-CD23976DC4B6}" srcId="{D1C4D6E7-C706-44A5-8969-4BDB2701078A}" destId="{F406BE59-9E46-4CB0-A1AC-AA89BF610D9D}" srcOrd="0" destOrd="0" parTransId="{43AF2D36-CD5C-4C19-951C-577587C176E9}" sibTransId="{C4576F7F-4AFF-4B59-9F7E-B36BF565C518}"/>
    <dgm:cxn modelId="{CE32673E-D41A-4707-9B8C-1159161EF428}" type="presOf" srcId="{451EA97B-B891-439D-A832-FF965948F5A3}" destId="{31924DFC-301D-4878-AABE-D8DB9DA057CC}" srcOrd="0" destOrd="2" presId="urn:microsoft.com/office/officeart/2005/8/layout/vList6"/>
    <dgm:cxn modelId="{AF0D763E-DAB6-4E00-894D-7D46B8E664AB}" type="presOf" srcId="{6B89AEA7-DD59-45E0-8DC5-5E2832A83525}" destId="{5EA42DA1-A4AC-43BF-AB80-A1A9A4A532FB}" srcOrd="0" destOrd="0" presId="urn:microsoft.com/office/officeart/2005/8/layout/vList6"/>
    <dgm:cxn modelId="{D3DBD424-B898-438C-9DD5-F7D978DA217D}" type="presOf" srcId="{86B23466-5996-4E97-9BF5-124166996C6D}" destId="{31924DFC-301D-4878-AABE-D8DB9DA057CC}" srcOrd="0" destOrd="3" presId="urn:microsoft.com/office/officeart/2005/8/layout/vList6"/>
    <dgm:cxn modelId="{9406504B-833B-4680-8BE8-E8F9B5BA859D}" type="presOf" srcId="{F406BE59-9E46-4CB0-A1AC-AA89BF610D9D}" destId="{08C165FE-0DA3-43CA-A8C2-D30EAEA75472}" srcOrd="0" destOrd="0" presId="urn:microsoft.com/office/officeart/2005/8/layout/vList6"/>
    <dgm:cxn modelId="{7EFB7D21-F734-423D-9378-95B998CD4446}" srcId="{F406BE59-9E46-4CB0-A1AC-AA89BF610D9D}" destId="{451EA97B-B891-439D-A832-FF965948F5A3}" srcOrd="2" destOrd="0" parTransId="{A5F087B3-3AE3-40B1-B911-62F51F3AB940}" sibTransId="{73DA7B6E-90D2-455A-AF82-79BF05213369}"/>
    <dgm:cxn modelId="{E6207E15-D137-4FE5-9F17-93F957FDD55E}" type="presOf" srcId="{84D50579-A391-4313-86FF-C3437CD06208}" destId="{D6F42BD9-B1D4-49DA-BE2A-7CB918BC6ECD}" srcOrd="0" destOrd="0" presId="urn:microsoft.com/office/officeart/2005/8/layout/vList6"/>
    <dgm:cxn modelId="{A62512A6-C421-4610-8A15-86D3D4F5F8AD}" type="presOf" srcId="{D1C4D6E7-C706-44A5-8969-4BDB2701078A}" destId="{038B1C57-BCB7-4A43-BDC4-CAD759700AD2}" srcOrd="0" destOrd="0" presId="urn:microsoft.com/office/officeart/2005/8/layout/vList6"/>
    <dgm:cxn modelId="{2B7869A5-E776-41CE-8E86-DE792587AAF0}" type="presParOf" srcId="{038B1C57-BCB7-4A43-BDC4-CAD759700AD2}" destId="{8CCDAC25-8C0A-4C29-A6FE-771F3A39BA7B}" srcOrd="0" destOrd="0" presId="urn:microsoft.com/office/officeart/2005/8/layout/vList6"/>
    <dgm:cxn modelId="{CDCFEFEA-EA39-4B62-9705-9401CC2A0A50}" type="presParOf" srcId="{8CCDAC25-8C0A-4C29-A6FE-771F3A39BA7B}" destId="{08C165FE-0DA3-43CA-A8C2-D30EAEA75472}" srcOrd="0" destOrd="0" presId="urn:microsoft.com/office/officeart/2005/8/layout/vList6"/>
    <dgm:cxn modelId="{C5F19392-2779-457D-89BC-A643A6A10D3D}" type="presParOf" srcId="{8CCDAC25-8C0A-4C29-A6FE-771F3A39BA7B}" destId="{31924DFC-301D-4878-AABE-D8DB9DA057CC}" srcOrd="1" destOrd="0" presId="urn:microsoft.com/office/officeart/2005/8/layout/vList6"/>
    <dgm:cxn modelId="{C44E833D-79FF-4CC6-8852-3125C894C8FF}" type="presParOf" srcId="{038B1C57-BCB7-4A43-BDC4-CAD759700AD2}" destId="{6F36D95F-D0EE-46FF-B9C0-D1C3DC33E1DA}" srcOrd="1" destOrd="0" presId="urn:microsoft.com/office/officeart/2005/8/layout/vList6"/>
    <dgm:cxn modelId="{F3E33B6A-C326-4AAA-B611-410C325516DA}" type="presParOf" srcId="{038B1C57-BCB7-4A43-BDC4-CAD759700AD2}" destId="{59572A48-DC4C-4F43-B47E-E1B80BE186E4}" srcOrd="2" destOrd="0" presId="urn:microsoft.com/office/officeart/2005/8/layout/vList6"/>
    <dgm:cxn modelId="{1E82420C-F623-4136-95C5-9F82D1CD4333}" type="presParOf" srcId="{59572A48-DC4C-4F43-B47E-E1B80BE186E4}" destId="{5EA42DA1-A4AC-43BF-AB80-A1A9A4A532FB}" srcOrd="0" destOrd="0" presId="urn:microsoft.com/office/officeart/2005/8/layout/vList6"/>
    <dgm:cxn modelId="{F0E75EB9-8FDA-4D32-B3E2-5DA33D37ED61}" type="presParOf" srcId="{59572A48-DC4C-4F43-B47E-E1B80BE186E4}" destId="{D6F42BD9-B1D4-49DA-BE2A-7CB918BC6ECD}" srcOrd="1" destOrd="0" presId="urn:microsoft.com/office/officeart/2005/8/layout/vList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5159AAC-1676-4E4E-972C-5975512B4D58}" type="doc">
      <dgm:prSet loTypeId="urn:microsoft.com/office/officeart/2005/8/layout/cycle8" loCatId="cycle" qsTypeId="urn:microsoft.com/office/officeart/2005/8/quickstyle/3d1" qsCatId="3D" csTypeId="urn:microsoft.com/office/officeart/2005/8/colors/accent1_2" csCatId="accent1" phldr="1"/>
      <dgm:spPr/>
    </dgm:pt>
    <dgm:pt modelId="{A00267C5-A146-4EAE-93FC-6C87809608C4}">
      <dgm:prSet phldrT="[Текст]"/>
      <dgm:spPr/>
      <dgm:t>
        <a:bodyPr/>
        <a:lstStyle/>
        <a:p>
          <a:r>
            <a:rPr lang="ru-RU" dirty="0" smtClean="0"/>
            <a:t>Налоговые  доходы  31403,19 тыс.рублей</a:t>
          </a:r>
        </a:p>
        <a:p>
          <a:r>
            <a:rPr lang="ru-RU" dirty="0" smtClean="0"/>
            <a:t>(13,4%)</a:t>
          </a:r>
          <a:endParaRPr lang="ru-RU" dirty="0"/>
        </a:p>
      </dgm:t>
    </dgm:pt>
    <dgm:pt modelId="{FFF6F466-33C5-454C-ABE2-69C625885FFA}" type="parTrans" cxnId="{A37C6ECC-A8E9-468D-9F0E-08577DC90641}">
      <dgm:prSet/>
      <dgm:spPr/>
      <dgm:t>
        <a:bodyPr/>
        <a:lstStyle/>
        <a:p>
          <a:endParaRPr lang="ru-RU"/>
        </a:p>
      </dgm:t>
    </dgm:pt>
    <dgm:pt modelId="{51278E61-F4FA-467A-898A-5B0817AA513A}" type="sibTrans" cxnId="{A37C6ECC-A8E9-468D-9F0E-08577DC90641}">
      <dgm:prSet/>
      <dgm:spPr/>
      <dgm:t>
        <a:bodyPr/>
        <a:lstStyle/>
        <a:p>
          <a:endParaRPr lang="ru-RU"/>
        </a:p>
      </dgm:t>
    </dgm:pt>
    <dgm:pt modelId="{E5F15885-C494-4D76-A2B3-C968A95B10BC}">
      <dgm:prSet phldrT="[Текст]"/>
      <dgm:spPr/>
      <dgm:t>
        <a:bodyPr/>
        <a:lstStyle/>
        <a:p>
          <a:r>
            <a:rPr lang="ru-RU" dirty="0" smtClean="0"/>
            <a:t>Неналоговые доходы  10885,94 тыс.рублей</a:t>
          </a:r>
        </a:p>
        <a:p>
          <a:r>
            <a:rPr lang="ru-RU" dirty="0" smtClean="0"/>
            <a:t>(4,7%)</a:t>
          </a:r>
          <a:endParaRPr lang="ru-RU" dirty="0"/>
        </a:p>
      </dgm:t>
    </dgm:pt>
    <dgm:pt modelId="{28B0FC43-668B-4B10-A3D2-836876E72B89}" type="parTrans" cxnId="{9D6AB5E2-D54C-4249-87C2-7BFC7C63818A}">
      <dgm:prSet/>
      <dgm:spPr/>
      <dgm:t>
        <a:bodyPr/>
        <a:lstStyle/>
        <a:p>
          <a:endParaRPr lang="ru-RU"/>
        </a:p>
      </dgm:t>
    </dgm:pt>
    <dgm:pt modelId="{DBE0374C-8125-4D4E-ADF3-6E532F121227}" type="sibTrans" cxnId="{9D6AB5E2-D54C-4249-87C2-7BFC7C63818A}">
      <dgm:prSet/>
      <dgm:spPr/>
      <dgm:t>
        <a:bodyPr/>
        <a:lstStyle/>
        <a:p>
          <a:endParaRPr lang="ru-RU"/>
        </a:p>
      </dgm:t>
    </dgm:pt>
    <dgm:pt modelId="{A02EA5D9-01B4-4317-B403-8BC9A834170C}">
      <dgm:prSet phldrT="[Текст]"/>
      <dgm:spPr/>
      <dgm:t>
        <a:bodyPr anchor="ctr" anchorCtr="1"/>
        <a:lstStyle/>
        <a:p>
          <a:r>
            <a:rPr lang="ru-RU" dirty="0" smtClean="0"/>
            <a:t>Безвозмездные поступления 191234,40  тыс.рублей (81,9%) </a:t>
          </a:r>
          <a:endParaRPr lang="ru-RU" dirty="0"/>
        </a:p>
      </dgm:t>
    </dgm:pt>
    <dgm:pt modelId="{A9DD33AC-1DD1-4B6E-98D1-FAA686047E5E}" type="parTrans" cxnId="{3794A2A7-1200-4E84-A870-E214B2102018}">
      <dgm:prSet/>
      <dgm:spPr/>
      <dgm:t>
        <a:bodyPr/>
        <a:lstStyle/>
        <a:p>
          <a:endParaRPr lang="ru-RU"/>
        </a:p>
      </dgm:t>
    </dgm:pt>
    <dgm:pt modelId="{28302650-DB5D-4C59-B0FB-6AD910FC70D1}" type="sibTrans" cxnId="{3794A2A7-1200-4E84-A870-E214B2102018}">
      <dgm:prSet/>
      <dgm:spPr/>
      <dgm:t>
        <a:bodyPr/>
        <a:lstStyle/>
        <a:p>
          <a:endParaRPr lang="ru-RU"/>
        </a:p>
      </dgm:t>
    </dgm:pt>
    <dgm:pt modelId="{91AF7B91-6A8B-4808-92F3-78FEB1F14714}" type="pres">
      <dgm:prSet presAssocID="{B5159AAC-1676-4E4E-972C-5975512B4D58}" presName="compositeShape" presStyleCnt="0">
        <dgm:presLayoutVars>
          <dgm:chMax val="7"/>
          <dgm:dir/>
          <dgm:resizeHandles val="exact"/>
        </dgm:presLayoutVars>
      </dgm:prSet>
      <dgm:spPr/>
    </dgm:pt>
    <dgm:pt modelId="{6C10CD19-C5D4-4645-B2CE-0D7F7F7CF4FD}" type="pres">
      <dgm:prSet presAssocID="{B5159AAC-1676-4E4E-972C-5975512B4D58}" presName="wedge1" presStyleLbl="node1" presStyleIdx="0" presStyleCnt="3"/>
      <dgm:spPr/>
      <dgm:t>
        <a:bodyPr/>
        <a:lstStyle/>
        <a:p>
          <a:endParaRPr lang="ru-RU"/>
        </a:p>
      </dgm:t>
    </dgm:pt>
    <dgm:pt modelId="{77F94917-3157-49EA-8AB2-4025BFA328CB}" type="pres">
      <dgm:prSet presAssocID="{B5159AAC-1676-4E4E-972C-5975512B4D58}" presName="dummy1a" presStyleCnt="0"/>
      <dgm:spPr/>
    </dgm:pt>
    <dgm:pt modelId="{C8F5FA48-5B8B-46DC-84A5-5F334F6B8ABB}" type="pres">
      <dgm:prSet presAssocID="{B5159AAC-1676-4E4E-972C-5975512B4D58}" presName="dummy1b" presStyleCnt="0"/>
      <dgm:spPr/>
    </dgm:pt>
    <dgm:pt modelId="{46FED9CB-92B4-46D4-85C1-B2C26C34E6D4}" type="pres">
      <dgm:prSet presAssocID="{B5159AAC-1676-4E4E-972C-5975512B4D58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A76E4E-09BE-4669-9F93-3347B2BD78C2}" type="pres">
      <dgm:prSet presAssocID="{B5159AAC-1676-4E4E-972C-5975512B4D58}" presName="wedge2" presStyleLbl="node1" presStyleIdx="1" presStyleCnt="3"/>
      <dgm:spPr/>
      <dgm:t>
        <a:bodyPr/>
        <a:lstStyle/>
        <a:p>
          <a:endParaRPr lang="ru-RU"/>
        </a:p>
      </dgm:t>
    </dgm:pt>
    <dgm:pt modelId="{ADA6F233-6AD0-407C-8A7E-B4EE71375C08}" type="pres">
      <dgm:prSet presAssocID="{B5159AAC-1676-4E4E-972C-5975512B4D58}" presName="dummy2a" presStyleCnt="0"/>
      <dgm:spPr/>
    </dgm:pt>
    <dgm:pt modelId="{8524CB21-5C69-4284-A2FF-BA1BC26D2A13}" type="pres">
      <dgm:prSet presAssocID="{B5159AAC-1676-4E4E-972C-5975512B4D58}" presName="dummy2b" presStyleCnt="0"/>
      <dgm:spPr/>
    </dgm:pt>
    <dgm:pt modelId="{4BFBC314-ED4E-4378-A0A0-035F2CDCF059}" type="pres">
      <dgm:prSet presAssocID="{B5159AAC-1676-4E4E-972C-5975512B4D58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B781A0-DB81-44C4-9B3C-3A27D256859B}" type="pres">
      <dgm:prSet presAssocID="{B5159AAC-1676-4E4E-972C-5975512B4D58}" presName="wedge3" presStyleLbl="node1" presStyleIdx="2" presStyleCnt="3"/>
      <dgm:spPr/>
      <dgm:t>
        <a:bodyPr/>
        <a:lstStyle/>
        <a:p>
          <a:endParaRPr lang="ru-RU"/>
        </a:p>
      </dgm:t>
    </dgm:pt>
    <dgm:pt modelId="{5CF66147-F2CB-4D6C-9ADF-E88BD523848C}" type="pres">
      <dgm:prSet presAssocID="{B5159AAC-1676-4E4E-972C-5975512B4D58}" presName="dummy3a" presStyleCnt="0"/>
      <dgm:spPr/>
    </dgm:pt>
    <dgm:pt modelId="{6FB3DC04-638D-48B1-AD80-148E8911B342}" type="pres">
      <dgm:prSet presAssocID="{B5159AAC-1676-4E4E-972C-5975512B4D58}" presName="dummy3b" presStyleCnt="0"/>
      <dgm:spPr/>
    </dgm:pt>
    <dgm:pt modelId="{FD4D0C35-D31B-4C97-BEB7-6A70ADA296BC}" type="pres">
      <dgm:prSet presAssocID="{B5159AAC-1676-4E4E-972C-5975512B4D58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CACF50-B6B1-4969-80EA-870A682EEFD8}" type="pres">
      <dgm:prSet presAssocID="{51278E61-F4FA-467A-898A-5B0817AA513A}" presName="arrowWedge1" presStyleLbl="fgSibTrans2D1" presStyleIdx="0" presStyleCnt="3"/>
      <dgm:spPr/>
    </dgm:pt>
    <dgm:pt modelId="{FDE7FA64-E6DA-4F4B-8B71-18F5201392E4}" type="pres">
      <dgm:prSet presAssocID="{DBE0374C-8125-4D4E-ADF3-6E532F121227}" presName="arrowWedge2" presStyleLbl="fgSibTrans2D1" presStyleIdx="1" presStyleCnt="3"/>
      <dgm:spPr/>
    </dgm:pt>
    <dgm:pt modelId="{1EA5EFC4-63FE-4BEA-B06C-263CAFB6B602}" type="pres">
      <dgm:prSet presAssocID="{28302650-DB5D-4C59-B0FB-6AD910FC70D1}" presName="arrowWedge3" presStyleLbl="fgSibTrans2D1" presStyleIdx="2" presStyleCnt="3"/>
      <dgm:spPr/>
    </dgm:pt>
  </dgm:ptLst>
  <dgm:cxnLst>
    <dgm:cxn modelId="{A37C6ECC-A8E9-468D-9F0E-08577DC90641}" srcId="{B5159AAC-1676-4E4E-972C-5975512B4D58}" destId="{A00267C5-A146-4EAE-93FC-6C87809608C4}" srcOrd="0" destOrd="0" parTransId="{FFF6F466-33C5-454C-ABE2-69C625885FFA}" sibTransId="{51278E61-F4FA-467A-898A-5B0817AA513A}"/>
    <dgm:cxn modelId="{BA391020-29F7-4C68-B2C9-4C8317E102F0}" type="presOf" srcId="{B5159AAC-1676-4E4E-972C-5975512B4D58}" destId="{91AF7B91-6A8B-4808-92F3-78FEB1F14714}" srcOrd="0" destOrd="0" presId="urn:microsoft.com/office/officeart/2005/8/layout/cycle8"/>
    <dgm:cxn modelId="{D406DCBF-49C1-48CB-ADB4-3CA23DD323DF}" type="presOf" srcId="{A02EA5D9-01B4-4317-B403-8BC9A834170C}" destId="{C3B781A0-DB81-44C4-9B3C-3A27D256859B}" srcOrd="0" destOrd="0" presId="urn:microsoft.com/office/officeart/2005/8/layout/cycle8"/>
    <dgm:cxn modelId="{9D6AB5E2-D54C-4249-87C2-7BFC7C63818A}" srcId="{B5159AAC-1676-4E4E-972C-5975512B4D58}" destId="{E5F15885-C494-4D76-A2B3-C968A95B10BC}" srcOrd="1" destOrd="0" parTransId="{28B0FC43-668B-4B10-A3D2-836876E72B89}" sibTransId="{DBE0374C-8125-4D4E-ADF3-6E532F121227}"/>
    <dgm:cxn modelId="{6D42C81F-D2BE-4F35-830B-78FC8666A618}" type="presOf" srcId="{A00267C5-A146-4EAE-93FC-6C87809608C4}" destId="{6C10CD19-C5D4-4645-B2CE-0D7F7F7CF4FD}" srcOrd="0" destOrd="0" presId="urn:microsoft.com/office/officeart/2005/8/layout/cycle8"/>
    <dgm:cxn modelId="{0A5A3F1A-45CB-482A-B5BC-6BF0C7DF4F35}" type="presOf" srcId="{E5F15885-C494-4D76-A2B3-C968A95B10BC}" destId="{57A76E4E-09BE-4669-9F93-3347B2BD78C2}" srcOrd="0" destOrd="0" presId="urn:microsoft.com/office/officeart/2005/8/layout/cycle8"/>
    <dgm:cxn modelId="{1F4B4556-6FAA-4FE1-9F18-2F93D207B003}" type="presOf" srcId="{A02EA5D9-01B4-4317-B403-8BC9A834170C}" destId="{FD4D0C35-D31B-4C97-BEB7-6A70ADA296BC}" srcOrd="1" destOrd="0" presId="urn:microsoft.com/office/officeart/2005/8/layout/cycle8"/>
    <dgm:cxn modelId="{3E400DBC-2610-41E3-B68B-84960DF9E045}" type="presOf" srcId="{A00267C5-A146-4EAE-93FC-6C87809608C4}" destId="{46FED9CB-92B4-46D4-85C1-B2C26C34E6D4}" srcOrd="1" destOrd="0" presId="urn:microsoft.com/office/officeart/2005/8/layout/cycle8"/>
    <dgm:cxn modelId="{5EF6CF03-3024-4196-9C25-4581842B67D7}" type="presOf" srcId="{E5F15885-C494-4D76-A2B3-C968A95B10BC}" destId="{4BFBC314-ED4E-4378-A0A0-035F2CDCF059}" srcOrd="1" destOrd="0" presId="urn:microsoft.com/office/officeart/2005/8/layout/cycle8"/>
    <dgm:cxn modelId="{3794A2A7-1200-4E84-A870-E214B2102018}" srcId="{B5159AAC-1676-4E4E-972C-5975512B4D58}" destId="{A02EA5D9-01B4-4317-B403-8BC9A834170C}" srcOrd="2" destOrd="0" parTransId="{A9DD33AC-1DD1-4B6E-98D1-FAA686047E5E}" sibTransId="{28302650-DB5D-4C59-B0FB-6AD910FC70D1}"/>
    <dgm:cxn modelId="{35D99F51-442A-4549-838E-AE922A9DFCB6}" type="presParOf" srcId="{91AF7B91-6A8B-4808-92F3-78FEB1F14714}" destId="{6C10CD19-C5D4-4645-B2CE-0D7F7F7CF4FD}" srcOrd="0" destOrd="0" presId="urn:microsoft.com/office/officeart/2005/8/layout/cycle8"/>
    <dgm:cxn modelId="{2DDA5894-CE7F-4865-A738-405128CEBC1A}" type="presParOf" srcId="{91AF7B91-6A8B-4808-92F3-78FEB1F14714}" destId="{77F94917-3157-49EA-8AB2-4025BFA328CB}" srcOrd="1" destOrd="0" presId="urn:microsoft.com/office/officeart/2005/8/layout/cycle8"/>
    <dgm:cxn modelId="{CCF88FA2-2013-4ED8-8F70-D76907656AEA}" type="presParOf" srcId="{91AF7B91-6A8B-4808-92F3-78FEB1F14714}" destId="{C8F5FA48-5B8B-46DC-84A5-5F334F6B8ABB}" srcOrd="2" destOrd="0" presId="urn:microsoft.com/office/officeart/2005/8/layout/cycle8"/>
    <dgm:cxn modelId="{09C855D9-C511-4F82-9847-131701596F40}" type="presParOf" srcId="{91AF7B91-6A8B-4808-92F3-78FEB1F14714}" destId="{46FED9CB-92B4-46D4-85C1-B2C26C34E6D4}" srcOrd="3" destOrd="0" presId="urn:microsoft.com/office/officeart/2005/8/layout/cycle8"/>
    <dgm:cxn modelId="{6B7083D4-E92F-434F-B7AB-F2DAD2B5B927}" type="presParOf" srcId="{91AF7B91-6A8B-4808-92F3-78FEB1F14714}" destId="{57A76E4E-09BE-4669-9F93-3347B2BD78C2}" srcOrd="4" destOrd="0" presId="urn:microsoft.com/office/officeart/2005/8/layout/cycle8"/>
    <dgm:cxn modelId="{C82C9024-1FA1-4BCB-B04B-DB79FFA96FCB}" type="presParOf" srcId="{91AF7B91-6A8B-4808-92F3-78FEB1F14714}" destId="{ADA6F233-6AD0-407C-8A7E-B4EE71375C08}" srcOrd="5" destOrd="0" presId="urn:microsoft.com/office/officeart/2005/8/layout/cycle8"/>
    <dgm:cxn modelId="{A7FFD7EA-41E6-4712-AF7C-7CBD78FBCB4C}" type="presParOf" srcId="{91AF7B91-6A8B-4808-92F3-78FEB1F14714}" destId="{8524CB21-5C69-4284-A2FF-BA1BC26D2A13}" srcOrd="6" destOrd="0" presId="urn:microsoft.com/office/officeart/2005/8/layout/cycle8"/>
    <dgm:cxn modelId="{B0C1BE8C-34AD-4547-8B9F-E5B52E2F1717}" type="presParOf" srcId="{91AF7B91-6A8B-4808-92F3-78FEB1F14714}" destId="{4BFBC314-ED4E-4378-A0A0-035F2CDCF059}" srcOrd="7" destOrd="0" presId="urn:microsoft.com/office/officeart/2005/8/layout/cycle8"/>
    <dgm:cxn modelId="{F299F956-E406-4E53-9320-ACDA00AFDE14}" type="presParOf" srcId="{91AF7B91-6A8B-4808-92F3-78FEB1F14714}" destId="{C3B781A0-DB81-44C4-9B3C-3A27D256859B}" srcOrd="8" destOrd="0" presId="urn:microsoft.com/office/officeart/2005/8/layout/cycle8"/>
    <dgm:cxn modelId="{463A42DB-22B1-4B20-B2CE-80B5286E78FF}" type="presParOf" srcId="{91AF7B91-6A8B-4808-92F3-78FEB1F14714}" destId="{5CF66147-F2CB-4D6C-9ADF-E88BD523848C}" srcOrd="9" destOrd="0" presId="urn:microsoft.com/office/officeart/2005/8/layout/cycle8"/>
    <dgm:cxn modelId="{6844EF6B-226D-44BC-9512-4E77B5E20989}" type="presParOf" srcId="{91AF7B91-6A8B-4808-92F3-78FEB1F14714}" destId="{6FB3DC04-638D-48B1-AD80-148E8911B342}" srcOrd="10" destOrd="0" presId="urn:microsoft.com/office/officeart/2005/8/layout/cycle8"/>
    <dgm:cxn modelId="{2DBA92B3-65C5-48F3-B8F2-CF01FEF90AE8}" type="presParOf" srcId="{91AF7B91-6A8B-4808-92F3-78FEB1F14714}" destId="{FD4D0C35-D31B-4C97-BEB7-6A70ADA296BC}" srcOrd="11" destOrd="0" presId="urn:microsoft.com/office/officeart/2005/8/layout/cycle8"/>
    <dgm:cxn modelId="{6934B828-62DC-48E2-821A-31A14A082B6B}" type="presParOf" srcId="{91AF7B91-6A8B-4808-92F3-78FEB1F14714}" destId="{4DCACF50-B6B1-4969-80EA-870A682EEFD8}" srcOrd="12" destOrd="0" presId="urn:microsoft.com/office/officeart/2005/8/layout/cycle8"/>
    <dgm:cxn modelId="{B1AAF84C-8167-4C72-8261-79887ACF3F11}" type="presParOf" srcId="{91AF7B91-6A8B-4808-92F3-78FEB1F14714}" destId="{FDE7FA64-E6DA-4F4B-8B71-18F5201392E4}" srcOrd="13" destOrd="0" presId="urn:microsoft.com/office/officeart/2005/8/layout/cycle8"/>
    <dgm:cxn modelId="{D1FE76D1-C46F-4A87-A191-DA1B7A386704}" type="presParOf" srcId="{91AF7B91-6A8B-4808-92F3-78FEB1F14714}" destId="{1EA5EFC4-63FE-4BEA-B06C-263CAFB6B602}" srcOrd="14" destOrd="0" presId="urn:microsoft.com/office/officeart/2005/8/layout/cycle8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7A0ACB-6D1C-45F7-8E8F-97E4AD555A1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5754150-5E11-45E2-861B-732C1A4E24BB}" type="pres">
      <dgm:prSet presAssocID="{BE7A0ACB-6D1C-45F7-8E8F-97E4AD555A1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294992CA-A090-49F1-9881-AAC3FF6E8960}" type="presOf" srcId="{BE7A0ACB-6D1C-45F7-8E8F-97E4AD555A1B}" destId="{35754150-5E11-45E2-861B-732C1A4E24BB}" srcOrd="0" destOrd="0" presId="urn:microsoft.com/office/officeart/2005/8/layout/hLis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E18F47F-55A7-4667-A056-73CFF5727933}" type="doc">
      <dgm:prSet loTypeId="urn:microsoft.com/office/officeart/2005/8/layout/vList5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CF211CB8-C24C-4787-A74E-C43C98B26E6A}">
      <dgm:prSet phldrT="[Текст]" custT="1"/>
      <dgm:spPr/>
      <dgm:t>
        <a:bodyPr/>
        <a:lstStyle/>
        <a:p>
          <a:r>
            <a:rPr lang="ru-RU" sz="1200" b="1" dirty="0" smtClean="0">
              <a:solidFill>
                <a:schemeClr val="accent4">
                  <a:lumMod val="50000"/>
                </a:schemeClr>
              </a:solidFill>
            </a:rPr>
            <a:t>Функционирование высшего должностного лица  муниципального образования -  расходы на содержание глав администраций органов местного самоуправления, а также аппаратов указанных должностных лиц</a:t>
          </a:r>
          <a:endParaRPr lang="ru-RU" sz="1200" b="1" dirty="0">
            <a:solidFill>
              <a:schemeClr val="accent4">
                <a:lumMod val="50000"/>
              </a:schemeClr>
            </a:solidFill>
          </a:endParaRPr>
        </a:p>
      </dgm:t>
    </dgm:pt>
    <dgm:pt modelId="{F31A279D-F869-4332-A349-3AAB559371BC}" type="parTrans" cxnId="{E4E124C9-371D-4571-A0F8-A9ED1A9D1668}">
      <dgm:prSet/>
      <dgm:spPr/>
      <dgm:t>
        <a:bodyPr/>
        <a:lstStyle/>
        <a:p>
          <a:endParaRPr lang="ru-RU"/>
        </a:p>
      </dgm:t>
    </dgm:pt>
    <dgm:pt modelId="{2BB88CF3-DFC7-4662-8128-46CC4466F922}" type="sibTrans" cxnId="{E4E124C9-371D-4571-A0F8-A9ED1A9D1668}">
      <dgm:prSet/>
      <dgm:spPr/>
      <dgm:t>
        <a:bodyPr/>
        <a:lstStyle/>
        <a:p>
          <a:endParaRPr lang="ru-RU"/>
        </a:p>
      </dgm:t>
    </dgm:pt>
    <dgm:pt modelId="{9EF5112C-5CCB-4EE2-8910-A9052CC707ED}">
      <dgm:prSet phldrT="[Текст]" custT="1"/>
      <dgm:spPr>
        <a:noFill/>
        <a:ln>
          <a:noFill/>
        </a:ln>
      </dgm:spPr>
      <dgm:t>
        <a:bodyPr anchor="ctr"/>
        <a:lstStyle/>
        <a:p>
          <a:pPr marL="0" indent="0" algn="ctr">
            <a:tabLst/>
          </a:pPr>
          <a:r>
            <a:rPr lang="ru-RU" sz="1000" b="1" kern="1200" dirty="0" smtClean="0">
              <a:solidFill>
                <a:schemeClr val="accent4">
                  <a:lumMod val="50000"/>
                </a:schemeClr>
              </a:solidFill>
            </a:rPr>
            <a:t>ГЛАВА ИПАТОВСКОГО МУНИЦИПАЛЬНОГО РАЙОНА СК;</a:t>
          </a:r>
          <a:endParaRPr lang="ru-RU" sz="1000" b="1" kern="1200" dirty="0">
            <a:solidFill>
              <a:schemeClr val="accent4">
                <a:lumMod val="50000"/>
              </a:schemeClr>
            </a:solidFill>
          </a:endParaRPr>
        </a:p>
      </dgm:t>
    </dgm:pt>
    <dgm:pt modelId="{09DF3E3F-EAE7-4F92-9C15-857BB934BBEB}" type="parTrans" cxnId="{1B2F4862-009F-4F75-84C7-1DB3B2E22E16}">
      <dgm:prSet/>
      <dgm:spPr/>
      <dgm:t>
        <a:bodyPr/>
        <a:lstStyle/>
        <a:p>
          <a:endParaRPr lang="ru-RU"/>
        </a:p>
      </dgm:t>
    </dgm:pt>
    <dgm:pt modelId="{76C83958-8809-4276-B3D1-8F54C8FF3DEC}" type="sibTrans" cxnId="{1B2F4862-009F-4F75-84C7-1DB3B2E22E16}">
      <dgm:prSet/>
      <dgm:spPr/>
      <dgm:t>
        <a:bodyPr/>
        <a:lstStyle/>
        <a:p>
          <a:endParaRPr lang="ru-RU"/>
        </a:p>
      </dgm:t>
    </dgm:pt>
    <dgm:pt modelId="{94EAEF9D-66FC-477A-BF22-CFEAB67588AC}">
      <dgm:prSet custT="1"/>
      <dgm:spPr/>
      <dgm:t>
        <a:bodyPr/>
        <a:lstStyle/>
        <a:p>
          <a:r>
            <a:rPr lang="ru-RU" sz="1200" b="1" dirty="0" smtClean="0">
              <a:solidFill>
                <a:schemeClr val="accent4">
                  <a:lumMod val="50000"/>
                </a:schemeClr>
              </a:solidFill>
            </a:rPr>
            <a:t>Судебная система -  составление (изменение и дополнение) списков кандидатов в присяжные заседатели федеральных судей общей юрисдикции в Российской Федерации за счет средств федерального бюджета</a:t>
          </a:r>
        </a:p>
      </dgm:t>
    </dgm:pt>
    <dgm:pt modelId="{45E796F2-9B55-4523-96C7-14DFB36B3742}" type="parTrans" cxnId="{33626051-8AD5-4995-9D51-835C8C2FA9EF}">
      <dgm:prSet/>
      <dgm:spPr/>
      <dgm:t>
        <a:bodyPr/>
        <a:lstStyle/>
        <a:p>
          <a:endParaRPr lang="ru-RU"/>
        </a:p>
      </dgm:t>
    </dgm:pt>
    <dgm:pt modelId="{F6D668E5-3771-4AB6-B4F2-CDF1247E95F5}" type="sibTrans" cxnId="{33626051-8AD5-4995-9D51-835C8C2FA9EF}">
      <dgm:prSet/>
      <dgm:spPr/>
      <dgm:t>
        <a:bodyPr/>
        <a:lstStyle/>
        <a:p>
          <a:endParaRPr lang="ru-RU"/>
        </a:p>
      </dgm:t>
    </dgm:pt>
    <dgm:pt modelId="{2F409990-9D31-4A51-AEDF-C6826CD5CC9C}">
      <dgm:prSet custT="1"/>
      <dgm:spPr/>
      <dgm:t>
        <a:bodyPr/>
        <a:lstStyle/>
        <a:p>
          <a:r>
            <a:rPr lang="ru-RU" sz="1200" b="1" dirty="0" smtClean="0">
              <a:solidFill>
                <a:schemeClr val="accent4">
                  <a:lumMod val="50000"/>
                </a:schemeClr>
              </a:solidFill>
            </a:rPr>
            <a:t>Резервные фонды местных администраций - образование резервных фондов органов местного самоуправления</a:t>
          </a:r>
        </a:p>
      </dgm:t>
    </dgm:pt>
    <dgm:pt modelId="{720A10B8-D9AC-40AE-BCFE-37699A9C215F}" type="parTrans" cxnId="{72A136D7-C87F-4FC8-B226-1A8141348DA3}">
      <dgm:prSet/>
      <dgm:spPr/>
      <dgm:t>
        <a:bodyPr/>
        <a:lstStyle/>
        <a:p>
          <a:endParaRPr lang="ru-RU"/>
        </a:p>
      </dgm:t>
    </dgm:pt>
    <dgm:pt modelId="{4604ACFC-7FCC-4166-90E5-CC83DE8241B5}" type="sibTrans" cxnId="{72A136D7-C87F-4FC8-B226-1A8141348DA3}">
      <dgm:prSet/>
      <dgm:spPr/>
      <dgm:t>
        <a:bodyPr/>
        <a:lstStyle/>
        <a:p>
          <a:endParaRPr lang="ru-RU"/>
        </a:p>
      </dgm:t>
    </dgm:pt>
    <dgm:pt modelId="{1466FBA3-79B1-4D2E-8462-C276C6F70C92}">
      <dgm:prSet custT="1"/>
      <dgm:spPr>
        <a:noFill/>
        <a:ln>
          <a:noFill/>
        </a:ln>
      </dgm:spPr>
      <dgm:t>
        <a:bodyPr/>
        <a:lstStyle/>
        <a:p>
          <a:pPr marL="57150" indent="0" algn="l"/>
          <a:r>
            <a:rPr lang="ru-RU" sz="1000" b="1" kern="1200" dirty="0" smtClean="0">
              <a:solidFill>
                <a:schemeClr val="accent4">
                  <a:lumMod val="50000"/>
                </a:schemeClr>
              </a:solidFill>
            </a:rPr>
            <a:t> КАНДИДАТЫ В ПРИСЯЖНЫЕ ЗАСЕДАТЕЛИ</a:t>
          </a:r>
          <a:endParaRPr lang="ru-RU" sz="1000" kern="1200" dirty="0"/>
        </a:p>
      </dgm:t>
    </dgm:pt>
    <dgm:pt modelId="{32A7E4C7-3C52-4293-857E-8FD088AF0EFE}" type="parTrans" cxnId="{C650408E-5A3D-4518-99AD-8D9BB5A3B9B1}">
      <dgm:prSet/>
      <dgm:spPr/>
      <dgm:t>
        <a:bodyPr/>
        <a:lstStyle/>
        <a:p>
          <a:endParaRPr lang="ru-RU"/>
        </a:p>
      </dgm:t>
    </dgm:pt>
    <dgm:pt modelId="{F3463005-D511-43D7-8397-F9BCFBB83D40}" type="sibTrans" cxnId="{C650408E-5A3D-4518-99AD-8D9BB5A3B9B1}">
      <dgm:prSet/>
      <dgm:spPr/>
      <dgm:t>
        <a:bodyPr/>
        <a:lstStyle/>
        <a:p>
          <a:endParaRPr lang="ru-RU"/>
        </a:p>
      </dgm:t>
    </dgm:pt>
    <dgm:pt modelId="{91BC70A7-6CDF-4C73-8BBF-ECB898243D29}">
      <dgm:prSet custT="1"/>
      <dgm:spPr/>
      <dgm:t>
        <a:bodyPr/>
        <a:lstStyle/>
        <a:p>
          <a:r>
            <a:rPr lang="ru-RU" sz="1200" b="1" dirty="0" smtClean="0">
              <a:solidFill>
                <a:schemeClr val="accent4">
                  <a:lumMod val="50000"/>
                </a:schemeClr>
              </a:solidFill>
            </a:rPr>
            <a:t>Другие общегосударственные вопросы - расходы на выполнение функций по общегосударственным вопросам, не отнесенным к другим подразделам данного раздела, в том числе на управление муниципальной собственностью</a:t>
          </a:r>
        </a:p>
      </dgm:t>
    </dgm:pt>
    <dgm:pt modelId="{84494B6B-92CF-48C4-AC84-83A8A346476D}" type="parTrans" cxnId="{FC2DD029-776F-442F-9EE9-37EBF2279359}">
      <dgm:prSet/>
      <dgm:spPr/>
      <dgm:t>
        <a:bodyPr/>
        <a:lstStyle/>
        <a:p>
          <a:endParaRPr lang="ru-RU"/>
        </a:p>
      </dgm:t>
    </dgm:pt>
    <dgm:pt modelId="{FFFD772B-6A19-40DB-8FC7-6070F1159D48}" type="sibTrans" cxnId="{FC2DD029-776F-442F-9EE9-37EBF2279359}">
      <dgm:prSet/>
      <dgm:spPr/>
      <dgm:t>
        <a:bodyPr/>
        <a:lstStyle/>
        <a:p>
          <a:endParaRPr lang="ru-RU"/>
        </a:p>
      </dgm:t>
    </dgm:pt>
    <dgm:pt modelId="{A1D251E1-8FDB-4421-AD8D-7680674064A0}">
      <dgm:prSet custT="1"/>
      <dgm:spPr>
        <a:noFill/>
        <a:ln>
          <a:noFill/>
        </a:ln>
      </dgm:spPr>
      <dgm:t>
        <a:bodyPr/>
        <a:lstStyle/>
        <a:p>
          <a:pPr algn="l"/>
          <a:endParaRPr lang="ru-RU" sz="1000" dirty="0"/>
        </a:p>
      </dgm:t>
    </dgm:pt>
    <dgm:pt modelId="{5221DDAC-D024-47CF-B320-414E2B5F58A5}" type="parTrans" cxnId="{BD097874-C7F9-4AA4-B393-F73E24B54FE3}">
      <dgm:prSet/>
      <dgm:spPr/>
      <dgm:t>
        <a:bodyPr/>
        <a:lstStyle/>
        <a:p>
          <a:endParaRPr lang="ru-RU"/>
        </a:p>
      </dgm:t>
    </dgm:pt>
    <dgm:pt modelId="{8D383D7F-CA18-454E-9205-06D1B2BBE94A}" type="sibTrans" cxnId="{BD097874-C7F9-4AA4-B393-F73E24B54FE3}">
      <dgm:prSet/>
      <dgm:spPr/>
      <dgm:t>
        <a:bodyPr/>
        <a:lstStyle/>
        <a:p>
          <a:endParaRPr lang="ru-RU"/>
        </a:p>
      </dgm:t>
    </dgm:pt>
    <dgm:pt modelId="{BE5F93E2-5923-4F63-9D34-9D268AFAF268}">
      <dgm:prSet custT="1"/>
      <dgm:spPr/>
      <dgm:t>
        <a:bodyPr/>
        <a:lstStyle/>
        <a:p>
          <a:r>
            <a:rPr lang="ru-RU" sz="1200" b="1" dirty="0" smtClean="0">
              <a:solidFill>
                <a:schemeClr val="accent4">
                  <a:lumMod val="50000"/>
                </a:schemeClr>
              </a:solidFill>
            </a:rPr>
            <a:t>Обеспечение деятельности финансовых органов - расходы на выполнение функций органов местного самоуправления, осуществляющих функции финансовых органов в соответствии с бюджетным законодательством</a:t>
          </a:r>
        </a:p>
      </dgm:t>
    </dgm:pt>
    <dgm:pt modelId="{1A003167-BF81-47E4-BD6A-1CA900AE5FF7}" type="parTrans" cxnId="{C0C5E196-0FAE-4F2C-9B62-9C59FADF64CD}">
      <dgm:prSet/>
      <dgm:spPr/>
      <dgm:t>
        <a:bodyPr/>
        <a:lstStyle/>
        <a:p>
          <a:endParaRPr lang="ru-RU"/>
        </a:p>
      </dgm:t>
    </dgm:pt>
    <dgm:pt modelId="{B6088354-3D4F-40D0-A4F9-2DB6CF14C71E}" type="sibTrans" cxnId="{C0C5E196-0FAE-4F2C-9B62-9C59FADF64CD}">
      <dgm:prSet/>
      <dgm:spPr/>
      <dgm:t>
        <a:bodyPr/>
        <a:lstStyle/>
        <a:p>
          <a:endParaRPr lang="ru-RU"/>
        </a:p>
      </dgm:t>
    </dgm:pt>
    <dgm:pt modelId="{2BDE6DFD-DD14-4A82-A7F7-2CC4E95787E0}">
      <dgm:prSet custT="1"/>
      <dgm:spPr>
        <a:noFill/>
        <a:ln>
          <a:noFill/>
        </a:ln>
      </dgm:spPr>
      <dgm:t>
        <a:bodyPr/>
        <a:lstStyle/>
        <a:p>
          <a:pPr algn="l"/>
          <a:endParaRPr lang="ru-RU" sz="1000" baseline="0" dirty="0"/>
        </a:p>
      </dgm:t>
    </dgm:pt>
    <dgm:pt modelId="{D2DC3D53-95FA-421D-84E6-0A66BD3C01E1}" type="parTrans" cxnId="{80E3ED0E-7407-4040-97E9-85B14E8380F0}">
      <dgm:prSet/>
      <dgm:spPr/>
      <dgm:t>
        <a:bodyPr/>
        <a:lstStyle/>
        <a:p>
          <a:endParaRPr lang="ru-RU"/>
        </a:p>
      </dgm:t>
    </dgm:pt>
    <dgm:pt modelId="{D2C1A39F-F924-4365-A87B-E6E6BFC3D511}" type="sibTrans" cxnId="{80E3ED0E-7407-4040-97E9-85B14E8380F0}">
      <dgm:prSet/>
      <dgm:spPr/>
      <dgm:t>
        <a:bodyPr/>
        <a:lstStyle/>
        <a:p>
          <a:endParaRPr lang="ru-RU"/>
        </a:p>
      </dgm:t>
    </dgm:pt>
    <dgm:pt modelId="{B7EF3601-472E-4132-82AE-BEF73E2128F6}">
      <dgm:prSet custT="1"/>
      <dgm:spPr/>
      <dgm:t>
        <a:bodyPr/>
        <a:lstStyle/>
        <a:p>
          <a:r>
            <a:rPr lang="ru-RU" sz="1200" b="1" dirty="0" smtClean="0">
              <a:solidFill>
                <a:schemeClr val="accent4">
                  <a:lumMod val="50000"/>
                </a:schemeClr>
              </a:solidFill>
            </a:rPr>
            <a:t>Функционирование законодательных (представительных) органов муниципальных образований - расходы на обеспечение деятельности законодательных (представительных) органов местного самоуправления</a:t>
          </a:r>
        </a:p>
      </dgm:t>
    </dgm:pt>
    <dgm:pt modelId="{837575EF-0C3B-4966-AB8A-FBE7A5ECC428}" type="sibTrans" cxnId="{81209A6D-E791-423D-A80F-1E13FA777F7D}">
      <dgm:prSet/>
      <dgm:spPr/>
      <dgm:t>
        <a:bodyPr/>
        <a:lstStyle/>
        <a:p>
          <a:endParaRPr lang="ru-RU"/>
        </a:p>
      </dgm:t>
    </dgm:pt>
    <dgm:pt modelId="{2C799413-7B9F-4A82-BA94-FE49B79DAE13}" type="parTrans" cxnId="{81209A6D-E791-423D-A80F-1E13FA777F7D}">
      <dgm:prSet/>
      <dgm:spPr/>
      <dgm:t>
        <a:bodyPr/>
        <a:lstStyle/>
        <a:p>
          <a:endParaRPr lang="ru-RU"/>
        </a:p>
      </dgm:t>
    </dgm:pt>
    <dgm:pt modelId="{92A0B058-A9F3-48EB-B92C-678602BB6A38}">
      <dgm:prSet/>
      <dgm:spPr>
        <a:noFill/>
        <a:ln>
          <a:noFill/>
        </a:ln>
      </dgm:spPr>
      <dgm:t>
        <a:bodyPr/>
        <a:lstStyle/>
        <a:p>
          <a:pPr marL="57150" indent="0" algn="l"/>
          <a:endParaRPr lang="ru-RU" sz="800" kern="1200" dirty="0"/>
        </a:p>
      </dgm:t>
    </dgm:pt>
    <dgm:pt modelId="{24C15EE1-528E-4651-9480-2347CDCC7EC6}" type="parTrans" cxnId="{BEF77D2A-1A60-4CC9-8F2E-D3D98F15A276}">
      <dgm:prSet/>
      <dgm:spPr/>
      <dgm:t>
        <a:bodyPr/>
        <a:lstStyle/>
        <a:p>
          <a:endParaRPr lang="ru-RU"/>
        </a:p>
      </dgm:t>
    </dgm:pt>
    <dgm:pt modelId="{C7B828F3-5591-4BA7-83F0-E264A0D47C90}" type="sibTrans" cxnId="{BEF77D2A-1A60-4CC9-8F2E-D3D98F15A276}">
      <dgm:prSet/>
      <dgm:spPr/>
      <dgm:t>
        <a:bodyPr/>
        <a:lstStyle/>
        <a:p>
          <a:endParaRPr lang="ru-RU"/>
        </a:p>
      </dgm:t>
    </dgm:pt>
    <dgm:pt modelId="{67A4B39F-2E0A-4FF6-9379-FAEF5C83F679}">
      <dgm:prSet phldrT="[Текст]" custT="1"/>
      <dgm:spPr>
        <a:noFill/>
        <a:ln>
          <a:noFill/>
        </a:ln>
      </dgm:spPr>
      <dgm:t>
        <a:bodyPr anchor="ctr"/>
        <a:lstStyle/>
        <a:p>
          <a:pPr marL="57150" indent="0" algn="ctr"/>
          <a:r>
            <a:rPr lang="ru-RU" sz="1000" b="1" kern="1200" dirty="0" smtClean="0">
              <a:solidFill>
                <a:schemeClr val="accent4">
                  <a:lumMod val="50000"/>
                </a:schemeClr>
              </a:solidFill>
            </a:rPr>
            <a:t>ГЛАВА АДМИНИСТРАЦИИ ИПАТОВСКОГО МУНИЦИПАЛЬНОГО РАЙОНА СТАВРОПОЛЬСКОГО КРАЯ</a:t>
          </a:r>
          <a:endParaRPr lang="ru-RU" sz="1000" kern="1200" dirty="0" smtClean="0">
            <a:latin typeface="+mn-lt"/>
            <a:ea typeface="+mn-ea"/>
            <a:cs typeface="+mn-cs"/>
          </a:endParaRPr>
        </a:p>
      </dgm:t>
    </dgm:pt>
    <dgm:pt modelId="{2548CBE5-30B8-4517-ADA0-BC732DCEEBAC}" type="parTrans" cxnId="{D0FA774C-FF56-4C34-8F21-C950F5DACAB6}">
      <dgm:prSet/>
      <dgm:spPr/>
      <dgm:t>
        <a:bodyPr/>
        <a:lstStyle/>
        <a:p>
          <a:endParaRPr lang="ru-RU"/>
        </a:p>
      </dgm:t>
    </dgm:pt>
    <dgm:pt modelId="{BC02489F-F1B1-48EA-9E63-F9636F5CC847}" type="sibTrans" cxnId="{D0FA774C-FF56-4C34-8F21-C950F5DACAB6}">
      <dgm:prSet/>
      <dgm:spPr/>
      <dgm:t>
        <a:bodyPr/>
        <a:lstStyle/>
        <a:p>
          <a:endParaRPr lang="ru-RU"/>
        </a:p>
      </dgm:t>
    </dgm:pt>
    <dgm:pt modelId="{E480E5C6-C704-4DA0-9254-0932D2B525E8}">
      <dgm:prSet custT="1"/>
      <dgm:spPr/>
      <dgm:t>
        <a:bodyPr/>
        <a:lstStyle/>
        <a:p>
          <a:r>
            <a:rPr lang="ru-RU" sz="1200" b="1" dirty="0" smtClean="0">
              <a:solidFill>
                <a:schemeClr val="accent4">
                  <a:lumMod val="50000"/>
                </a:schemeClr>
              </a:solidFill>
            </a:rPr>
            <a:t>Функционирование местных администраций - расходы на обеспечение деятельности местных администраций и соответствующих аппаратов, обеспечение деятельности подведомственных учреждений</a:t>
          </a:r>
        </a:p>
      </dgm:t>
    </dgm:pt>
    <dgm:pt modelId="{9F53C27D-9E77-4514-9763-68E388706A6E}" type="parTrans" cxnId="{DD1D3DB8-D8CA-4509-BB94-9E27435A9ECE}">
      <dgm:prSet/>
      <dgm:spPr/>
      <dgm:t>
        <a:bodyPr/>
        <a:lstStyle/>
        <a:p>
          <a:endParaRPr lang="ru-RU"/>
        </a:p>
      </dgm:t>
    </dgm:pt>
    <dgm:pt modelId="{1D16049D-D6C1-4D22-BE46-79F7E733C1AC}" type="sibTrans" cxnId="{DD1D3DB8-D8CA-4509-BB94-9E27435A9ECE}">
      <dgm:prSet/>
      <dgm:spPr/>
      <dgm:t>
        <a:bodyPr/>
        <a:lstStyle/>
        <a:p>
          <a:endParaRPr lang="ru-RU"/>
        </a:p>
      </dgm:t>
    </dgm:pt>
    <dgm:pt modelId="{F04E0B91-D5BA-477F-98AD-030B672E88F8}">
      <dgm:prSet/>
      <dgm:spPr>
        <a:noFill/>
        <a:ln>
          <a:noFill/>
        </a:ln>
      </dgm:spPr>
      <dgm:t>
        <a:bodyPr/>
        <a:lstStyle/>
        <a:p>
          <a:pPr marL="57150" indent="0" algn="l"/>
          <a:endParaRPr lang="ru-RU" sz="1000" kern="1200" dirty="0"/>
        </a:p>
      </dgm:t>
    </dgm:pt>
    <dgm:pt modelId="{16063074-3548-4580-AF4B-8AAB531824F3}" type="parTrans" cxnId="{402CB548-8123-42C8-8239-BBB8200A518E}">
      <dgm:prSet/>
      <dgm:spPr/>
      <dgm:t>
        <a:bodyPr/>
        <a:lstStyle/>
        <a:p>
          <a:endParaRPr lang="ru-RU"/>
        </a:p>
      </dgm:t>
    </dgm:pt>
    <dgm:pt modelId="{0C18D06A-5C6A-4B34-B815-2DF03E8B2101}" type="sibTrans" cxnId="{402CB548-8123-42C8-8239-BBB8200A518E}">
      <dgm:prSet/>
      <dgm:spPr/>
      <dgm:t>
        <a:bodyPr/>
        <a:lstStyle/>
        <a:p>
          <a:endParaRPr lang="ru-RU"/>
        </a:p>
      </dgm:t>
    </dgm:pt>
    <dgm:pt modelId="{C0620A8E-3D5A-41D9-B80F-C9A56D34B96C}">
      <dgm:prSet custT="1"/>
      <dgm:spPr>
        <a:noFill/>
        <a:ln>
          <a:noFill/>
        </a:ln>
      </dgm:spPr>
      <dgm:t>
        <a:bodyPr/>
        <a:lstStyle/>
        <a:p>
          <a:pPr marL="0" indent="0" algn="ctr">
            <a:tabLst/>
          </a:pPr>
          <a:r>
            <a:rPr lang="ru-RU" sz="1000" b="1" kern="1200" dirty="0" smtClean="0">
              <a:solidFill>
                <a:schemeClr val="accent4">
                  <a:lumMod val="50000"/>
                </a:schemeClr>
              </a:solidFill>
            </a:rPr>
            <a:t>АДМИНИСТРАЦИЯ ИПАТОВСКОГО МУНИЦИПАЛЬНОГО РАЙОНА СТАВРОПОЛЬСКОГО КРАЯ</a:t>
          </a:r>
        </a:p>
      </dgm:t>
    </dgm:pt>
    <dgm:pt modelId="{B4AA655A-E729-494F-B373-818E1B0314B5}" type="parTrans" cxnId="{ACA7A1B2-BE85-4F1C-B323-53CD63A96945}">
      <dgm:prSet/>
      <dgm:spPr/>
      <dgm:t>
        <a:bodyPr/>
        <a:lstStyle/>
        <a:p>
          <a:endParaRPr lang="ru-RU"/>
        </a:p>
      </dgm:t>
    </dgm:pt>
    <dgm:pt modelId="{0B0D2F13-6AA9-4BC8-A7B5-AFCBE9BE0DD4}" type="sibTrans" cxnId="{ACA7A1B2-BE85-4F1C-B323-53CD63A96945}">
      <dgm:prSet/>
      <dgm:spPr/>
      <dgm:t>
        <a:bodyPr/>
        <a:lstStyle/>
        <a:p>
          <a:endParaRPr lang="ru-RU"/>
        </a:p>
      </dgm:t>
    </dgm:pt>
    <dgm:pt modelId="{D8EACEDB-90B0-4570-BC76-D312A9223364}">
      <dgm:prSet custT="1"/>
      <dgm:spPr>
        <a:noFill/>
        <a:ln>
          <a:noFill/>
        </a:ln>
      </dgm:spPr>
      <dgm:t>
        <a:bodyPr/>
        <a:lstStyle/>
        <a:p>
          <a:pPr marL="0" indent="0" algn="ctr">
            <a:tabLst/>
          </a:pPr>
          <a:r>
            <a:rPr lang="ru-RU" sz="1000" b="1" kern="1200" dirty="0" smtClean="0">
              <a:solidFill>
                <a:schemeClr val="accent4">
                  <a:lumMod val="50000"/>
                </a:schemeClr>
              </a:solidFill>
            </a:rPr>
            <a:t>    РЕЗЕРВНЫЙ ФОНД   АДМИНИСТРАЦИИ ИПАТОВСКОГО МУНИЦИПАЛЬНОГО РАЙОНА СТАВРОПОЛЬСКОГО КРАЯ</a:t>
          </a:r>
          <a:endParaRPr lang="ru-RU" sz="1000" b="1" kern="1200" dirty="0">
            <a:solidFill>
              <a:schemeClr val="accent4">
                <a:lumMod val="50000"/>
              </a:schemeClr>
            </a:solidFill>
          </a:endParaRPr>
        </a:p>
      </dgm:t>
    </dgm:pt>
    <dgm:pt modelId="{AAB2B977-F65B-46A9-B806-6B3829FB26A9}" type="parTrans" cxnId="{4EA8C9E8-BFEC-47A2-86ED-0E27B5DD3D20}">
      <dgm:prSet/>
      <dgm:spPr/>
      <dgm:t>
        <a:bodyPr/>
        <a:lstStyle/>
        <a:p>
          <a:endParaRPr lang="ru-RU"/>
        </a:p>
      </dgm:t>
    </dgm:pt>
    <dgm:pt modelId="{B6568C8A-8888-4ED0-AD39-E62830977FB5}" type="sibTrans" cxnId="{4EA8C9E8-BFEC-47A2-86ED-0E27B5DD3D20}">
      <dgm:prSet/>
      <dgm:spPr/>
      <dgm:t>
        <a:bodyPr/>
        <a:lstStyle/>
        <a:p>
          <a:endParaRPr lang="ru-RU"/>
        </a:p>
      </dgm:t>
    </dgm:pt>
    <dgm:pt modelId="{4BAA694B-42D4-4B4B-90F5-7902D373C68E}">
      <dgm:prSet custT="1"/>
      <dgm:spPr>
        <a:noFill/>
        <a:ln>
          <a:noFill/>
        </a:ln>
      </dgm:spPr>
      <dgm:t>
        <a:bodyPr/>
        <a:lstStyle/>
        <a:p>
          <a:pPr algn="ctr"/>
          <a:r>
            <a:rPr lang="ru-RU" sz="1000" b="1" dirty="0" smtClean="0">
              <a:solidFill>
                <a:schemeClr val="accent4">
                  <a:lumMod val="50000"/>
                </a:schemeClr>
              </a:solidFill>
            </a:rPr>
            <a:t>ОТДЕЛ ИМУЩЕСТВЕННЫХ И ЗЕМЕЛЬНЫХ ОТНОШЕНИЙ АДМИНИСТРАЦИИ ИПАТОВСКОГО МУНИЦИПАЛЬНОГО РАЙОНА СТАВРОПОЛЬСКОГО КРАЯ</a:t>
          </a:r>
        </a:p>
      </dgm:t>
    </dgm:pt>
    <dgm:pt modelId="{4D104DDA-2347-4B21-8838-D2A6D9BA6C8B}" type="parTrans" cxnId="{74CF269C-A3B1-4593-AFD0-06BEB9BCBCAF}">
      <dgm:prSet/>
      <dgm:spPr/>
      <dgm:t>
        <a:bodyPr/>
        <a:lstStyle/>
        <a:p>
          <a:endParaRPr lang="ru-RU"/>
        </a:p>
      </dgm:t>
    </dgm:pt>
    <dgm:pt modelId="{2981A4E6-5B4E-48C6-A833-8E22F6B5335D}" type="sibTrans" cxnId="{74CF269C-A3B1-4593-AFD0-06BEB9BCBCAF}">
      <dgm:prSet/>
      <dgm:spPr/>
      <dgm:t>
        <a:bodyPr/>
        <a:lstStyle/>
        <a:p>
          <a:endParaRPr lang="ru-RU"/>
        </a:p>
      </dgm:t>
    </dgm:pt>
    <dgm:pt modelId="{E0E4C071-5FB4-4859-9052-D81236DEF0ED}">
      <dgm:prSet custT="1"/>
      <dgm:spPr>
        <a:noFill/>
        <a:ln>
          <a:noFill/>
        </a:ln>
      </dgm:spPr>
      <dgm:t>
        <a:bodyPr/>
        <a:lstStyle/>
        <a:p>
          <a:pPr algn="ctr"/>
          <a:r>
            <a:rPr lang="ru-RU" sz="1000" b="1" dirty="0" smtClean="0">
              <a:solidFill>
                <a:schemeClr val="accent4">
                  <a:lumMod val="50000"/>
                </a:schemeClr>
              </a:solidFill>
            </a:rPr>
            <a:t>ФИНАНСОВОЕ УПРАВЛЕНИЕ АДМИНИСТРАЦИИ ИПАТОВСКОГО МУНИЦИПАЛЬНОГО РАЙОНА СТАВРОПОЛЬСКОГО КРАЯ</a:t>
          </a:r>
        </a:p>
      </dgm:t>
    </dgm:pt>
    <dgm:pt modelId="{6816E162-190C-4C7E-A40C-1CAD2FDA8C01}" type="parTrans" cxnId="{B732D46C-8517-4D57-B664-3D75FBC9D10F}">
      <dgm:prSet/>
      <dgm:spPr/>
      <dgm:t>
        <a:bodyPr/>
        <a:lstStyle/>
        <a:p>
          <a:endParaRPr lang="ru-RU"/>
        </a:p>
      </dgm:t>
    </dgm:pt>
    <dgm:pt modelId="{06773793-E06B-47E1-A35B-5CFBB99EBC42}" type="sibTrans" cxnId="{B732D46C-8517-4D57-B664-3D75FBC9D10F}">
      <dgm:prSet/>
      <dgm:spPr/>
      <dgm:t>
        <a:bodyPr/>
        <a:lstStyle/>
        <a:p>
          <a:endParaRPr lang="ru-RU"/>
        </a:p>
      </dgm:t>
    </dgm:pt>
    <dgm:pt modelId="{F6F82A8D-350F-4F74-9C6C-C01AAEFD67EB}">
      <dgm:prSet phldrT="[Текст]" custT="1"/>
      <dgm:spPr>
        <a:noFill/>
        <a:ln>
          <a:noFill/>
        </a:ln>
      </dgm:spPr>
      <dgm:t>
        <a:bodyPr anchor="ctr"/>
        <a:lstStyle/>
        <a:p>
          <a:pPr marL="0" indent="0" algn="ctr">
            <a:tabLst/>
          </a:pPr>
          <a:r>
            <a:rPr lang="ru-RU" sz="1000" b="1" kern="1200" dirty="0" smtClean="0">
              <a:solidFill>
                <a:schemeClr val="accent4">
                  <a:lumMod val="50000"/>
                </a:schemeClr>
              </a:solidFill>
            </a:rPr>
            <a:t> </a:t>
          </a:r>
          <a:r>
            <a:rPr lang="ru-RU" sz="1000" b="1" dirty="0" smtClean="0">
              <a:solidFill>
                <a:schemeClr val="accent4">
                  <a:lumMod val="50000"/>
                </a:schemeClr>
              </a:solidFill>
            </a:rPr>
            <a:t>СОВЕТ ИПАТОВСКОГО МУНИЦИПАЛЬНОГО РАЙОНА СК, </a:t>
          </a:r>
          <a:endParaRPr lang="ru-RU" sz="1000" b="1" kern="1200" dirty="0">
            <a:solidFill>
              <a:schemeClr val="accent4">
                <a:lumMod val="50000"/>
              </a:schemeClr>
            </a:solidFill>
          </a:endParaRPr>
        </a:p>
      </dgm:t>
    </dgm:pt>
    <dgm:pt modelId="{8918A3D2-D460-49C4-8632-F280D9EE9349}" type="parTrans" cxnId="{DADF2F7A-D25E-4939-89B1-499285E74E16}">
      <dgm:prSet/>
      <dgm:spPr/>
      <dgm:t>
        <a:bodyPr/>
        <a:lstStyle/>
        <a:p>
          <a:endParaRPr lang="ru-RU"/>
        </a:p>
      </dgm:t>
    </dgm:pt>
    <dgm:pt modelId="{95A64478-8B82-4257-B8CB-282A9332702C}" type="sibTrans" cxnId="{DADF2F7A-D25E-4939-89B1-499285E74E16}">
      <dgm:prSet/>
      <dgm:spPr/>
      <dgm:t>
        <a:bodyPr/>
        <a:lstStyle/>
        <a:p>
          <a:endParaRPr lang="ru-RU"/>
        </a:p>
      </dgm:t>
    </dgm:pt>
    <dgm:pt modelId="{E254D9DF-05DC-494F-941E-31BB6FCC7781}">
      <dgm:prSet phldrT="[Текст]" custT="1"/>
      <dgm:spPr>
        <a:noFill/>
        <a:ln>
          <a:noFill/>
        </a:ln>
      </dgm:spPr>
      <dgm:t>
        <a:bodyPr anchor="ctr"/>
        <a:lstStyle/>
        <a:p>
          <a:pPr marL="0" indent="0" algn="ctr">
            <a:tabLst/>
          </a:pPr>
          <a:r>
            <a:rPr lang="ru-RU" sz="1000" b="1" kern="1200" dirty="0" smtClean="0">
              <a:solidFill>
                <a:schemeClr val="accent4">
                  <a:lumMod val="50000"/>
                </a:schemeClr>
              </a:solidFill>
            </a:rPr>
            <a:t>КОНТРОЛЬНО-СЧЕТНАЯ КОМИССИЯ ИМР СК; </a:t>
          </a:r>
          <a:endParaRPr lang="ru-RU" sz="1000" b="1" kern="1200" dirty="0">
            <a:solidFill>
              <a:schemeClr val="accent4">
                <a:lumMod val="50000"/>
              </a:schemeClr>
            </a:solidFill>
          </a:endParaRPr>
        </a:p>
      </dgm:t>
    </dgm:pt>
    <dgm:pt modelId="{D8331940-D31C-4871-AC77-9B5682BDD9F0}" type="parTrans" cxnId="{5926E588-1437-4F1B-A409-3735F76EF835}">
      <dgm:prSet/>
      <dgm:spPr/>
      <dgm:t>
        <a:bodyPr/>
        <a:lstStyle/>
        <a:p>
          <a:endParaRPr lang="ru-RU"/>
        </a:p>
      </dgm:t>
    </dgm:pt>
    <dgm:pt modelId="{9E5DB269-3F36-43DB-B777-2F00EA6FE8F8}" type="sibTrans" cxnId="{5926E588-1437-4F1B-A409-3735F76EF835}">
      <dgm:prSet/>
      <dgm:spPr/>
      <dgm:t>
        <a:bodyPr/>
        <a:lstStyle/>
        <a:p>
          <a:endParaRPr lang="ru-RU"/>
        </a:p>
      </dgm:t>
    </dgm:pt>
    <dgm:pt modelId="{3C2B380B-0D7A-47EF-B1D2-509C0FB20CD0}" type="pres">
      <dgm:prSet presAssocID="{5E18F47F-55A7-4667-A056-73CFF572793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FB3DC1-D971-4E4A-A649-0AF38AB651A5}" type="pres">
      <dgm:prSet presAssocID="{CF211CB8-C24C-4787-A74E-C43C98B26E6A}" presName="linNode" presStyleCnt="0"/>
      <dgm:spPr/>
    </dgm:pt>
    <dgm:pt modelId="{B8D533D5-99AC-4192-96A0-490FEF40B08E}" type="pres">
      <dgm:prSet presAssocID="{CF211CB8-C24C-4787-A74E-C43C98B26E6A}" presName="parentText" presStyleLbl="node1" presStyleIdx="0" presStyleCnt="7" custScaleX="193402" custScaleY="42816" custLinFactNeighborX="1263" custLinFactNeighborY="5254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59DA30-9D76-4204-9BDF-CD41F6E65D2C}" type="pres">
      <dgm:prSet presAssocID="{CF211CB8-C24C-4787-A74E-C43C98B26E6A}" presName="descendantText" presStyleLbl="alignAccFollowNode1" presStyleIdx="0" presStyleCnt="7" custScaleX="46554" custScaleY="42620" custLinFactNeighborX="763" custLinFactNeighborY="91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CA2D53-52C0-49DB-926A-7CE40E2FA186}" type="pres">
      <dgm:prSet presAssocID="{2BB88CF3-DFC7-4662-8128-46CC4466F922}" presName="sp" presStyleCnt="0"/>
      <dgm:spPr/>
    </dgm:pt>
    <dgm:pt modelId="{5D6F2F78-7D0D-4DD5-8C2A-94F0E1F9A188}" type="pres">
      <dgm:prSet presAssocID="{B7EF3601-472E-4132-82AE-BEF73E2128F6}" presName="linNode" presStyleCnt="0"/>
      <dgm:spPr/>
    </dgm:pt>
    <dgm:pt modelId="{6D748A27-1FCF-4DA9-BC5C-CFE6B92F84C1}" type="pres">
      <dgm:prSet presAssocID="{B7EF3601-472E-4132-82AE-BEF73E2128F6}" presName="parentText" presStyleLbl="node1" presStyleIdx="1" presStyleCnt="7" custScaleX="192145" custScaleY="45101" custLinFactNeighborX="1286" custLinFactNeighborY="-4405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9988EC-4355-4E9B-9E48-62ACA4B66A0F}" type="pres">
      <dgm:prSet presAssocID="{B7EF3601-472E-4132-82AE-BEF73E2128F6}" presName="descendantText" presStyleLbl="alignAccFollowNode1" presStyleIdx="1" presStyleCnt="7" custScaleX="46554" custScaleY="42620" custLinFactNeighborX="-280" custLinFactNeighborY="91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E0AAB7-344D-4CCF-8136-B114FB4321DD}" type="pres">
      <dgm:prSet presAssocID="{837575EF-0C3B-4966-AB8A-FBE7A5ECC428}" presName="sp" presStyleCnt="0"/>
      <dgm:spPr/>
    </dgm:pt>
    <dgm:pt modelId="{8B46ACB2-BA3D-4E7F-83B4-4EE74D836CC1}" type="pres">
      <dgm:prSet presAssocID="{E480E5C6-C704-4DA0-9254-0932D2B525E8}" presName="linNode" presStyleCnt="0"/>
      <dgm:spPr/>
    </dgm:pt>
    <dgm:pt modelId="{10C3A23E-49B2-4B7C-B7FB-F4FF1914E1C5}" type="pres">
      <dgm:prSet presAssocID="{E480E5C6-C704-4DA0-9254-0932D2B525E8}" presName="parentText" presStyleLbl="node1" presStyleIdx="2" presStyleCnt="7" custScaleX="194850" custScaleY="36866" custLinFactNeighborX="-7" custLinFactNeighborY="331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9DFDF4-A0E1-4ED4-80B8-40CE4F7AA6D0}" type="pres">
      <dgm:prSet presAssocID="{E480E5C6-C704-4DA0-9254-0932D2B525E8}" presName="descendantText" presStyleLbl="alignAccFollowNode1" presStyleIdx="2" presStyleCnt="7" custScaleX="46647" custScaleY="42802" custLinFactNeighborX="4738" custLinFactNeighborY="25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145CE8-B951-4CB1-BE0F-690AFACEA177}" type="pres">
      <dgm:prSet presAssocID="{1D16049D-D6C1-4D22-BE46-79F7E733C1AC}" presName="sp" presStyleCnt="0"/>
      <dgm:spPr/>
    </dgm:pt>
    <dgm:pt modelId="{AD50B0CD-23CB-4558-A0EC-B8BBFCA048A1}" type="pres">
      <dgm:prSet presAssocID="{94EAEF9D-66FC-477A-BF22-CFEAB67588AC}" presName="linNode" presStyleCnt="0"/>
      <dgm:spPr/>
    </dgm:pt>
    <dgm:pt modelId="{842D7F45-176E-491F-986B-BCA55FC609FC}" type="pres">
      <dgm:prSet presAssocID="{94EAEF9D-66FC-477A-BF22-CFEAB67588AC}" presName="parentText" presStyleLbl="node1" presStyleIdx="3" presStyleCnt="7" custScaleX="195101" custScaleY="4243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B84FA3-147E-4DC7-B2A7-93E60628EE96}" type="pres">
      <dgm:prSet presAssocID="{94EAEF9D-66FC-477A-BF22-CFEAB67588AC}" presName="descendantText" presStyleLbl="alignAccFollowNode1" presStyleIdx="3" presStyleCnt="7" custScaleX="41738" custScaleY="37601" custLinFactNeighborX="8098" custLinFactNeighborY="3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AEA36E-C0C4-4475-BFA8-B6030F00695A}" type="pres">
      <dgm:prSet presAssocID="{F6D668E5-3771-4AB6-B4F2-CDF1247E95F5}" presName="sp" presStyleCnt="0"/>
      <dgm:spPr/>
    </dgm:pt>
    <dgm:pt modelId="{7C53D176-033E-4C2A-80ED-A8440B41A933}" type="pres">
      <dgm:prSet presAssocID="{2F409990-9D31-4A51-AEDF-C6826CD5CC9C}" presName="linNode" presStyleCnt="0"/>
      <dgm:spPr/>
    </dgm:pt>
    <dgm:pt modelId="{B5085E8F-7715-4CCE-99C4-23CCE2CF850B}" type="pres">
      <dgm:prSet presAssocID="{2F409990-9D31-4A51-AEDF-C6826CD5CC9C}" presName="parentText" presStyleLbl="node1" presStyleIdx="4" presStyleCnt="7" custScaleX="192043" custScaleY="27400" custLinFactNeighborX="97" custLinFactNeighborY="-89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098AC8-9A9D-4939-BA2E-47829C1C96A9}" type="pres">
      <dgm:prSet presAssocID="{2F409990-9D31-4A51-AEDF-C6826CD5CC9C}" presName="descendantText" presStyleLbl="alignAccFollowNode1" presStyleIdx="4" presStyleCnt="7" custScaleX="45233" custScaleY="45043" custLinFactNeighborX="6865" custLinFactNeighborY="-68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F5D586-FDDE-4279-9457-EE1E8CA42C45}" type="pres">
      <dgm:prSet presAssocID="{4604ACFC-7FCC-4166-90E5-CC83DE8241B5}" presName="sp" presStyleCnt="0"/>
      <dgm:spPr/>
    </dgm:pt>
    <dgm:pt modelId="{266E7086-3C4E-4469-9F5B-64330585A93F}" type="pres">
      <dgm:prSet presAssocID="{91BC70A7-6CDF-4C73-8BBF-ECB898243D29}" presName="linNode" presStyleCnt="0"/>
      <dgm:spPr/>
    </dgm:pt>
    <dgm:pt modelId="{742462E1-E045-4731-BE83-6F9F2A4CFAF7}" type="pres">
      <dgm:prSet presAssocID="{91BC70A7-6CDF-4C73-8BBF-ECB898243D29}" presName="parentText" presStyleLbl="node1" presStyleIdx="5" presStyleCnt="7" custScaleX="207023" custScaleY="4126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1CBEEC-1126-466B-AB4A-6D2428D0939D}" type="pres">
      <dgm:prSet presAssocID="{91BC70A7-6CDF-4C73-8BBF-ECB898243D29}" presName="descendantText" presStyleLbl="alignAccFollowNode1" presStyleIdx="5" presStyleCnt="7" custScaleX="49289" custScaleY="38133" custLinFactNeighborX="1410" custLinFactNeighborY="-65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ABD8A8-D8B3-4994-BD7F-A2A1E85B7D35}" type="pres">
      <dgm:prSet presAssocID="{FFFD772B-6A19-40DB-8FC7-6070F1159D48}" presName="sp" presStyleCnt="0"/>
      <dgm:spPr/>
    </dgm:pt>
    <dgm:pt modelId="{F9F84148-0523-4B29-AA21-64F17B252833}" type="pres">
      <dgm:prSet presAssocID="{BE5F93E2-5923-4F63-9D34-9D268AFAF268}" presName="linNode" presStyleCnt="0"/>
      <dgm:spPr/>
    </dgm:pt>
    <dgm:pt modelId="{EBC45131-294F-4974-8C60-5C2245783043}" type="pres">
      <dgm:prSet presAssocID="{BE5F93E2-5923-4F63-9D34-9D268AFAF268}" presName="parentText" presStyleLbl="node1" presStyleIdx="6" presStyleCnt="7" custScaleX="194235" custScaleY="4560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93D701-8600-4BDC-9A5A-F528A66C9EBF}" type="pres">
      <dgm:prSet presAssocID="{BE5F93E2-5923-4F63-9D34-9D268AFAF268}" presName="descendantText" presStyleLbl="alignAccFollowNode1" presStyleIdx="6" presStyleCnt="7" custScaleX="39413" custScaleY="46798" custLinFactNeighborX="4488" custLinFactNeighborY="-53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A12A157-3961-4774-995D-F333DFE3079C}" type="presOf" srcId="{E0E4C071-5FB4-4859-9052-D81236DEF0ED}" destId="{A693D701-8600-4BDC-9A5A-F528A66C9EBF}" srcOrd="0" destOrd="1" presId="urn:microsoft.com/office/officeart/2005/8/layout/vList5"/>
    <dgm:cxn modelId="{72A136D7-C87F-4FC8-B226-1A8141348DA3}" srcId="{5E18F47F-55A7-4667-A056-73CFF5727933}" destId="{2F409990-9D31-4A51-AEDF-C6826CD5CC9C}" srcOrd="4" destOrd="0" parTransId="{720A10B8-D9AC-40AE-BCFE-37699A9C215F}" sibTransId="{4604ACFC-7FCC-4166-90E5-CC83DE8241B5}"/>
    <dgm:cxn modelId="{BF79CE27-9D3E-4789-A612-C13865A0A349}" type="presOf" srcId="{9EF5112C-5CCB-4EE2-8910-A9052CC707ED}" destId="{F359DA30-9D76-4204-9BDF-CD41F6E65D2C}" srcOrd="0" destOrd="0" presId="urn:microsoft.com/office/officeart/2005/8/layout/vList5"/>
    <dgm:cxn modelId="{52C08106-A5F1-490C-A436-111EBD6ABB16}" type="presOf" srcId="{A1D251E1-8FDB-4421-AD8D-7680674064A0}" destId="{F71CBEEC-1126-466B-AB4A-6D2428D0939D}" srcOrd="0" destOrd="0" presId="urn:microsoft.com/office/officeart/2005/8/layout/vList5"/>
    <dgm:cxn modelId="{DADF2F7A-D25E-4939-89B1-499285E74E16}" srcId="{CF211CB8-C24C-4787-A74E-C43C98B26E6A}" destId="{F6F82A8D-350F-4F74-9C6C-C01AAEFD67EB}" srcOrd="2" destOrd="0" parTransId="{8918A3D2-D460-49C4-8632-F280D9EE9349}" sibTransId="{95A64478-8B82-4257-B8CB-282A9332702C}"/>
    <dgm:cxn modelId="{A9F4EC29-387A-4FB6-AE7C-78512531A4FC}" type="presOf" srcId="{E480E5C6-C704-4DA0-9254-0932D2B525E8}" destId="{10C3A23E-49B2-4B7C-B7FB-F4FF1914E1C5}" srcOrd="0" destOrd="0" presId="urn:microsoft.com/office/officeart/2005/8/layout/vList5"/>
    <dgm:cxn modelId="{0B16031F-BB96-4B33-8AAA-CE7B4A313752}" type="presOf" srcId="{E254D9DF-05DC-494F-941E-31BB6FCC7781}" destId="{F359DA30-9D76-4204-9BDF-CD41F6E65D2C}" srcOrd="0" destOrd="1" presId="urn:microsoft.com/office/officeart/2005/8/layout/vList5"/>
    <dgm:cxn modelId="{B732D46C-8517-4D57-B664-3D75FBC9D10F}" srcId="{BE5F93E2-5923-4F63-9D34-9D268AFAF268}" destId="{E0E4C071-5FB4-4859-9052-D81236DEF0ED}" srcOrd="1" destOrd="0" parTransId="{6816E162-190C-4C7E-A40C-1CAD2FDA8C01}" sibTransId="{06773793-E06B-47E1-A35B-5CFBB99EBC42}"/>
    <dgm:cxn modelId="{E4E124C9-371D-4571-A0F8-A9ED1A9D1668}" srcId="{5E18F47F-55A7-4667-A056-73CFF5727933}" destId="{CF211CB8-C24C-4787-A74E-C43C98B26E6A}" srcOrd="0" destOrd="0" parTransId="{F31A279D-F869-4332-A349-3AAB559371BC}" sibTransId="{2BB88CF3-DFC7-4662-8128-46CC4466F922}"/>
    <dgm:cxn modelId="{E1931FDB-F89D-433A-95CC-3B1CF2BD5BDA}" type="presOf" srcId="{2BDE6DFD-DD14-4A82-A7F7-2CC4E95787E0}" destId="{A693D701-8600-4BDC-9A5A-F528A66C9EBF}" srcOrd="0" destOrd="0" presId="urn:microsoft.com/office/officeart/2005/8/layout/vList5"/>
    <dgm:cxn modelId="{C0C5E196-0FAE-4F2C-9B62-9C59FADF64CD}" srcId="{5E18F47F-55A7-4667-A056-73CFF5727933}" destId="{BE5F93E2-5923-4F63-9D34-9D268AFAF268}" srcOrd="6" destOrd="0" parTransId="{1A003167-BF81-47E4-BD6A-1CA900AE5FF7}" sibTransId="{B6088354-3D4F-40D0-A4F9-2DB6CF14C71E}"/>
    <dgm:cxn modelId="{4EA8C9E8-BFEC-47A2-86ED-0E27B5DD3D20}" srcId="{2F409990-9D31-4A51-AEDF-C6826CD5CC9C}" destId="{D8EACEDB-90B0-4570-BC76-D312A9223364}" srcOrd="1" destOrd="0" parTransId="{AAB2B977-F65B-46A9-B806-6B3829FB26A9}" sibTransId="{B6568C8A-8888-4ED0-AD39-E62830977FB5}"/>
    <dgm:cxn modelId="{5926E588-1437-4F1B-A409-3735F76EF835}" srcId="{CF211CB8-C24C-4787-A74E-C43C98B26E6A}" destId="{E254D9DF-05DC-494F-941E-31BB6FCC7781}" srcOrd="1" destOrd="0" parTransId="{D8331940-D31C-4871-AC77-9B5682BDD9F0}" sibTransId="{9E5DB269-3F36-43DB-B777-2F00EA6FE8F8}"/>
    <dgm:cxn modelId="{BEF77D2A-1A60-4CC9-8F2E-D3D98F15A276}" srcId="{2F409990-9D31-4A51-AEDF-C6826CD5CC9C}" destId="{92A0B058-A9F3-48EB-B92C-678602BB6A38}" srcOrd="0" destOrd="0" parTransId="{24C15EE1-528E-4651-9480-2347CDCC7EC6}" sibTransId="{C7B828F3-5591-4BA7-83F0-E264A0D47C90}"/>
    <dgm:cxn modelId="{93298FDC-0C5E-46BF-9DC6-8E02FD7BFB54}" type="presOf" srcId="{BE5F93E2-5923-4F63-9D34-9D268AFAF268}" destId="{EBC45131-294F-4974-8C60-5C2245783043}" srcOrd="0" destOrd="0" presId="urn:microsoft.com/office/officeart/2005/8/layout/vList5"/>
    <dgm:cxn modelId="{5C801327-1535-4399-BDF0-322346CA7AB9}" type="presOf" srcId="{1466FBA3-79B1-4D2E-8462-C276C6F70C92}" destId="{80B84FA3-147E-4DC7-B2A7-93E60628EE96}" srcOrd="0" destOrd="0" presId="urn:microsoft.com/office/officeart/2005/8/layout/vList5"/>
    <dgm:cxn modelId="{80E3ED0E-7407-4040-97E9-85B14E8380F0}" srcId="{BE5F93E2-5923-4F63-9D34-9D268AFAF268}" destId="{2BDE6DFD-DD14-4A82-A7F7-2CC4E95787E0}" srcOrd="0" destOrd="0" parTransId="{D2DC3D53-95FA-421D-84E6-0A66BD3C01E1}" sibTransId="{D2C1A39F-F924-4365-A87B-E6E6BFC3D511}"/>
    <dgm:cxn modelId="{DD1D3DB8-D8CA-4509-BB94-9E27435A9ECE}" srcId="{5E18F47F-55A7-4667-A056-73CFF5727933}" destId="{E480E5C6-C704-4DA0-9254-0932D2B525E8}" srcOrd="2" destOrd="0" parTransId="{9F53C27D-9E77-4514-9763-68E388706A6E}" sibTransId="{1D16049D-D6C1-4D22-BE46-79F7E733C1AC}"/>
    <dgm:cxn modelId="{81209A6D-E791-423D-A80F-1E13FA777F7D}" srcId="{5E18F47F-55A7-4667-A056-73CFF5727933}" destId="{B7EF3601-472E-4132-82AE-BEF73E2128F6}" srcOrd="1" destOrd="0" parTransId="{2C799413-7B9F-4A82-BA94-FE49B79DAE13}" sibTransId="{837575EF-0C3B-4966-AB8A-FBE7A5ECC428}"/>
    <dgm:cxn modelId="{203D019E-F48D-4DB1-BBD4-6F2BABF2C54F}" type="presOf" srcId="{F04E0B91-D5BA-477F-98AD-030B672E88F8}" destId="{E49DFDF4-A0E1-4ED4-80B8-40CE4F7AA6D0}" srcOrd="0" destOrd="0" presId="urn:microsoft.com/office/officeart/2005/8/layout/vList5"/>
    <dgm:cxn modelId="{33626051-8AD5-4995-9D51-835C8C2FA9EF}" srcId="{5E18F47F-55A7-4667-A056-73CFF5727933}" destId="{94EAEF9D-66FC-477A-BF22-CFEAB67588AC}" srcOrd="3" destOrd="0" parTransId="{45E796F2-9B55-4523-96C7-14DFB36B3742}" sibTransId="{F6D668E5-3771-4AB6-B4F2-CDF1247E95F5}"/>
    <dgm:cxn modelId="{E14F8F3D-A199-4A5E-87E0-8BC36F8439DD}" type="presOf" srcId="{5E18F47F-55A7-4667-A056-73CFF5727933}" destId="{3C2B380B-0D7A-47EF-B1D2-509C0FB20CD0}" srcOrd="0" destOrd="0" presId="urn:microsoft.com/office/officeart/2005/8/layout/vList5"/>
    <dgm:cxn modelId="{755C0C19-E95E-4272-B3E9-49A729389765}" type="presOf" srcId="{F6F82A8D-350F-4F74-9C6C-C01AAEFD67EB}" destId="{F359DA30-9D76-4204-9BDF-CD41F6E65D2C}" srcOrd="0" destOrd="2" presId="urn:microsoft.com/office/officeart/2005/8/layout/vList5"/>
    <dgm:cxn modelId="{56208A70-7457-4DE5-BC84-921CDB0C18C4}" type="presOf" srcId="{2F409990-9D31-4A51-AEDF-C6826CD5CC9C}" destId="{B5085E8F-7715-4CCE-99C4-23CCE2CF850B}" srcOrd="0" destOrd="0" presId="urn:microsoft.com/office/officeart/2005/8/layout/vList5"/>
    <dgm:cxn modelId="{9B510AF5-99A2-474C-A994-0B35225A4F8B}" type="presOf" srcId="{4BAA694B-42D4-4B4B-90F5-7902D373C68E}" destId="{F71CBEEC-1126-466B-AB4A-6D2428D0939D}" srcOrd="0" destOrd="1" presId="urn:microsoft.com/office/officeart/2005/8/layout/vList5"/>
    <dgm:cxn modelId="{7E11F7E8-E710-4B4F-98A0-AA76FC095BE9}" type="presOf" srcId="{92A0B058-A9F3-48EB-B92C-678602BB6A38}" destId="{06098AC8-9A9D-4939-BA2E-47829C1C96A9}" srcOrd="0" destOrd="0" presId="urn:microsoft.com/office/officeart/2005/8/layout/vList5"/>
    <dgm:cxn modelId="{1B2F4862-009F-4F75-84C7-1DB3B2E22E16}" srcId="{CF211CB8-C24C-4787-A74E-C43C98B26E6A}" destId="{9EF5112C-5CCB-4EE2-8910-A9052CC707ED}" srcOrd="0" destOrd="0" parTransId="{09DF3E3F-EAE7-4F92-9C15-857BB934BBEB}" sibTransId="{76C83958-8809-4276-B3D1-8F54C8FF3DEC}"/>
    <dgm:cxn modelId="{9E0A47F4-83A7-46CB-A2DE-59544FFE53E6}" type="presOf" srcId="{C0620A8E-3D5A-41D9-B80F-C9A56D34B96C}" destId="{E49DFDF4-A0E1-4ED4-80B8-40CE4F7AA6D0}" srcOrd="0" destOrd="1" presId="urn:microsoft.com/office/officeart/2005/8/layout/vList5"/>
    <dgm:cxn modelId="{74CF269C-A3B1-4593-AFD0-06BEB9BCBCAF}" srcId="{91BC70A7-6CDF-4C73-8BBF-ECB898243D29}" destId="{4BAA694B-42D4-4B4B-90F5-7902D373C68E}" srcOrd="1" destOrd="0" parTransId="{4D104DDA-2347-4B21-8838-D2A6D9BA6C8B}" sibTransId="{2981A4E6-5B4E-48C6-A833-8E22F6B5335D}"/>
    <dgm:cxn modelId="{BD097874-C7F9-4AA4-B393-F73E24B54FE3}" srcId="{91BC70A7-6CDF-4C73-8BBF-ECB898243D29}" destId="{A1D251E1-8FDB-4421-AD8D-7680674064A0}" srcOrd="0" destOrd="0" parTransId="{5221DDAC-D024-47CF-B320-414E2B5F58A5}" sibTransId="{8D383D7F-CA18-454E-9205-06D1B2BBE94A}"/>
    <dgm:cxn modelId="{FC2DD029-776F-442F-9EE9-37EBF2279359}" srcId="{5E18F47F-55A7-4667-A056-73CFF5727933}" destId="{91BC70A7-6CDF-4C73-8BBF-ECB898243D29}" srcOrd="5" destOrd="0" parTransId="{84494B6B-92CF-48C4-AC84-83A8A346476D}" sibTransId="{FFFD772B-6A19-40DB-8FC7-6070F1159D48}"/>
    <dgm:cxn modelId="{AB937455-1E47-4265-82BE-7E70D807E506}" type="presOf" srcId="{CF211CB8-C24C-4787-A74E-C43C98B26E6A}" destId="{B8D533D5-99AC-4192-96A0-490FEF40B08E}" srcOrd="0" destOrd="0" presId="urn:microsoft.com/office/officeart/2005/8/layout/vList5"/>
    <dgm:cxn modelId="{ACA7A1B2-BE85-4F1C-B323-53CD63A96945}" srcId="{E480E5C6-C704-4DA0-9254-0932D2B525E8}" destId="{C0620A8E-3D5A-41D9-B80F-C9A56D34B96C}" srcOrd="1" destOrd="0" parTransId="{B4AA655A-E729-494F-B373-818E1B0314B5}" sibTransId="{0B0D2F13-6AA9-4BC8-A7B5-AFCBE9BE0DD4}"/>
    <dgm:cxn modelId="{350598AF-5D57-459B-95EE-C034828C5507}" type="presOf" srcId="{D8EACEDB-90B0-4570-BC76-D312A9223364}" destId="{06098AC8-9A9D-4939-BA2E-47829C1C96A9}" srcOrd="0" destOrd="1" presId="urn:microsoft.com/office/officeart/2005/8/layout/vList5"/>
    <dgm:cxn modelId="{402CB548-8123-42C8-8239-BBB8200A518E}" srcId="{E480E5C6-C704-4DA0-9254-0932D2B525E8}" destId="{F04E0B91-D5BA-477F-98AD-030B672E88F8}" srcOrd="0" destOrd="0" parTransId="{16063074-3548-4580-AF4B-8AAB531824F3}" sibTransId="{0C18D06A-5C6A-4B34-B815-2DF03E8B2101}"/>
    <dgm:cxn modelId="{7E721031-D8A1-4808-B34D-73AA8C4A9E02}" type="presOf" srcId="{91BC70A7-6CDF-4C73-8BBF-ECB898243D29}" destId="{742462E1-E045-4731-BE83-6F9F2A4CFAF7}" srcOrd="0" destOrd="0" presId="urn:microsoft.com/office/officeart/2005/8/layout/vList5"/>
    <dgm:cxn modelId="{D2DBAE23-08FB-4AB5-B21B-1FCD5DB4A921}" type="presOf" srcId="{94EAEF9D-66FC-477A-BF22-CFEAB67588AC}" destId="{842D7F45-176E-491F-986B-BCA55FC609FC}" srcOrd="0" destOrd="0" presId="urn:microsoft.com/office/officeart/2005/8/layout/vList5"/>
    <dgm:cxn modelId="{A5C84E27-8739-42A3-80A6-A10F1F9AFCD9}" type="presOf" srcId="{B7EF3601-472E-4132-82AE-BEF73E2128F6}" destId="{6D748A27-1FCF-4DA9-BC5C-CFE6B92F84C1}" srcOrd="0" destOrd="0" presId="urn:microsoft.com/office/officeart/2005/8/layout/vList5"/>
    <dgm:cxn modelId="{95CD748C-864D-4146-AEB6-FFD3C5408101}" type="presOf" srcId="{67A4B39F-2E0A-4FF6-9379-FAEF5C83F679}" destId="{B59988EC-4355-4E9B-9E48-62ACA4B66A0F}" srcOrd="0" destOrd="0" presId="urn:microsoft.com/office/officeart/2005/8/layout/vList5"/>
    <dgm:cxn modelId="{C650408E-5A3D-4518-99AD-8D9BB5A3B9B1}" srcId="{94EAEF9D-66FC-477A-BF22-CFEAB67588AC}" destId="{1466FBA3-79B1-4D2E-8462-C276C6F70C92}" srcOrd="0" destOrd="0" parTransId="{32A7E4C7-3C52-4293-857E-8FD088AF0EFE}" sibTransId="{F3463005-D511-43D7-8397-F9BCFBB83D40}"/>
    <dgm:cxn modelId="{D0FA774C-FF56-4C34-8F21-C950F5DACAB6}" srcId="{B7EF3601-472E-4132-82AE-BEF73E2128F6}" destId="{67A4B39F-2E0A-4FF6-9379-FAEF5C83F679}" srcOrd="0" destOrd="0" parTransId="{2548CBE5-30B8-4517-ADA0-BC732DCEEBAC}" sibTransId="{BC02489F-F1B1-48EA-9E63-F9636F5CC847}"/>
    <dgm:cxn modelId="{9D3FD96D-6D61-48C6-9BE5-D3D0211BA83A}" type="presParOf" srcId="{3C2B380B-0D7A-47EF-B1D2-509C0FB20CD0}" destId="{7EFB3DC1-D971-4E4A-A649-0AF38AB651A5}" srcOrd="0" destOrd="0" presId="urn:microsoft.com/office/officeart/2005/8/layout/vList5"/>
    <dgm:cxn modelId="{DF236F84-87B8-4FD0-93A9-361314893BFA}" type="presParOf" srcId="{7EFB3DC1-D971-4E4A-A649-0AF38AB651A5}" destId="{B8D533D5-99AC-4192-96A0-490FEF40B08E}" srcOrd="0" destOrd="0" presId="urn:microsoft.com/office/officeart/2005/8/layout/vList5"/>
    <dgm:cxn modelId="{8B7CEA8C-D86D-44D5-950F-5D5AB5F0378D}" type="presParOf" srcId="{7EFB3DC1-D971-4E4A-A649-0AF38AB651A5}" destId="{F359DA30-9D76-4204-9BDF-CD41F6E65D2C}" srcOrd="1" destOrd="0" presId="urn:microsoft.com/office/officeart/2005/8/layout/vList5"/>
    <dgm:cxn modelId="{7949DC2A-9BC4-41D9-9F10-A76B8922022A}" type="presParOf" srcId="{3C2B380B-0D7A-47EF-B1D2-509C0FB20CD0}" destId="{1CCA2D53-52C0-49DB-926A-7CE40E2FA186}" srcOrd="1" destOrd="0" presId="urn:microsoft.com/office/officeart/2005/8/layout/vList5"/>
    <dgm:cxn modelId="{E7399F1D-164E-486B-8540-F1C7F57A858D}" type="presParOf" srcId="{3C2B380B-0D7A-47EF-B1D2-509C0FB20CD0}" destId="{5D6F2F78-7D0D-4DD5-8C2A-94F0E1F9A188}" srcOrd="2" destOrd="0" presId="urn:microsoft.com/office/officeart/2005/8/layout/vList5"/>
    <dgm:cxn modelId="{F74DDDCD-8B10-488A-A4EC-B37DDEF33EB6}" type="presParOf" srcId="{5D6F2F78-7D0D-4DD5-8C2A-94F0E1F9A188}" destId="{6D748A27-1FCF-4DA9-BC5C-CFE6B92F84C1}" srcOrd="0" destOrd="0" presId="urn:microsoft.com/office/officeart/2005/8/layout/vList5"/>
    <dgm:cxn modelId="{C4ED37B7-E6C7-4821-8C5C-8FC9D6D23034}" type="presParOf" srcId="{5D6F2F78-7D0D-4DD5-8C2A-94F0E1F9A188}" destId="{B59988EC-4355-4E9B-9E48-62ACA4B66A0F}" srcOrd="1" destOrd="0" presId="urn:microsoft.com/office/officeart/2005/8/layout/vList5"/>
    <dgm:cxn modelId="{55BF5D2A-782D-42F1-912F-C0FB39A54CF5}" type="presParOf" srcId="{3C2B380B-0D7A-47EF-B1D2-509C0FB20CD0}" destId="{A9E0AAB7-344D-4CCF-8136-B114FB4321DD}" srcOrd="3" destOrd="0" presId="urn:microsoft.com/office/officeart/2005/8/layout/vList5"/>
    <dgm:cxn modelId="{1554D13B-2694-4F8F-AD3C-05FF672227AF}" type="presParOf" srcId="{3C2B380B-0D7A-47EF-B1D2-509C0FB20CD0}" destId="{8B46ACB2-BA3D-4E7F-83B4-4EE74D836CC1}" srcOrd="4" destOrd="0" presId="urn:microsoft.com/office/officeart/2005/8/layout/vList5"/>
    <dgm:cxn modelId="{4E9AF0B1-745C-4DC4-A794-877AC6733092}" type="presParOf" srcId="{8B46ACB2-BA3D-4E7F-83B4-4EE74D836CC1}" destId="{10C3A23E-49B2-4B7C-B7FB-F4FF1914E1C5}" srcOrd="0" destOrd="0" presId="urn:microsoft.com/office/officeart/2005/8/layout/vList5"/>
    <dgm:cxn modelId="{FF00940B-0674-4CBC-B404-A90962272FB5}" type="presParOf" srcId="{8B46ACB2-BA3D-4E7F-83B4-4EE74D836CC1}" destId="{E49DFDF4-A0E1-4ED4-80B8-40CE4F7AA6D0}" srcOrd="1" destOrd="0" presId="urn:microsoft.com/office/officeart/2005/8/layout/vList5"/>
    <dgm:cxn modelId="{0D312F57-5A2B-4700-8EB6-AD88DC684DC7}" type="presParOf" srcId="{3C2B380B-0D7A-47EF-B1D2-509C0FB20CD0}" destId="{C6145CE8-B951-4CB1-BE0F-690AFACEA177}" srcOrd="5" destOrd="0" presId="urn:microsoft.com/office/officeart/2005/8/layout/vList5"/>
    <dgm:cxn modelId="{A9F77FC5-F646-4980-8EE2-BF956F5AB285}" type="presParOf" srcId="{3C2B380B-0D7A-47EF-B1D2-509C0FB20CD0}" destId="{AD50B0CD-23CB-4558-A0EC-B8BBFCA048A1}" srcOrd="6" destOrd="0" presId="urn:microsoft.com/office/officeart/2005/8/layout/vList5"/>
    <dgm:cxn modelId="{F8A5EFB0-5E10-4D7E-A0CB-9C06E2F94D00}" type="presParOf" srcId="{AD50B0CD-23CB-4558-A0EC-B8BBFCA048A1}" destId="{842D7F45-176E-491F-986B-BCA55FC609FC}" srcOrd="0" destOrd="0" presId="urn:microsoft.com/office/officeart/2005/8/layout/vList5"/>
    <dgm:cxn modelId="{B4D094F3-54F5-4835-B994-8D212EAECE21}" type="presParOf" srcId="{AD50B0CD-23CB-4558-A0EC-B8BBFCA048A1}" destId="{80B84FA3-147E-4DC7-B2A7-93E60628EE96}" srcOrd="1" destOrd="0" presId="urn:microsoft.com/office/officeart/2005/8/layout/vList5"/>
    <dgm:cxn modelId="{01B25FCF-9A5F-4DD4-80F0-4D01DDDB940A}" type="presParOf" srcId="{3C2B380B-0D7A-47EF-B1D2-509C0FB20CD0}" destId="{BAAEA36E-C0C4-4475-BFA8-B6030F00695A}" srcOrd="7" destOrd="0" presId="urn:microsoft.com/office/officeart/2005/8/layout/vList5"/>
    <dgm:cxn modelId="{C095D80F-F117-4B07-9F7A-24775A1960E0}" type="presParOf" srcId="{3C2B380B-0D7A-47EF-B1D2-509C0FB20CD0}" destId="{7C53D176-033E-4C2A-80ED-A8440B41A933}" srcOrd="8" destOrd="0" presId="urn:microsoft.com/office/officeart/2005/8/layout/vList5"/>
    <dgm:cxn modelId="{701940A7-EED5-4827-AD1D-DE6DCFDCB43A}" type="presParOf" srcId="{7C53D176-033E-4C2A-80ED-A8440B41A933}" destId="{B5085E8F-7715-4CCE-99C4-23CCE2CF850B}" srcOrd="0" destOrd="0" presId="urn:microsoft.com/office/officeart/2005/8/layout/vList5"/>
    <dgm:cxn modelId="{7E163DEA-C17E-482B-B39C-6DFE5319BEAA}" type="presParOf" srcId="{7C53D176-033E-4C2A-80ED-A8440B41A933}" destId="{06098AC8-9A9D-4939-BA2E-47829C1C96A9}" srcOrd="1" destOrd="0" presId="urn:microsoft.com/office/officeart/2005/8/layout/vList5"/>
    <dgm:cxn modelId="{B900A2C4-8657-4E27-8BDF-1FD504F8F57C}" type="presParOf" srcId="{3C2B380B-0D7A-47EF-B1D2-509C0FB20CD0}" destId="{F5F5D586-FDDE-4279-9457-EE1E8CA42C45}" srcOrd="9" destOrd="0" presId="urn:microsoft.com/office/officeart/2005/8/layout/vList5"/>
    <dgm:cxn modelId="{192F3DA4-2315-46BC-B6D9-DE52721E0887}" type="presParOf" srcId="{3C2B380B-0D7A-47EF-B1D2-509C0FB20CD0}" destId="{266E7086-3C4E-4469-9F5B-64330585A93F}" srcOrd="10" destOrd="0" presId="urn:microsoft.com/office/officeart/2005/8/layout/vList5"/>
    <dgm:cxn modelId="{9A764E9A-6510-4620-BABF-79BCDA1AFF12}" type="presParOf" srcId="{266E7086-3C4E-4469-9F5B-64330585A93F}" destId="{742462E1-E045-4731-BE83-6F9F2A4CFAF7}" srcOrd="0" destOrd="0" presId="urn:microsoft.com/office/officeart/2005/8/layout/vList5"/>
    <dgm:cxn modelId="{F800CECB-43F1-4785-8C37-39795E930B79}" type="presParOf" srcId="{266E7086-3C4E-4469-9F5B-64330585A93F}" destId="{F71CBEEC-1126-466B-AB4A-6D2428D0939D}" srcOrd="1" destOrd="0" presId="urn:microsoft.com/office/officeart/2005/8/layout/vList5"/>
    <dgm:cxn modelId="{74E064AC-7237-4A3B-9DF4-77B33068109D}" type="presParOf" srcId="{3C2B380B-0D7A-47EF-B1D2-509C0FB20CD0}" destId="{BEABD8A8-D8B3-4994-BD7F-A2A1E85B7D35}" srcOrd="11" destOrd="0" presId="urn:microsoft.com/office/officeart/2005/8/layout/vList5"/>
    <dgm:cxn modelId="{102ECC84-8436-41FB-9F3E-B5AE127400C3}" type="presParOf" srcId="{3C2B380B-0D7A-47EF-B1D2-509C0FB20CD0}" destId="{F9F84148-0523-4B29-AA21-64F17B252833}" srcOrd="12" destOrd="0" presId="urn:microsoft.com/office/officeart/2005/8/layout/vList5"/>
    <dgm:cxn modelId="{4593CFD8-0555-4D5D-A2B9-B815D68F53D4}" type="presParOf" srcId="{F9F84148-0523-4B29-AA21-64F17B252833}" destId="{EBC45131-294F-4974-8C60-5C2245783043}" srcOrd="0" destOrd="0" presId="urn:microsoft.com/office/officeart/2005/8/layout/vList5"/>
    <dgm:cxn modelId="{308DE77F-DE4F-4A5A-A1A8-3769BF9AB40F}" type="presParOf" srcId="{F9F84148-0523-4B29-AA21-64F17B252833}" destId="{A693D701-8600-4BDC-9A5A-F528A66C9EBF}" srcOrd="1" destOrd="0" presId="urn:microsoft.com/office/officeart/2005/8/layout/vList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B94CA-DAC1-4409-88CD-6F41D0CB4D56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9AE62-D55D-4BDB-998B-1D323C244C2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chart" Target="../charts/chart1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10" Type="http://schemas.openxmlformats.org/officeDocument/2006/relationships/image" Target="../media/image4.pn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diagramLayout" Target="../diagrams/layout3.xml"/><Relationship Id="rId7" Type="http://schemas.openxmlformats.org/officeDocument/2006/relationships/diagramLayout" Target="../diagrams/layout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4.xml"/><Relationship Id="rId5" Type="http://schemas.openxmlformats.org/officeDocument/2006/relationships/diagramColors" Target="../diagrams/colors3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3.xml"/><Relationship Id="rId9" Type="http://schemas.openxmlformats.org/officeDocument/2006/relationships/diagramColors" Target="../diagrams/colors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928934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БЮДЖЕТА ИПАТОВСКОГО МУНИЦИПАЛЬНОГО РАЙОНА СТАВРОПОЛЬСКОГО КРАЯ </a:t>
            </a:r>
            <a:b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КВАРТАЛ 2013 ГОДА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6072206"/>
            <a:ext cx="6643734" cy="571504"/>
          </a:xfrm>
        </p:spPr>
        <p:txBody>
          <a:bodyPr>
            <a:normAutofit fontScale="92500"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ФИНАНСОВОЕ УПРАВЛЕНИЕ АДМИНИСТРАЦИИ ИПАТОВСКОГО МУНИЦИПАЛЬНОГО РАЙОНА СТАВРОПОЛЬСКОГО КРАЯ</a:t>
            </a:r>
          </a:p>
        </p:txBody>
      </p:sp>
      <p:pic>
        <p:nvPicPr>
          <p:cNvPr id="4" name="Picture 10" descr="GER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428604"/>
            <a:ext cx="1673225" cy="187166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14348" y="6143644"/>
            <a:ext cx="1037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2013 год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14290"/>
            <a:ext cx="6858048" cy="85725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800" b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НАЦИОНАЛЬНАЯ БЕЗОПАСНОСТЬ И ПРАВООХРАНИТЕЛЬНАЯ ДЕЯТЕЛЬНОСТЬ</a:t>
            </a:r>
            <a:endParaRPr lang="ru-RU" sz="2800" b="1" u="sng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428596" y="2928934"/>
          <a:ext cx="8229600" cy="347068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743200"/>
                <a:gridCol w="2743200"/>
                <a:gridCol w="2743200"/>
              </a:tblGrid>
              <a:tr h="90449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УТВЕРЖДЕНО </a:t>
                      </a:r>
                    </a:p>
                    <a:p>
                      <a:pPr algn="ctr"/>
                      <a:r>
                        <a:rPr lang="ru-RU" cap="none" spc="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НА 2013 год</a:t>
                      </a:r>
                      <a:endParaRPr lang="ru-RU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ИСПОЛНЕНО НА 01.04.2013г</a:t>
                      </a:r>
                      <a:endParaRPr lang="ru-RU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ВСЕГО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2734,00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576,05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</a:tr>
              <a:tr h="285983">
                <a:tc>
                  <a:txBody>
                    <a:bodyPr/>
                    <a:lstStyle/>
                    <a:p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 т.ч.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sz="14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Мероприятия</a:t>
                      </a:r>
                      <a:r>
                        <a:rPr lang="ru-RU" sz="1400" b="1" cap="none" spc="0" baseline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 по предупреждению ликвидации последствий чрезвычайных ситуаций и стихийных бедствий</a:t>
                      </a:r>
                      <a:endParaRPr lang="ru-RU" sz="1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50,00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40,00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sz="14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Обеспечение деятельности поисково-спасательных учреждений</a:t>
                      </a:r>
                      <a:endParaRPr lang="ru-RU" sz="1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2684,00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536,05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15888"/>
            <a:ext cx="773113" cy="86518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28596" y="1500174"/>
            <a:ext cx="821537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Comic Sans MS" pitchFamily="66" charset="0"/>
              </a:rPr>
              <a:t>По данному разделу отражены расходы на решение вопросов по  защите населения и территории района от чрезвычайных ситуаций природного и техногенного характера, управление гражданской обороной, а также расходы на осуществление мероприятий в области предупреждения и ликвидации последствий чрезвычайных ситуаций и области гражданской обороны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786710" y="2643182"/>
            <a:ext cx="9164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dirty="0" smtClean="0"/>
              <a:t>тыс.рублей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14290"/>
            <a:ext cx="6858048" cy="571504"/>
          </a:xfrm>
        </p:spPr>
        <p:style>
          <a:lnRef idx="0">
            <a:schemeClr val="accent1"/>
          </a:lnRef>
          <a:fillRef idx="1003">
            <a:schemeClr val="dk2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НАЦИОНАЛЬНАЯ ЭКОНОМИКА</a:t>
            </a:r>
            <a:endParaRPr lang="ru-RU" sz="2800" b="1" u="sng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428596" y="3214686"/>
          <a:ext cx="8229600" cy="314579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743200"/>
                <a:gridCol w="2743200"/>
                <a:gridCol w="2743200"/>
              </a:tblGrid>
              <a:tr h="71438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8415" cmpd="sng">
                            <a:solidFill>
                              <a:schemeClr val="tx2">
                                <a:lumMod val="75000"/>
                              </a:schemeClr>
                            </a:solidFill>
                            <a:prstDash val="solid"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УТВЕРЖДЕНО</a:t>
                      </a:r>
                    </a:p>
                    <a:p>
                      <a:pPr algn="ctr"/>
                      <a:r>
                        <a:rPr lang="ru-RU" b="0" cap="none" spc="0" dirty="0" smtClean="0">
                          <a:ln w="18415" cmpd="sng">
                            <a:solidFill>
                              <a:schemeClr val="tx2">
                                <a:lumMod val="75000"/>
                              </a:schemeClr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 2013 год</a:t>
                      </a:r>
                      <a:endParaRPr lang="ru-RU" b="0" cap="none" spc="0" dirty="0">
                        <a:ln w="18415" cmpd="sng">
                          <a:solidFill>
                            <a:schemeClr val="tx2">
                              <a:lumMod val="75000"/>
                            </a:schemeClr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8415" cmpd="sng">
                            <a:solidFill>
                              <a:schemeClr val="tx2">
                                <a:lumMod val="75000"/>
                              </a:schemeClr>
                            </a:solidFill>
                            <a:prstDash val="solid"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ИСПОЛНЕНО НА 01.04.2013г</a:t>
                      </a:r>
                      <a:endParaRPr lang="ru-RU" b="0" cap="none" spc="0" dirty="0">
                        <a:ln w="18415" cmpd="sng">
                          <a:solidFill>
                            <a:schemeClr val="tx2">
                              <a:lumMod val="75000"/>
                            </a:schemeClr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52403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ВСЕГО</a:t>
                      </a:r>
                      <a:endParaRPr lang="ru-RU" sz="16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23642,00</a:t>
                      </a:r>
                      <a:endParaRPr lang="ru-RU" sz="16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966,00</a:t>
                      </a:r>
                      <a:endParaRPr lang="ru-RU" sz="16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28598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в т.ч.</a:t>
                      </a:r>
                      <a:endParaRPr lang="ru-RU" sz="16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6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6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sz="14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Сельское хозяйство и рыболовство</a:t>
                      </a:r>
                      <a:endParaRPr lang="ru-RU" sz="1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14803,00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415,47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sz="14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Дорожное хозяйство (дорожные фонды)</a:t>
                      </a:r>
                      <a:endParaRPr lang="ru-RU" sz="1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8282,00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499,81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sz="14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Другие вопросы в области национальной экономики</a:t>
                      </a:r>
                      <a:endParaRPr lang="ru-RU" sz="1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557,00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50,72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15888"/>
            <a:ext cx="773113" cy="86518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71472" y="1000108"/>
            <a:ext cx="792961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u="sng" dirty="0" smtClean="0">
                <a:latin typeface="Comic Sans MS" pitchFamily="66" charset="0"/>
              </a:rPr>
              <a:t>Расходы подраздела «Сельское хозяйство и рыболовство» </a:t>
            </a:r>
            <a:r>
              <a:rPr lang="ru-RU" sz="1400" dirty="0" smtClean="0">
                <a:latin typeface="Comic Sans MS" pitchFamily="66" charset="0"/>
              </a:rPr>
              <a:t>направлены на обеспечение деятельности в области сельского хозяйства, рыболовства и прочих мероприятий агропромышленного комплекса.</a:t>
            </a:r>
            <a:endParaRPr lang="ru-RU" sz="1400" dirty="0">
              <a:latin typeface="Comic Sans MS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1714488"/>
            <a:ext cx="807249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u="sng" dirty="0" smtClean="0">
                <a:latin typeface="Comic Sans MS" pitchFamily="66" charset="0"/>
              </a:rPr>
              <a:t>Расходы подраздела «Дорожное хозяйство» </a:t>
            </a:r>
            <a:r>
              <a:rPr lang="ru-RU" sz="1400" dirty="0" smtClean="0">
                <a:latin typeface="Comic Sans MS" pitchFamily="66" charset="0"/>
              </a:rPr>
              <a:t>направлены на ремонт и содержание автомобильных дорог находящихся в собственности Ипатовского муниципального района СК и искусственных сооружений на них.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2428868"/>
            <a:ext cx="80724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u="sng" dirty="0" smtClean="0">
                <a:latin typeface="Comic Sans MS" pitchFamily="66" charset="0"/>
              </a:rPr>
              <a:t>Расходы подраздела «Другие вопросы в области национальной экономики» </a:t>
            </a:r>
            <a:r>
              <a:rPr lang="ru-RU" sz="1400" dirty="0" smtClean="0">
                <a:latin typeface="Comic Sans MS" pitchFamily="66" charset="0"/>
              </a:rPr>
              <a:t>направлены на расходы , связанные с экономическими вопросами.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786710" y="2928934"/>
            <a:ext cx="9164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</a:rPr>
              <a:t>тыс.рублей</a:t>
            </a:r>
            <a:endParaRPr lang="ru-RU" sz="12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142852"/>
            <a:ext cx="6643734" cy="500066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3200" b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ОБРАЗОВАНИЕ</a:t>
            </a:r>
            <a:endParaRPr lang="ru-RU" sz="3200" b="1" u="sng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714348" y="3844452"/>
          <a:ext cx="8143932" cy="2903747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714644"/>
                <a:gridCol w="2714644"/>
                <a:gridCol w="2714644"/>
              </a:tblGrid>
              <a:tr h="328818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cap="none" spc="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УТВЕРЖДЕНО НА 2013 год</a:t>
                      </a:r>
                      <a:endParaRPr lang="ru-RU" sz="1400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cap="none" spc="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ИСПОЛНЕНО НА 01.04.2013г</a:t>
                      </a:r>
                      <a:endParaRPr lang="ru-RU" sz="1400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328818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1" kern="1200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ВСЕГО</a:t>
                      </a:r>
                      <a:endParaRPr kumimoji="0" lang="ru-RU" sz="1600" b="1" kern="1200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000066"/>
                          </a:solidFill>
                          <a:effectLst/>
                        </a:rPr>
                        <a:t>478532,95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000066"/>
                          </a:solidFill>
                          <a:effectLst/>
                        </a:rPr>
                        <a:t>90744,84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effectLst/>
                      </a:endParaRPr>
                    </a:p>
                  </a:txBody>
                  <a:tcPr anchor="ctr"/>
                </a:tc>
              </a:tr>
              <a:tr h="328818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1" kern="1200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т.ч.</a:t>
                      </a:r>
                      <a:endParaRPr kumimoji="0" lang="ru-RU" sz="1600" b="1" kern="1200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</a:tr>
              <a:tr h="512129"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Дошкольное образование</a:t>
                      </a:r>
                      <a:endParaRPr lang="ru-RU" sz="16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143009,06</a:t>
                      </a:r>
                      <a:endParaRPr lang="ru-RU" sz="16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24106,07</a:t>
                      </a:r>
                      <a:endParaRPr lang="ru-RU" sz="16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378036"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Общее образование</a:t>
                      </a:r>
                      <a:endParaRPr lang="ru-RU" sz="16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319248,56</a:t>
                      </a:r>
                      <a:endParaRPr lang="ru-RU" sz="16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64650,13</a:t>
                      </a:r>
                      <a:endParaRPr lang="ru-RU" sz="16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435084"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Молодежная политика</a:t>
                      </a:r>
                      <a:endParaRPr lang="ru-RU" sz="16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7686,27</a:t>
                      </a:r>
                      <a:endParaRPr lang="ru-RU" sz="16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1223,94</a:t>
                      </a:r>
                      <a:endParaRPr lang="ru-RU" sz="16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558991"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Другие вопросы в области образования</a:t>
                      </a:r>
                      <a:endParaRPr lang="ru-RU" sz="16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8589,06</a:t>
                      </a:r>
                      <a:endParaRPr lang="ru-RU" sz="16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764,70</a:t>
                      </a:r>
                      <a:endParaRPr lang="ru-RU" sz="16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14348" cy="714356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714348" y="714356"/>
            <a:ext cx="8143932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u="sng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Дошкольное образование </a:t>
            </a:r>
            <a:r>
              <a:rPr lang="ru-RU" sz="1400" dirty="0" smtClean="0">
                <a:latin typeface="Comic Sans MS" pitchFamily="66" charset="0"/>
              </a:rPr>
              <a:t>- расходы на дошкольное образование детей раннего детского возраста и обеспечение деятельности дошкольных образовательных организаций.</a:t>
            </a:r>
          </a:p>
          <a:p>
            <a:pPr algn="just"/>
            <a:r>
              <a:rPr lang="ru-RU" sz="1400" u="sng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Общее образование </a:t>
            </a:r>
            <a:r>
              <a:rPr lang="ru-RU" sz="1400" dirty="0" smtClean="0">
                <a:latin typeface="Comic Sans MS" pitchFamily="66" charset="0"/>
              </a:rPr>
              <a:t>- расходы на начальное общее, основное общее, среднее общее образование, а также на содержание и обеспечение учебного процесса общеобразовательных организаций, обеспечение деятельности (оказание услуг) организаций дополнительного образования.</a:t>
            </a:r>
          </a:p>
          <a:p>
            <a:pPr algn="just"/>
            <a:r>
              <a:rPr lang="ru-RU" sz="1400" u="sng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Молодежная политика </a:t>
            </a:r>
            <a:r>
              <a:rPr lang="ru-RU" sz="1400" dirty="0" smtClean="0">
                <a:latin typeface="Comic Sans MS" pitchFamily="66" charset="0"/>
              </a:rPr>
              <a:t>- расходы по организации молодежной политике, а также расходы организаций, осуществляющих обеспечение деятельности, в области молодежной политики ( МКУ «Центр по работе с молодежью»).</a:t>
            </a:r>
          </a:p>
          <a:p>
            <a:pPr algn="just"/>
            <a:r>
              <a:rPr lang="ru-RU" sz="1400" u="sng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Другие вопросы в области образования </a:t>
            </a:r>
            <a:r>
              <a:rPr lang="ru-RU" sz="1400" dirty="0" smtClean="0">
                <a:latin typeface="Comic Sans MS" pitchFamily="66" charset="0"/>
              </a:rPr>
              <a:t>- расходы на обеспечение деятельности учреждений, осуществляющих руководство и управление в сфере образования, разработку и осуществление общей политики, планов, программ и бюджетов в области образования, управление ими и др.( Отдел образования администрации Ипатовского муниципального района СК).</a:t>
            </a:r>
          </a:p>
          <a:p>
            <a:r>
              <a:rPr lang="ru-RU" dirty="0" smtClean="0"/>
              <a:t>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929586" y="3571876"/>
            <a:ext cx="9164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тыс.рублей</a:t>
            </a:r>
            <a:endParaRPr lang="ru-RU" sz="1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14290"/>
            <a:ext cx="6858048" cy="642942"/>
          </a:xfrm>
        </p:spPr>
        <p:style>
          <a:lnRef idx="0">
            <a:schemeClr val="accent1"/>
          </a:lnRef>
          <a:fillRef idx="1003">
            <a:schemeClr val="lt2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800" b="1" u="sng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КУЛЬТУРА И КИНЕМАТОГРАФИЯ</a:t>
            </a:r>
            <a:endParaRPr lang="ru-RU" sz="2800" b="1" u="sng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571472" y="3929066"/>
          <a:ext cx="8229600" cy="231832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743200"/>
                <a:gridCol w="2743200"/>
                <a:gridCol w="2743200"/>
              </a:tblGrid>
              <a:tr h="90449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УТВЕРЖДЕНО на 2013 ГОД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ИСПОЛНЕНО НА 01.04.2013г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ВСЕГО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7595,60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1426,46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</a:tr>
              <a:tr h="285983">
                <a:tc>
                  <a:txBody>
                    <a:bodyPr/>
                    <a:lstStyle/>
                    <a:p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 т.ч.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sz="14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культура</a:t>
                      </a:r>
                      <a:endParaRPr lang="ru-RU" sz="1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7595,60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1426,46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15888"/>
            <a:ext cx="773113" cy="86518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71472" y="1500174"/>
            <a:ext cx="81439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u="sng" dirty="0" smtClean="0">
                <a:latin typeface="Comic Sans MS" pitchFamily="66" charset="0"/>
              </a:rPr>
              <a:t>Расходы подраздела «культура» </a:t>
            </a:r>
            <a:r>
              <a:rPr lang="ru-RU" dirty="0" smtClean="0">
                <a:latin typeface="Comic Sans MS" pitchFamily="66" charset="0"/>
              </a:rPr>
              <a:t>направлены на обеспечение деятельности РМКУК "</a:t>
            </a:r>
            <a:r>
              <a:rPr lang="ru-RU" dirty="0" err="1" smtClean="0">
                <a:latin typeface="Comic Sans MS" pitchFamily="66" charset="0"/>
              </a:rPr>
              <a:t>Ипатовская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межпоселенческая</a:t>
            </a:r>
            <a:r>
              <a:rPr lang="ru-RU" dirty="0" smtClean="0">
                <a:latin typeface="Comic Sans MS" pitchFamily="66" charset="0"/>
              </a:rPr>
              <a:t> центральная библиотека" Ипатовского района СК, на финансовое обеспечение выполнения муниципального  задания ММБУК "</a:t>
            </a:r>
            <a:r>
              <a:rPr lang="ru-RU" dirty="0" err="1" smtClean="0">
                <a:latin typeface="Comic Sans MS" pitchFamily="66" charset="0"/>
              </a:rPr>
              <a:t>Культурно-досуговой</a:t>
            </a:r>
            <a:r>
              <a:rPr lang="ru-RU" dirty="0" smtClean="0">
                <a:latin typeface="Comic Sans MS" pitchFamily="66" charset="0"/>
              </a:rPr>
              <a:t> центр», МБОУ ДОД «Детская школа искусств», МБОУ ДОД «Детская художественная школа», подготовку и проведение мероприятий в сфере культуры.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929586" y="3643314"/>
            <a:ext cx="9164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тыс.рублей</a:t>
            </a:r>
            <a:endParaRPr lang="ru-RU" sz="1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0"/>
            <a:ext cx="6858048" cy="571480"/>
          </a:xfrm>
          <a:solidFill>
            <a:srgbClr val="FF9999"/>
          </a:solidFill>
        </p:spPr>
        <p:style>
          <a:lnRef idx="0">
            <a:schemeClr val="accent1"/>
          </a:lnRef>
          <a:fillRef idx="1003">
            <a:schemeClr val="lt2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800" b="1" u="sng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663300"/>
                </a:solidFill>
              </a:rPr>
              <a:t>СОЦИАЛЬНАЯ ПОЛИТИКА</a:t>
            </a:r>
            <a:endParaRPr lang="ru-RU" sz="2800" b="1" u="sng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6633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642910" y="3857628"/>
          <a:ext cx="8229600" cy="27736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743200"/>
                <a:gridCol w="2743200"/>
                <a:gridCol w="2743200"/>
              </a:tblGrid>
              <a:tr h="57699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C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УТВЕРЖДЕНО </a:t>
                      </a:r>
                    </a:p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C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НА 2013 год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FFC0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C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ИСПОЛНЕНО НА 01.04.2013г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FFC0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</a:tr>
              <a:tr h="329711">
                <a:tc>
                  <a:txBody>
                    <a:bodyPr/>
                    <a:lstStyle/>
                    <a:p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ВСЕГО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C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292343,07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FFC0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C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85846,72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FFC0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</a:tr>
              <a:tr h="329711">
                <a:tc>
                  <a:txBody>
                    <a:bodyPr/>
                    <a:lstStyle/>
                    <a:p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 т.ч.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</a:tr>
              <a:tr h="467090">
                <a:tc>
                  <a:txBody>
                    <a:bodyPr/>
                    <a:lstStyle/>
                    <a:p>
                      <a:r>
                        <a:rPr lang="ru-RU" sz="14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Социальное</a:t>
                      </a:r>
                      <a:r>
                        <a:rPr lang="ru-RU" sz="1400" b="1" cap="none" spc="0" baseline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 обеспечение населения</a:t>
                      </a:r>
                      <a:endParaRPr lang="ru-RU" sz="1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266979,81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80411,18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</a:tr>
              <a:tr h="32971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Охрана семьи и детства</a:t>
                      </a:r>
                      <a:endParaRPr lang="ru-RU" sz="14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10689,36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2506,08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</a:tr>
              <a:tr h="46709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Другие вопросы в области социальной политики</a:t>
                      </a:r>
                      <a:endParaRPr lang="ru-RU" sz="14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14673,90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2929,46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714348" cy="799423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71472" y="785794"/>
            <a:ext cx="842968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u="sng" dirty="0" smtClean="0">
                <a:latin typeface="Comic Sans MS" pitchFamily="66" charset="0"/>
              </a:rPr>
              <a:t>Расходы подраздела «Социальное обеспечение населения» </a:t>
            </a:r>
            <a:r>
              <a:rPr lang="ru-RU" sz="1400" dirty="0" smtClean="0">
                <a:latin typeface="Comic Sans MS" pitchFamily="66" charset="0"/>
              </a:rPr>
              <a:t>направлены на обеспечение мер социальной поддержки граждан, включая все виды пособий и страховых выплат.</a:t>
            </a:r>
          </a:p>
          <a:p>
            <a:pPr algn="just"/>
            <a:r>
              <a:rPr lang="ru-RU" sz="1400" u="sng" dirty="0" smtClean="0">
                <a:latin typeface="Comic Sans MS" pitchFamily="66" charset="0"/>
              </a:rPr>
              <a:t>Расходы подраздела «Охрана семьи и детства» </a:t>
            </a:r>
            <a:r>
              <a:rPr lang="ru-RU" sz="1400" dirty="0" smtClean="0">
                <a:latin typeface="Comic Sans MS" pitchFamily="66" charset="0"/>
              </a:rPr>
              <a:t>направлены на предоставление мер социальной поддержки в виде пособий по опеке и попечительству; выплата компенсации части родительской платы за содержание ребенка в муниципальных образовательных учреждениях, реализующих основную общеобразовательную программу дошкольного образования; обеспечением предоставления жилых помещений детям-сиротам и детям, оставшимся без попечения родителей, лицам из их числа по договорам найма специализированных жилых помещений, а также расходы на выплату гражданам, подвергшимся воздействию радиации вследствие радиационных аварий, ежемесячного пособия по уходу за ребенком в возрасте от полутора до трех лет.</a:t>
            </a:r>
          </a:p>
          <a:p>
            <a:pPr algn="just"/>
            <a:r>
              <a:rPr lang="ru-RU" sz="1400" u="sng" dirty="0" smtClean="0">
                <a:latin typeface="Comic Sans MS" pitchFamily="66" charset="0"/>
              </a:rPr>
              <a:t>Расходы подраздела «Другие вопросы в области социальной политики» </a:t>
            </a:r>
            <a:r>
              <a:rPr lang="ru-RU" sz="1400" dirty="0" smtClean="0">
                <a:latin typeface="Comic Sans MS" pitchFamily="66" charset="0"/>
              </a:rPr>
              <a:t>направлены на обеспечение деятельности управления труда и социальной защиты населения администрации Ипатовского муниципального района Ставропольского края.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929586" y="3571876"/>
            <a:ext cx="9164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тыс.рублей</a:t>
            </a:r>
            <a:endParaRPr lang="ru-RU" sz="1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14290"/>
            <a:ext cx="6858048" cy="642942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ФИЗКУЛЬТУРА И СПОРТ</a:t>
            </a:r>
            <a:endParaRPr lang="ru-RU" sz="2800" b="1" u="sng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500034" y="2428868"/>
          <a:ext cx="8229600" cy="231832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743200"/>
                <a:gridCol w="2743200"/>
                <a:gridCol w="2743200"/>
              </a:tblGrid>
              <a:tr h="90449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8415" cmpd="sng">
                            <a:solidFill>
                              <a:schemeClr val="tx2">
                                <a:lumMod val="75000"/>
                              </a:schemeClr>
                            </a:solidFill>
                            <a:prstDash val="solid"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УТВЕРЖДЕНО </a:t>
                      </a:r>
                    </a:p>
                    <a:p>
                      <a:pPr algn="ctr"/>
                      <a:r>
                        <a:rPr lang="ru-RU" cap="none" spc="0" dirty="0" smtClean="0">
                          <a:ln w="18415" cmpd="sng">
                            <a:solidFill>
                              <a:schemeClr val="tx2">
                                <a:lumMod val="75000"/>
                              </a:schemeClr>
                            </a:solidFill>
                            <a:prstDash val="solid"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 2013 год</a:t>
                      </a:r>
                      <a:endParaRPr lang="ru-RU" b="0" cap="none" spc="0" dirty="0">
                        <a:ln w="18415" cmpd="sng">
                          <a:solidFill>
                            <a:schemeClr val="tx2">
                              <a:lumMod val="75000"/>
                            </a:schemeClr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8415" cmpd="sng">
                            <a:solidFill>
                              <a:schemeClr val="tx2">
                                <a:lumMod val="75000"/>
                              </a:schemeClr>
                            </a:solidFill>
                            <a:prstDash val="solid"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ИСПОЛНЕНО НА 01.04.2013г</a:t>
                      </a:r>
                      <a:endParaRPr lang="ru-RU" b="0" cap="none" spc="0" dirty="0">
                        <a:ln w="18415" cmpd="sng">
                          <a:solidFill>
                            <a:schemeClr val="tx2">
                              <a:lumMod val="75000"/>
                            </a:schemeClr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ВСЕГО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2000,00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146,50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</a:tr>
              <a:tr h="285983">
                <a:tc>
                  <a:txBody>
                    <a:bodyPr/>
                    <a:lstStyle/>
                    <a:p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 т.ч.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sz="14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Массовый</a:t>
                      </a:r>
                      <a:r>
                        <a:rPr lang="ru-RU" sz="1400" cap="none" spc="0" baseline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 спорт</a:t>
                      </a:r>
                      <a:endParaRPr lang="ru-RU" sz="1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2000,00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146,50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15888"/>
            <a:ext cx="773113" cy="86518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00034" y="1571612"/>
            <a:ext cx="83582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 smtClean="0">
                <a:latin typeface="Comic Sans MS" pitchFamily="66" charset="0"/>
              </a:rPr>
              <a:t>Расходы подраздела «Массовый спорт» </a:t>
            </a:r>
            <a:r>
              <a:rPr lang="ru-RU" dirty="0" smtClean="0">
                <a:latin typeface="Comic Sans MS" pitchFamily="66" charset="0"/>
              </a:rPr>
              <a:t>направлены на проведение массовых спортивных мероприятий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786710" y="2143116"/>
            <a:ext cx="9164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тыс.рублей</a:t>
            </a:r>
            <a:endParaRPr lang="ru-RU" sz="1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214290"/>
            <a:ext cx="6643734" cy="511156"/>
          </a:xfrm>
          <a:solidFill>
            <a:srgbClr val="7030A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3200" b="1" u="sng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МЕЖБЮДЖЕТНЫЕ ТРАНСФЕРТЫ</a:t>
            </a:r>
            <a:endParaRPr lang="ru-RU" sz="3200" b="1" u="sng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500034" y="1928802"/>
          <a:ext cx="8229600" cy="4628928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743200"/>
                <a:gridCol w="2743200"/>
                <a:gridCol w="2743200"/>
              </a:tblGrid>
              <a:tr h="904495"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rgbClr val="6600FF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cap="none" spc="0" dirty="0" smtClean="0">
                          <a:ln w="18415" cmpd="sng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УТВЕРЖДЕНО </a:t>
                      </a:r>
                    </a:p>
                    <a:p>
                      <a:pPr algn="ctr"/>
                      <a:r>
                        <a:rPr lang="ru-RU" b="0" cap="none" spc="0" dirty="0" smtClean="0">
                          <a:ln w="18415" cmpd="sng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НА 2013 год</a:t>
                      </a:r>
                      <a:endParaRPr lang="ru-RU" b="0" cap="none" spc="0" dirty="0">
                        <a:ln w="18415" cmpd="sng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cap="none" spc="0" dirty="0" smtClean="0">
                          <a:ln w="18415" cmpd="sng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ИСПОЛНЕНО НА 01.04.2013г</a:t>
                      </a:r>
                      <a:endParaRPr lang="ru-RU" b="0" cap="none" spc="0" dirty="0">
                        <a:ln w="18415" cmpd="sng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b="1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ВСЕГО</a:t>
                      </a:r>
                      <a:endParaRPr lang="ru-RU" b="1" cap="none" spc="0" dirty="0">
                        <a:ln w="1905">
                          <a:solidFill>
                            <a:srgbClr val="6600FF"/>
                          </a:solidFill>
                        </a:ln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59034,00</a:t>
                      </a:r>
                      <a:endParaRPr lang="ru-RU" b="1" cap="none" spc="0" dirty="0">
                        <a:ln w="1905">
                          <a:solidFill>
                            <a:srgbClr val="6600FF"/>
                          </a:solidFill>
                        </a:ln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14633,50</a:t>
                      </a:r>
                      <a:endParaRPr lang="ru-RU" b="1" cap="none" spc="0" dirty="0">
                        <a:ln w="1905">
                          <a:solidFill>
                            <a:srgbClr val="6600FF"/>
                          </a:solidFill>
                        </a:ln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285983">
                <a:tc>
                  <a:txBody>
                    <a:bodyPr/>
                    <a:lstStyle/>
                    <a:p>
                      <a:r>
                        <a:rPr lang="ru-RU" b="1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 т.ч.</a:t>
                      </a:r>
                      <a:endParaRPr lang="ru-RU" b="1" cap="none" spc="0" dirty="0">
                        <a:ln w="1905">
                          <a:solidFill>
                            <a:srgbClr val="6600FF"/>
                          </a:solidFill>
                        </a:ln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rgbClr val="6600FF"/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rgbClr val="6600FF"/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sz="1400" b="1" cap="none" spc="0" dirty="0" smtClean="0">
                          <a:ln w="12700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Дотации на выравнивание бюджетной обеспеченности поселений из районного</a:t>
                      </a:r>
                      <a:r>
                        <a:rPr lang="ru-RU" sz="1400" b="1" cap="none" spc="0" baseline="0" dirty="0" smtClean="0">
                          <a:ln w="12700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 фонда финансовой поддержки за счет средств местного бюджета</a:t>
                      </a:r>
                      <a:endParaRPr lang="ru-RU" sz="1400" b="1" cap="none" spc="0" dirty="0">
                        <a:ln w="12700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cap="none" spc="0" dirty="0" smtClean="0">
                          <a:ln w="12700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500,00</a:t>
                      </a:r>
                      <a:endParaRPr lang="ru-RU" sz="1600" b="1" cap="none" spc="0" dirty="0">
                        <a:ln w="12700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cap="none" spc="0" dirty="0" smtClean="0">
                          <a:ln w="12700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0,00</a:t>
                      </a:r>
                      <a:endParaRPr lang="ru-RU" sz="1600" b="1" cap="none" spc="0" dirty="0">
                        <a:ln w="12700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sz="1400" b="1" cap="none" spc="0" dirty="0" smtClean="0">
                          <a:ln w="12700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Дотации на выравнивание бюджетной обеспеченности</a:t>
                      </a:r>
                      <a:r>
                        <a:rPr lang="ru-RU" sz="1400" b="1" cap="none" spc="0" baseline="0" dirty="0" smtClean="0">
                          <a:ln w="12700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 субъектов РФ и муниципальных образований</a:t>
                      </a:r>
                      <a:endParaRPr lang="ru-RU" sz="1400" b="1" cap="none" spc="0" dirty="0">
                        <a:ln w="12700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cap="none" spc="0" dirty="0" smtClean="0">
                          <a:ln w="12700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11307,00</a:t>
                      </a:r>
                      <a:endParaRPr lang="ru-RU" sz="1600" b="1" cap="none" spc="0" dirty="0">
                        <a:ln w="12700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cap="none" spc="0" dirty="0" smtClean="0">
                          <a:ln w="12700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2826,75</a:t>
                      </a:r>
                      <a:endParaRPr lang="ru-RU" sz="1600" b="1" cap="none" spc="0" dirty="0">
                        <a:ln w="12700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sz="1400" b="1" cap="none" spc="0" dirty="0" smtClean="0">
                          <a:ln w="12700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Иные дотации (поддержка мер по обеспечению сбалансированности бюджетов)</a:t>
                      </a:r>
                      <a:endParaRPr lang="ru-RU" sz="1400" b="1" cap="none" spc="0" dirty="0">
                        <a:ln w="12700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cap="none" spc="0" dirty="0" smtClean="0">
                          <a:ln w="12700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47227,00</a:t>
                      </a:r>
                      <a:endParaRPr lang="ru-RU" sz="1600" b="1" cap="none" spc="0" dirty="0">
                        <a:ln w="12700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cap="none" spc="0" dirty="0" smtClean="0">
                          <a:ln w="12700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11806,75</a:t>
                      </a:r>
                      <a:endParaRPr lang="ru-RU" sz="1600" b="1" cap="none" spc="0" dirty="0">
                        <a:ln w="12700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</a:tbl>
          </a:graphicData>
        </a:graphic>
      </p:graphicFrame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15888"/>
            <a:ext cx="773113" cy="86518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7858148" y="1643050"/>
            <a:ext cx="9164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dirty="0" smtClean="0">
                <a:solidFill>
                  <a:srgbClr val="000066"/>
                </a:solidFill>
              </a:rPr>
              <a:t>тыс.рублей</a:t>
            </a:r>
            <a:endParaRPr lang="ru-RU" sz="1200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0"/>
            <a:ext cx="7329510" cy="1214422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2700" b="1" dirty="0" smtClean="0"/>
              <a:t>Доходы, расходы бюджета Ипатовского муниципального района Ставропольского края </a:t>
            </a:r>
            <a:br>
              <a:rPr lang="ru-RU" sz="2700" b="1" dirty="0" smtClean="0"/>
            </a:br>
            <a:r>
              <a:rPr lang="ru-RU" sz="2700" b="1" dirty="0" smtClean="0"/>
              <a:t>за 1 квартал 2013 года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80" descr="GERB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7950" y="115888"/>
            <a:ext cx="773113" cy="86518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142852"/>
            <a:ext cx="8001056" cy="1143008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Структура доходов бюджета Ипатовского муниципального района Ставропольского края </a:t>
            </a:r>
            <a:b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за 1 квартал 2013 года</a:t>
            </a:r>
            <a:endParaRPr lang="ru-RU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4422"/>
          <a:ext cx="8229600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80" descr="GERB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7950" y="115888"/>
            <a:ext cx="773113" cy="86518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357290" y="1357298"/>
          <a:ext cx="6786609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274638"/>
            <a:ext cx="7215238" cy="796908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ИСПОЛНЕНИЕ  ДОХОДОВ ЗА </a:t>
            </a:r>
            <a:r>
              <a:rPr lang="en-US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КВАРТАЛ 2013 ГОДА</a:t>
            </a:r>
            <a:endParaRPr lang="ru-RU" sz="2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15888"/>
            <a:ext cx="773113" cy="86518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500034" y="1357298"/>
            <a:ext cx="7143800" cy="642942"/>
          </a:xfrm>
          <a:prstGeom prst="rect">
            <a:avLst/>
          </a:prstGeom>
          <a:ln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+mj-lt"/>
              </a:rPr>
              <a:t>НАЛОГОВЫЕ ДОХОДЫ</a:t>
            </a:r>
            <a:endParaRPr lang="ru-RU" b="1" dirty="0">
              <a:latin typeface="+mj-lt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428596" y="2357430"/>
          <a:ext cx="7215237" cy="3771991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2405079"/>
                <a:gridCol w="2405079"/>
                <a:gridCol w="2405079"/>
              </a:tblGrid>
              <a:tr h="4990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  источника доходов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Утверждено на 2013 год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Исполнено на 01.04.2013г</a:t>
                      </a:r>
                      <a:endParaRPr lang="ru-RU" sz="1400" dirty="0"/>
                    </a:p>
                  </a:txBody>
                  <a:tcPr/>
                </a:tc>
              </a:tr>
              <a:tr h="49908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Налог на доходы физических лиц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116900,00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23991,40</a:t>
                      </a:r>
                      <a:endParaRPr lang="ru-RU" sz="1400" dirty="0"/>
                    </a:p>
                  </a:txBody>
                  <a:tcPr/>
                </a:tc>
              </a:tr>
              <a:tr h="49908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Единый налог на вмененный доход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26960,00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6089,80</a:t>
                      </a:r>
                      <a:endParaRPr lang="ru-RU" sz="1400" dirty="0"/>
                    </a:p>
                  </a:txBody>
                  <a:tcPr/>
                </a:tc>
              </a:tr>
              <a:tr h="70459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Единый сельскохозяйственный налог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1000,00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776,73</a:t>
                      </a:r>
                      <a:endParaRPr lang="ru-RU" sz="1400" dirty="0"/>
                    </a:p>
                  </a:txBody>
                  <a:tcPr/>
                </a:tc>
              </a:tr>
              <a:tr h="91010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Налог, взимаемый в связи с применением патентной системы налогообложения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24,03</a:t>
                      </a:r>
                      <a:endParaRPr lang="ru-RU" sz="1400" dirty="0"/>
                    </a:p>
                  </a:txBody>
                  <a:tcPr/>
                </a:tc>
              </a:tr>
              <a:tr h="60281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Государственная пошлина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1800,00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521,23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7" name="Прямоугольник 26"/>
          <p:cNvSpPr/>
          <p:nvPr/>
        </p:nvSpPr>
        <p:spPr>
          <a:xfrm>
            <a:off x="3214678" y="1500174"/>
            <a:ext cx="2500330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43702" y="2214554"/>
            <a:ext cx="1000132" cy="1428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тыс.рублей</a:t>
            </a:r>
            <a:endParaRPr lang="ru-RU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142852"/>
            <a:ext cx="7572428" cy="796908"/>
          </a:xfrm>
        </p:spPr>
        <p:txBody>
          <a:bodyPr>
            <a:normAutofit/>
          </a:bodyPr>
          <a:lstStyle/>
          <a:p>
            <a:r>
              <a:rPr lang="ru-RU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ИСПОЛНЕНИЕ  ДОХОДОВ ЗА </a:t>
            </a:r>
            <a:r>
              <a:rPr lang="en-US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КВАРТАЛ 2013 ГОДА</a:t>
            </a:r>
            <a:endParaRPr lang="ru-RU" sz="2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1" y="115888"/>
            <a:ext cx="677836" cy="758563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642910" y="2129758"/>
          <a:ext cx="7215237" cy="4728242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2405079"/>
                <a:gridCol w="2405079"/>
                <a:gridCol w="2405079"/>
              </a:tblGrid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  источника доходов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Утверждено на 2013 год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Исполнено на 01.04.2013г</a:t>
                      </a:r>
                      <a:endParaRPr lang="ru-RU" sz="1400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17622,00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5048,71</a:t>
                      </a:r>
                      <a:endParaRPr lang="ru-RU" sz="1400" dirty="0"/>
                    </a:p>
                  </a:txBody>
                  <a:tcPr/>
                </a:tc>
              </a:tr>
              <a:tr h="68580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Плата за негативное воздействие на окружающую</a:t>
                      </a:r>
                      <a:r>
                        <a:rPr lang="ru-RU" sz="1400" baseline="0" dirty="0" smtClean="0"/>
                        <a:t> среду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775,00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182,22</a:t>
                      </a:r>
                      <a:endParaRPr lang="ru-RU" sz="1400" dirty="0"/>
                    </a:p>
                  </a:txBody>
                  <a:tcPr/>
                </a:tc>
              </a:tr>
              <a:tr h="51913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Доходы от продажи имущества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200,00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174,98</a:t>
                      </a:r>
                      <a:endParaRPr lang="ru-RU" sz="1400" dirty="0"/>
                    </a:p>
                  </a:txBody>
                  <a:tcPr/>
                </a:tc>
              </a:tr>
              <a:tr h="28575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Штрафы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3649,00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1069,22</a:t>
                      </a:r>
                      <a:endParaRPr lang="ru-RU" sz="1400" dirty="0"/>
                    </a:p>
                  </a:txBody>
                  <a:tcPr/>
                </a:tc>
              </a:tr>
              <a:tr h="68580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Доходы от оказания платных услуг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16359,17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4794,94</a:t>
                      </a:r>
                      <a:endParaRPr lang="ru-RU" sz="1400" dirty="0"/>
                    </a:p>
                  </a:txBody>
                  <a:tcPr/>
                </a:tc>
              </a:tr>
              <a:tr h="68580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Прочие доходы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-384,13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1000100" y="1142984"/>
            <a:ext cx="4071966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85786" y="1071546"/>
            <a:ext cx="7143800" cy="714380"/>
          </a:xfrm>
          <a:prstGeom prst="rect">
            <a:avLst/>
          </a:prstGeom>
          <a:ln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НЕНАЛОГОВЫЕ ДОХОДЫ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929454" y="1857364"/>
            <a:ext cx="9164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dirty="0" smtClean="0"/>
              <a:t>тыс.рублей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274638"/>
            <a:ext cx="7215238" cy="796908"/>
          </a:xfrm>
        </p:spPr>
        <p:txBody>
          <a:bodyPr>
            <a:normAutofit/>
          </a:bodyPr>
          <a:lstStyle/>
          <a:p>
            <a:r>
              <a:rPr lang="ru-RU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ИСПОЛНЕНИЕ  ДОХОДОВ ЗА </a:t>
            </a:r>
            <a:r>
              <a:rPr lang="en-US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КВАРТАЛ 2013 ГОДА</a:t>
            </a:r>
            <a:endParaRPr lang="ru-RU" sz="2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15888"/>
            <a:ext cx="773113" cy="86518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428596" y="1285860"/>
            <a:ext cx="7072362" cy="714380"/>
          </a:xfrm>
          <a:prstGeom prst="rect">
            <a:avLst/>
          </a:prstGeom>
          <a:ln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БЕЗВОЗМЕЗДНЫЕ ПОСТУПЛЕНИЯ</a:t>
            </a:r>
            <a:endParaRPr lang="ru-RU" b="1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57158" y="2285992"/>
          <a:ext cx="7215237" cy="3482352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2405079"/>
                <a:gridCol w="2405079"/>
                <a:gridCol w="2405079"/>
              </a:tblGrid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  источника доходов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Утверждено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Исполнено на 01.04.2013г</a:t>
                      </a:r>
                      <a:endParaRPr lang="ru-RU" sz="1400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Дотации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155996,00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38999,00</a:t>
                      </a:r>
                      <a:endParaRPr lang="ru-RU" sz="1400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Субсидии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58534,00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14633,50</a:t>
                      </a:r>
                      <a:endParaRPr lang="ru-RU" sz="1400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Субвенции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554510,66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139968,47</a:t>
                      </a:r>
                      <a:endParaRPr lang="ru-RU" sz="1400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Иные межбюджетные трансферты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1959,82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906,56</a:t>
                      </a:r>
                      <a:endParaRPr lang="ru-RU" sz="1400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Прочие безвозмездные поступления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716,37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173,63</a:t>
                      </a:r>
                      <a:endParaRPr lang="ru-RU" sz="1400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Возврат остатков</a:t>
                      </a:r>
                      <a:r>
                        <a:rPr lang="ru-RU" sz="1400" baseline="0" dirty="0" smtClean="0"/>
                        <a:t> субсидий и субвенций, сложившихся на 01.01.2012г.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-3121,46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-3446,76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1000100" y="1142984"/>
            <a:ext cx="4857784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214414" y="1500174"/>
            <a:ext cx="164307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 dirty="0" smtClean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643702" y="2000240"/>
            <a:ext cx="9164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dirty="0" smtClean="0"/>
              <a:t>тыс.рублей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142852"/>
            <a:ext cx="7543824" cy="71438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ИСПОЛНЕНИЕ РАСХОДОВ ЗА </a:t>
            </a:r>
            <a:r>
              <a:rPr lang="en-US" sz="2400" dirty="0" smtClean="0"/>
              <a:t>I</a:t>
            </a:r>
            <a:r>
              <a:rPr lang="ru-RU" sz="2400" dirty="0" smtClean="0"/>
              <a:t> КВАРТАЛ 2013 ГОДА</a:t>
            </a:r>
            <a:endParaRPr lang="ru-RU" sz="2400" dirty="0"/>
          </a:p>
        </p:txBody>
      </p:sp>
      <p:pic>
        <p:nvPicPr>
          <p:cNvPr id="13" name="Содержимое 12" descr="slide-001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14348" y="1142984"/>
            <a:ext cx="1627544" cy="985092"/>
          </a:xfrm>
        </p:spPr>
      </p:pic>
      <p:sp>
        <p:nvSpPr>
          <p:cNvPr id="5" name="Прямоугольник 4"/>
          <p:cNvSpPr/>
          <p:nvPr/>
        </p:nvSpPr>
        <p:spPr>
          <a:xfrm>
            <a:off x="500034" y="2071678"/>
            <a:ext cx="500066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1000108"/>
            <a:ext cx="714380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488" y="4643446"/>
            <a:ext cx="500066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714744" y="4786322"/>
            <a:ext cx="500066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714876" y="4857760"/>
            <a:ext cx="500066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215074" y="4714884"/>
            <a:ext cx="500066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215206" y="4357694"/>
            <a:ext cx="500066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410" name="Picture 2" descr="C:\Documents and Settings\All Users\Документы\Мои рисунки\Образцы рисунков\main14782678_ef24ae56d5ae32de2c66ec968709665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26" y="1142984"/>
            <a:ext cx="1500198" cy="950125"/>
          </a:xfrm>
          <a:prstGeom prst="rect">
            <a:avLst/>
          </a:prstGeom>
          <a:noFill/>
        </p:spPr>
      </p:pic>
      <p:pic>
        <p:nvPicPr>
          <p:cNvPr id="17411" name="Picture 3" descr="C:\Documents and Settings\All Users\Документы\Мои рисунки\Образцы рисунков\3054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2066" y="1142984"/>
            <a:ext cx="1528758" cy="1000131"/>
          </a:xfrm>
          <a:prstGeom prst="rect">
            <a:avLst/>
          </a:prstGeom>
          <a:noFill/>
        </p:spPr>
      </p:pic>
      <p:pic>
        <p:nvPicPr>
          <p:cNvPr id="17412" name="Picture 4" descr="C:\Documents and Settings\All Users\Документы\Мои рисунки\Образцы рисунков\24_12_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58082" y="1142984"/>
            <a:ext cx="1571637" cy="1000132"/>
          </a:xfrm>
          <a:prstGeom prst="rect">
            <a:avLst/>
          </a:prstGeom>
          <a:noFill/>
        </p:spPr>
      </p:pic>
      <p:pic>
        <p:nvPicPr>
          <p:cNvPr id="17413" name="Picture 5" descr="C:\Documents and Settings\All Users\Документы\Мои рисунки\Образцы рисунков\3188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4348" y="3857628"/>
            <a:ext cx="1571636" cy="1071570"/>
          </a:xfrm>
          <a:prstGeom prst="rect">
            <a:avLst/>
          </a:prstGeom>
          <a:noFill/>
        </p:spPr>
      </p:pic>
      <p:pic>
        <p:nvPicPr>
          <p:cNvPr id="17414" name="Picture 6" descr="C:\Documents and Settings\All Users\Документы\Мои рисунки\Образцы рисунков\i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928926" y="3857629"/>
            <a:ext cx="1576391" cy="1071570"/>
          </a:xfrm>
          <a:prstGeom prst="rect">
            <a:avLst/>
          </a:prstGeom>
          <a:noFill/>
        </p:spPr>
      </p:pic>
      <p:pic>
        <p:nvPicPr>
          <p:cNvPr id="17415" name="Picture 7" descr="C:\Documents and Settings\All Users\Документы\Мои рисунки\Образцы рисунков\iCAA1HPUL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000628" y="3857628"/>
            <a:ext cx="1607358" cy="1071570"/>
          </a:xfrm>
          <a:prstGeom prst="rect">
            <a:avLst/>
          </a:prstGeom>
          <a:noFill/>
        </p:spPr>
      </p:pic>
      <p:pic>
        <p:nvPicPr>
          <p:cNvPr id="19" name="Рисунок 18" descr="MB900442420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072330" y="3857628"/>
            <a:ext cx="1857388" cy="1078491"/>
          </a:xfrm>
          <a:prstGeom prst="rect">
            <a:avLst/>
          </a:prstGeom>
        </p:spPr>
      </p:pic>
      <p:sp>
        <p:nvSpPr>
          <p:cNvPr id="21" name="Прямоугольник с двумя скругленными противолежащими углами 20"/>
          <p:cNvSpPr/>
          <p:nvPr/>
        </p:nvSpPr>
        <p:spPr>
          <a:xfrm>
            <a:off x="357158" y="1142984"/>
            <a:ext cx="2000264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противолежащими углами 21"/>
          <p:cNvSpPr/>
          <p:nvPr/>
        </p:nvSpPr>
        <p:spPr>
          <a:xfrm>
            <a:off x="2571736" y="1142984"/>
            <a:ext cx="1857388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противолежащими углами 22"/>
          <p:cNvSpPr/>
          <p:nvPr/>
        </p:nvSpPr>
        <p:spPr>
          <a:xfrm>
            <a:off x="4714876" y="1142984"/>
            <a:ext cx="1928826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противолежащими углами 23"/>
          <p:cNvSpPr/>
          <p:nvPr/>
        </p:nvSpPr>
        <p:spPr>
          <a:xfrm>
            <a:off x="7000892" y="1142984"/>
            <a:ext cx="1928826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500034" y="2143116"/>
            <a:ext cx="1785950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20531,58 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19,4%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714612" y="2143116"/>
            <a:ext cx="1571636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576,05 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21,1%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000628" y="2143116"/>
            <a:ext cx="150019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966,0 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4,1%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215206" y="2143116"/>
            <a:ext cx="1571636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90744,84 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18,9%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" name="Прямоугольник с двумя скругленными противолежащими углами 28"/>
          <p:cNvSpPr/>
          <p:nvPr/>
        </p:nvSpPr>
        <p:spPr>
          <a:xfrm>
            <a:off x="285720" y="3857628"/>
            <a:ext cx="2000264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с двумя скругленными противолежащими углами 29"/>
          <p:cNvSpPr/>
          <p:nvPr/>
        </p:nvSpPr>
        <p:spPr>
          <a:xfrm>
            <a:off x="2500298" y="3857628"/>
            <a:ext cx="2000264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с двумя скругленными противолежащими углами 30"/>
          <p:cNvSpPr/>
          <p:nvPr/>
        </p:nvSpPr>
        <p:spPr>
          <a:xfrm>
            <a:off x="4643438" y="3857628"/>
            <a:ext cx="2000264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с двумя скругленными противолежащими углами 31"/>
          <p:cNvSpPr/>
          <p:nvPr/>
        </p:nvSpPr>
        <p:spPr>
          <a:xfrm>
            <a:off x="6929454" y="3857628"/>
            <a:ext cx="2000264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571472" y="4929198"/>
            <a:ext cx="1643074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1426,46 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18,8%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643174" y="4929198"/>
            <a:ext cx="1714512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85846,72 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29,4%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857752" y="4929198"/>
            <a:ext cx="1643074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146,50 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7,3%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7072330" y="4929198"/>
            <a:ext cx="1714512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14633,50 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24,8%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428596" y="2714620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Общегосударственные вопросы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571736" y="2643182"/>
            <a:ext cx="1857388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Национальная безопасность и правоохранительная деятельность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714876" y="2714620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Национальная экономика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072330" y="2714620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Образование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85720" y="5429264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Культура и кинематография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500298" y="5429264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Социальная политика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4714876" y="5429264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Физкультура и спорт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7072330" y="5429264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Межбюджетные трансферты</a:t>
            </a:r>
            <a:endParaRPr lang="ru-RU" sz="1200" dirty="0">
              <a:solidFill>
                <a:schemeClr val="tx1"/>
              </a:solidFill>
            </a:endParaRPr>
          </a:p>
        </p:txBody>
      </p:sp>
      <p:pic>
        <p:nvPicPr>
          <p:cNvPr id="46" name="Picture 80" descr="GERB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07950" y="115888"/>
            <a:ext cx="773113" cy="86518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47" name="Прямоугольник 46"/>
          <p:cNvSpPr/>
          <p:nvPr/>
        </p:nvSpPr>
        <p:spPr>
          <a:xfrm>
            <a:off x="500034" y="6286520"/>
            <a:ext cx="5929354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%  представлены в виде исполнения 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к годовым плановым назначениям</a:t>
            </a:r>
            <a:endParaRPr lang="ru-RU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214290"/>
            <a:ext cx="6643734" cy="511156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3200" b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ОБЩЕГОСУДАРСТВЕННЫЕ ВОПРОСЫ</a:t>
            </a:r>
            <a:endParaRPr lang="ru-RU" sz="3200" b="1" u="sng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500034" y="1142985"/>
          <a:ext cx="8229600" cy="504945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57652"/>
                <a:gridCol w="2143140"/>
                <a:gridCol w="2228808"/>
              </a:tblGrid>
              <a:tr h="7576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УТВЕРЖДЕНО</a:t>
                      </a:r>
                    </a:p>
                    <a:p>
                      <a:pPr algn="ctr"/>
                      <a:r>
                        <a:rPr lang="ru-RU" cap="none" spc="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НА 2013 год</a:t>
                      </a:r>
                      <a:endParaRPr lang="ru-RU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ИСПОЛНЕНО </a:t>
                      </a:r>
                    </a:p>
                    <a:p>
                      <a:pPr algn="ctr"/>
                      <a:r>
                        <a:rPr lang="ru-RU" cap="none" spc="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НА 01.04.2013г</a:t>
                      </a:r>
                      <a:endParaRPr lang="ru-RU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438949">
                <a:tc>
                  <a:txBody>
                    <a:bodyPr/>
                    <a:lstStyle/>
                    <a:p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ВСЕГО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105769,47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20531,58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</a:tr>
              <a:tr h="326520">
                <a:tc>
                  <a:txBody>
                    <a:bodyPr/>
                    <a:lstStyle/>
                    <a:p>
                      <a:r>
                        <a:rPr lang="ru-RU" sz="1400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 т.ч.</a:t>
                      </a:r>
                      <a:endParaRPr lang="ru-RU" sz="1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57140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Функционирование</a:t>
                      </a:r>
                      <a:r>
                        <a:rPr lang="ru-RU" sz="1200" kern="1200" cap="none" spc="50" baseline="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 высшего должностного лица муниципального образования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1112,00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193,31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</a:tr>
              <a:tr h="57140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Функционирование законодательных (представительных) органов местного самоуправления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5935,69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1799,38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</a:tr>
              <a:tr h="571409">
                <a:tc>
                  <a:txBody>
                    <a:bodyPr/>
                    <a:lstStyle/>
                    <a:p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Функционирование местных администраций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36559,51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7505,90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</a:tr>
              <a:tr h="291304">
                <a:tc>
                  <a:txBody>
                    <a:bodyPr/>
                    <a:lstStyle/>
                    <a:p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Судебная система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1,96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0,00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</a:tr>
              <a:tr h="36951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Резервные фонды местных администраций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3000,00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0,00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8575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Другие общегосударственные</a:t>
                      </a:r>
                      <a:r>
                        <a:rPr lang="ru-RU" sz="1200" kern="1200" cap="none" spc="50" baseline="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 вопросы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49313,28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9035,12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5763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Обеспечение деятельности финансовых</a:t>
                      </a:r>
                      <a:r>
                        <a:rPr lang="ru-RU" sz="1200" kern="1200" cap="none" spc="50" baseline="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 органов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9847,03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1997,87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15888"/>
            <a:ext cx="773113" cy="86518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7786710" y="857232"/>
            <a:ext cx="9164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dirty="0" smtClean="0"/>
              <a:t>тыс.рублей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142852"/>
            <a:ext cx="7643866" cy="928694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1400" b="1" dirty="0" smtClean="0">
                <a:ln/>
                <a:solidFill>
                  <a:srgbClr val="000066"/>
                </a:solidFill>
              </a:rPr>
              <a:t>РАСХОДЫ  НА ОБЩЕГОСУДАРСТВЕННЫЕ ВОПРОСЫ  ИПАТОВСКОГО МУНИЦИПАЛЬНОГО РАЙОНА СТАВРОПОЛЬСКОГО КРАЯ  ВКЛЮЧАЮТ В СЕБЯ СЛЕДУЮЩИЕ НАПРАВЛЕНИЯ РАСХОДОВАНИЯ СРЕДСТВ БЮДЖЕТА ИПАТОВСКОГО МУНИЦИПАЛЬНОГО РАЙОНА СТАВРОПОЛЬСКОГО КРАЯ :</a:t>
            </a:r>
            <a:endParaRPr lang="ru-RU" sz="1400" b="1" dirty="0">
              <a:ln/>
              <a:solidFill>
                <a:srgbClr val="000066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28596" y="1600200"/>
          <a:ext cx="8258204" cy="47577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214282" y="928670"/>
          <a:ext cx="8786874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6" name="Нашивка 5"/>
          <p:cNvSpPr/>
          <p:nvPr/>
        </p:nvSpPr>
        <p:spPr>
          <a:xfrm>
            <a:off x="6429388" y="1285860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6429388" y="2285992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6500826" y="3071810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Нашивка 8"/>
          <p:cNvSpPr/>
          <p:nvPr/>
        </p:nvSpPr>
        <p:spPr>
          <a:xfrm>
            <a:off x="6500826" y="3857628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Нашивка 9"/>
          <p:cNvSpPr/>
          <p:nvPr/>
        </p:nvSpPr>
        <p:spPr>
          <a:xfrm>
            <a:off x="6500826" y="4572008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Нашивка 10"/>
          <p:cNvSpPr/>
          <p:nvPr/>
        </p:nvSpPr>
        <p:spPr>
          <a:xfrm>
            <a:off x="6500826" y="5286388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Нашивка 11"/>
          <p:cNvSpPr/>
          <p:nvPr/>
        </p:nvSpPr>
        <p:spPr>
          <a:xfrm>
            <a:off x="6500826" y="6215082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3" name="Picture 80" descr="GERB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07951" y="115889"/>
            <a:ext cx="677835" cy="670661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1617</TotalTime>
  <Words>1303</Words>
  <PresentationFormat>Экран (4:3)</PresentationFormat>
  <Paragraphs>285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Обычная</vt:lpstr>
      <vt:lpstr>ИСПОЛНЕНИЕ БЮДЖЕТА ИПАТОВСКОГО МУНИЦИПАЛЬНОГО РАЙОНА СТАВРОПОЛЬСКОГО КРАЯ  ЗА I КВАРТАЛ 2013 ГОДА</vt:lpstr>
      <vt:lpstr>Доходы, расходы бюджета Ипатовского муниципального района Ставропольского края  за 1 квартал 2013 года </vt:lpstr>
      <vt:lpstr>Структура доходов бюджета Ипатовского муниципального района Ставропольского края  за 1 квартал 2013 года</vt:lpstr>
      <vt:lpstr>ИСПОЛНЕНИЕ  ДОХОДОВ ЗА I КВАРТАЛ 2013 ГОДА</vt:lpstr>
      <vt:lpstr>ИСПОЛНЕНИЕ  ДОХОДОВ ЗА I КВАРТАЛ 2013 ГОДА</vt:lpstr>
      <vt:lpstr>ИСПОЛНЕНИЕ  ДОХОДОВ ЗА I КВАРТАЛ 2013 ГОДА</vt:lpstr>
      <vt:lpstr>ИСПОЛНЕНИЕ РАСХОДОВ ЗА I КВАРТАЛ 2013 ГОДА</vt:lpstr>
      <vt:lpstr>ОБЩЕГОСУДАРСТВЕННЫЕ ВОПРОСЫ</vt:lpstr>
      <vt:lpstr>РАСХОДЫ  НА ОБЩЕГОСУДАРСТВЕННЫЕ ВОПРОСЫ  ИПАТОВСКОГО МУНИЦИПАЛЬНОГО РАЙОНА СТАВРОПОЛЬСКОГО КРАЯ  ВКЛЮЧАЮТ В СЕБЯ СЛЕДУЮЩИЕ НАПРАВЛЕНИЯ РАСХОДОВАНИЯ СРЕДСТВ БЮДЖЕТА ИПАТОВСКОГО МУНИЦИПАЛЬНОГО РАЙОНА СТАВРОПОЛЬСКОГО КРАЯ :</vt:lpstr>
      <vt:lpstr>НАЦИОНАЛЬНАЯ БЕЗОПАСНОСТЬ И ПРАВООХРАНИТЕЛЬНАЯ ДЕЯТЕЛЬНОСТЬ</vt:lpstr>
      <vt:lpstr>НАЦИОНАЛЬНАЯ ЭКОНОМИКА</vt:lpstr>
      <vt:lpstr>ОБРАЗОВАНИЕ</vt:lpstr>
      <vt:lpstr>КУЛЬТУРА И КИНЕМАТОГРАФИЯ</vt:lpstr>
      <vt:lpstr>СОЦИАЛЬНАЯ ПОЛИТИКА</vt:lpstr>
      <vt:lpstr>ФИЗКУЛЬТУРА И СПОРТ</vt:lpstr>
      <vt:lpstr>МЕЖБЮДЖЕТНЫЕ ТРАНСФЕРТЫ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БЮДЖЕТА ИПАТОВСКОГО МУНИЦИПАЛЬНОГО РАЙОНА СТАВРОПОЛЬСКОГО КРАЯ  ЗА I КВАРТАЛ 2013 ГОДА</dc:title>
  <cp:lastModifiedBy>Timoshenko</cp:lastModifiedBy>
  <cp:revision>165</cp:revision>
  <dcterms:modified xsi:type="dcterms:W3CDTF">2014-02-28T11:43:46Z</dcterms:modified>
</cp:coreProperties>
</file>