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735" r:id="rId3"/>
  </p:sldMasterIdLst>
  <p:notesMasterIdLst>
    <p:notesMasterId r:id="rId37"/>
  </p:notesMasterIdLst>
  <p:sldIdLst>
    <p:sldId id="256" r:id="rId4"/>
    <p:sldId id="274" r:id="rId5"/>
    <p:sldId id="275" r:id="rId6"/>
    <p:sldId id="258" r:id="rId7"/>
    <p:sldId id="259" r:id="rId8"/>
    <p:sldId id="260" r:id="rId9"/>
    <p:sldId id="273" r:id="rId10"/>
    <p:sldId id="266" r:id="rId11"/>
    <p:sldId id="278" r:id="rId12"/>
    <p:sldId id="267" r:id="rId13"/>
    <p:sldId id="268" r:id="rId14"/>
    <p:sldId id="279" r:id="rId15"/>
    <p:sldId id="280" r:id="rId16"/>
    <p:sldId id="281" r:id="rId17"/>
    <p:sldId id="282" r:id="rId18"/>
    <p:sldId id="263" r:id="rId19"/>
    <p:sldId id="269" r:id="rId20"/>
    <p:sldId id="272" r:id="rId21"/>
    <p:sldId id="270" r:id="rId22"/>
    <p:sldId id="271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85" r:id="rId35"/>
    <p:sldId id="28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800000"/>
    <a:srgbClr val="FF0000"/>
    <a:srgbClr val="333399"/>
    <a:srgbClr val="6600CC"/>
    <a:srgbClr val="9966FF"/>
    <a:srgbClr val="CC0099"/>
    <a:srgbClr val="441D61"/>
    <a:srgbClr val="008080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315" autoAdjust="0"/>
  </p:normalViewPr>
  <p:slideViewPr>
    <p:cSldViewPr>
      <p:cViewPr varScale="1">
        <p:scale>
          <a:sx n="77" d="100"/>
          <a:sy n="77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4D6E7-C706-44A5-8969-4BDB270107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06BE59-9E46-4CB0-A1AC-AA89BF610D9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43AF2D36-CD5C-4C19-951C-577587C176E9}" type="parTrans" cxnId="{316843DC-E56A-441E-8990-CD23976DC4B6}">
      <dgm:prSet/>
      <dgm:spPr/>
      <dgm:t>
        <a:bodyPr/>
        <a:lstStyle/>
        <a:p>
          <a:endParaRPr lang="ru-RU"/>
        </a:p>
      </dgm:t>
    </dgm:pt>
    <dgm:pt modelId="{C4576F7F-4AFF-4B59-9F7E-B36BF565C518}" type="sibTrans" cxnId="{316843DC-E56A-441E-8990-CD23976DC4B6}">
      <dgm:prSet/>
      <dgm:spPr/>
      <dgm:t>
        <a:bodyPr/>
        <a:lstStyle/>
        <a:p>
          <a:endParaRPr lang="ru-RU"/>
        </a:p>
      </dgm:t>
    </dgm:pt>
    <dgm:pt modelId="{6B89AEA7-DD59-45E0-8DC5-5E2832A83525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1A968EC-615E-4E4A-BF9D-1C23AE99FDFE}" type="parTrans" cxnId="{319996F2-FEDF-4BF9-8E98-62AFD475541E}">
      <dgm:prSet/>
      <dgm:spPr/>
      <dgm:t>
        <a:bodyPr/>
        <a:lstStyle/>
        <a:p>
          <a:endParaRPr lang="ru-RU"/>
        </a:p>
      </dgm:t>
    </dgm:pt>
    <dgm:pt modelId="{2B3E7559-49F5-4D8C-87BD-5AE05946860F}" type="sibTrans" cxnId="{319996F2-FEDF-4BF9-8E98-62AFD475541E}">
      <dgm:prSet/>
      <dgm:spPr/>
      <dgm:t>
        <a:bodyPr/>
        <a:lstStyle/>
        <a:p>
          <a:endParaRPr lang="ru-RU"/>
        </a:p>
      </dgm:t>
    </dgm:pt>
    <dgm:pt modelId="{1C4DC7A0-0569-4867-9A72-DB230A925D24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905950,53</a:t>
          </a:r>
          <a:endParaRPr lang="ru-RU" sz="3600" b="1" dirty="0"/>
        </a:p>
      </dgm:t>
    </dgm:pt>
    <dgm:pt modelId="{ADF70E00-0C53-4A02-B0BC-9805CD3833A0}" type="parTrans" cxnId="{415C3AA8-7A3F-486D-9307-F510B0829741}">
      <dgm:prSet/>
      <dgm:spPr/>
      <dgm:t>
        <a:bodyPr/>
        <a:lstStyle/>
        <a:p>
          <a:endParaRPr lang="ru-RU"/>
        </a:p>
      </dgm:t>
    </dgm:pt>
    <dgm:pt modelId="{9FB41568-E1D5-4F02-B851-AE242D91E754}" type="sibTrans" cxnId="{415C3AA8-7A3F-486D-9307-F510B0829741}">
      <dgm:prSet/>
      <dgm:spPr/>
      <dgm:t>
        <a:bodyPr/>
        <a:lstStyle/>
        <a:p>
          <a:endParaRPr lang="ru-RU"/>
        </a:p>
      </dgm:t>
    </dgm:pt>
    <dgm:pt modelId="{451EA97B-B891-439D-A832-FF965948F5A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A5F087B3-3AE3-40B1-B911-62F51F3AB940}" type="parTrans" cxnId="{7EFB7D21-F734-423D-9378-95B998CD4446}">
      <dgm:prSet/>
      <dgm:spPr/>
      <dgm:t>
        <a:bodyPr/>
        <a:lstStyle/>
        <a:p>
          <a:endParaRPr lang="ru-RU"/>
        </a:p>
      </dgm:t>
    </dgm:pt>
    <dgm:pt modelId="{73DA7B6E-90D2-455A-AF82-79BF05213369}" type="sibTrans" cxnId="{7EFB7D21-F734-423D-9378-95B998CD4446}">
      <dgm:prSet/>
      <dgm:spPr/>
      <dgm:t>
        <a:bodyPr/>
        <a:lstStyle/>
        <a:p>
          <a:endParaRPr lang="ru-RU"/>
        </a:p>
      </dgm:t>
    </dgm:pt>
    <dgm:pt modelId="{86B23466-5996-4E97-9BF5-124166996C6D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868259C-84CF-4664-A7E9-93EC862FEC74}" type="parTrans" cxnId="{7B23CEBE-5CCD-4BFC-99B6-56E9211198F4}">
      <dgm:prSet/>
      <dgm:spPr/>
      <dgm:t>
        <a:bodyPr/>
        <a:lstStyle/>
        <a:p>
          <a:endParaRPr lang="ru-RU"/>
        </a:p>
      </dgm:t>
    </dgm:pt>
    <dgm:pt modelId="{DD3DD997-974F-44DB-AB8D-8AB1B32F496E}" type="sibTrans" cxnId="{7B23CEBE-5CCD-4BFC-99B6-56E9211198F4}">
      <dgm:prSet/>
      <dgm:spPr/>
      <dgm:t>
        <a:bodyPr/>
        <a:lstStyle/>
        <a:p>
          <a:endParaRPr lang="ru-RU"/>
        </a:p>
      </dgm:t>
    </dgm:pt>
    <dgm:pt modelId="{84D50579-A391-4313-86FF-C3437CD06208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ru-RU" sz="3600" b="1" dirty="0"/>
        </a:p>
      </dgm:t>
    </dgm:pt>
    <dgm:pt modelId="{8C178F9A-42A8-45E9-9C12-A687D1C702B3}" type="parTrans" cxnId="{B9FCDA2F-62D7-457D-8FC0-C689F9FA62E7}">
      <dgm:prSet/>
      <dgm:spPr/>
      <dgm:t>
        <a:bodyPr/>
        <a:lstStyle/>
        <a:p>
          <a:endParaRPr lang="ru-RU"/>
        </a:p>
      </dgm:t>
    </dgm:pt>
    <dgm:pt modelId="{621CAAA7-5E0E-44E1-90A8-98D952156001}" type="sibTrans" cxnId="{B9FCDA2F-62D7-457D-8FC0-C689F9FA62E7}">
      <dgm:prSet/>
      <dgm:spPr/>
      <dgm:t>
        <a:bodyPr/>
        <a:lstStyle/>
        <a:p>
          <a:endParaRPr lang="ru-RU"/>
        </a:p>
      </dgm:t>
    </dgm:pt>
    <dgm:pt modelId="{EC1214C9-DC85-49F2-8A38-237196DE0C86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тыс.рублей</a:t>
          </a:r>
          <a:endParaRPr lang="ru-RU" sz="3600" b="1" dirty="0"/>
        </a:p>
      </dgm:t>
    </dgm:pt>
    <dgm:pt modelId="{13FE0D4A-4A7E-41A2-967F-CC2CEE85A9C2}" type="parTrans" cxnId="{01A0DDE4-8D47-4A5F-A118-060BAD4E7794}">
      <dgm:prSet/>
      <dgm:spPr/>
    </dgm:pt>
    <dgm:pt modelId="{E45ADD06-ABB1-466D-AE70-C53076F275F6}" type="sibTrans" cxnId="{01A0DDE4-8D47-4A5F-A118-060BAD4E7794}">
      <dgm:prSet/>
      <dgm:spPr/>
    </dgm:pt>
    <dgm:pt modelId="{267DC499-6A46-432B-BB9B-BD9B3EF0CB8D}">
      <dgm:prSet phldrT="[Текст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тыс.рублей</a:t>
          </a:r>
          <a:endParaRPr lang="ru-RU" sz="2000" b="1" dirty="0"/>
        </a:p>
      </dgm:t>
    </dgm:pt>
    <dgm:pt modelId="{D34B2AF7-89C8-42EC-8199-CB0A89C03E2D}" type="sibTrans" cxnId="{CFB58783-1441-4976-91AD-6DA0CCC30D24}">
      <dgm:prSet/>
      <dgm:spPr/>
    </dgm:pt>
    <dgm:pt modelId="{9B25C419-FF96-4A82-9374-F8760B60DD37}" type="parTrans" cxnId="{CFB58783-1441-4976-91AD-6DA0CCC30D24}">
      <dgm:prSet/>
      <dgm:spPr/>
    </dgm:pt>
    <dgm:pt modelId="{A4AFA613-E2BE-4531-98D6-4A9CB24AF57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88B83091-264F-485A-97D9-5E60D72F1568}" type="sibTrans" cxnId="{85233901-DDC4-4338-9239-DA962FC46E2F}">
      <dgm:prSet/>
      <dgm:spPr/>
      <dgm:t>
        <a:bodyPr/>
        <a:lstStyle/>
        <a:p>
          <a:endParaRPr lang="ru-RU"/>
        </a:p>
      </dgm:t>
    </dgm:pt>
    <dgm:pt modelId="{737FD845-FDCE-4D6E-A554-64904D022654}" type="parTrans" cxnId="{85233901-DDC4-4338-9239-DA962FC46E2F}">
      <dgm:prSet/>
      <dgm:spPr/>
      <dgm:t>
        <a:bodyPr/>
        <a:lstStyle/>
        <a:p>
          <a:endParaRPr lang="ru-RU"/>
        </a:p>
      </dgm:t>
    </dgm:pt>
    <dgm:pt modelId="{6217B091-792D-4360-AA14-AEC4B0930363}">
      <dgm:prSet phldrT="[Текст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852153,40</a:t>
          </a:r>
          <a:endParaRPr lang="ru-RU" sz="2000" b="1" dirty="0"/>
        </a:p>
      </dgm:t>
    </dgm:pt>
    <dgm:pt modelId="{E20AC42B-F560-4F08-9473-225EA40D146D}" type="sibTrans" cxnId="{439F2C65-F776-4DFE-A8BF-7993641EA478}">
      <dgm:prSet/>
      <dgm:spPr/>
      <dgm:t>
        <a:bodyPr/>
        <a:lstStyle/>
        <a:p>
          <a:endParaRPr lang="ru-RU"/>
        </a:p>
      </dgm:t>
    </dgm:pt>
    <dgm:pt modelId="{B58BE271-BC16-4527-A718-2D3AE31487F0}" type="parTrans" cxnId="{439F2C65-F776-4DFE-A8BF-7993641EA478}">
      <dgm:prSet/>
      <dgm:spPr/>
      <dgm:t>
        <a:bodyPr/>
        <a:lstStyle/>
        <a:p>
          <a:endParaRPr lang="ru-RU"/>
        </a:p>
      </dgm:t>
    </dgm:pt>
    <dgm:pt modelId="{038B1C57-BCB7-4A43-BDC4-CAD759700AD2}" type="pres">
      <dgm:prSet presAssocID="{D1C4D6E7-C706-44A5-8969-4BDB270107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CDAC25-8C0A-4C29-A6FE-771F3A39BA7B}" type="pres">
      <dgm:prSet presAssocID="{F406BE59-9E46-4CB0-A1AC-AA89BF610D9D}" presName="linNode" presStyleCnt="0"/>
      <dgm:spPr/>
    </dgm:pt>
    <dgm:pt modelId="{08C165FE-0DA3-43CA-A8C2-D30EAEA75472}" type="pres">
      <dgm:prSet presAssocID="{F406BE59-9E46-4CB0-A1AC-AA89BF610D9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24DFC-301D-4878-AABE-D8DB9DA057CC}" type="pres">
      <dgm:prSet presAssocID="{F406BE59-9E46-4CB0-A1AC-AA89BF610D9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D95F-D0EE-46FF-B9C0-D1C3DC33E1DA}" type="pres">
      <dgm:prSet presAssocID="{C4576F7F-4AFF-4B59-9F7E-B36BF565C518}" presName="spacing" presStyleCnt="0"/>
      <dgm:spPr/>
    </dgm:pt>
    <dgm:pt modelId="{59572A48-DC4C-4F43-B47E-E1B80BE186E4}" type="pres">
      <dgm:prSet presAssocID="{6B89AEA7-DD59-45E0-8DC5-5E2832A83525}" presName="linNode" presStyleCnt="0"/>
      <dgm:spPr/>
    </dgm:pt>
    <dgm:pt modelId="{5EA42DA1-A4AC-43BF-AB80-A1A9A4A532FB}" type="pres">
      <dgm:prSet presAssocID="{6B89AEA7-DD59-45E0-8DC5-5E2832A8352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42BD9-B1D4-49DA-BE2A-7CB918BC6ECD}" type="pres">
      <dgm:prSet presAssocID="{6B89AEA7-DD59-45E0-8DC5-5E2832A83525}" presName="childShp" presStyleLbl="bgAccFollowNode1" presStyleIdx="1" presStyleCnt="2" custLinFactNeighborX="1128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5C3AA8-7A3F-486D-9307-F510B0829741}" srcId="{6B89AEA7-DD59-45E0-8DC5-5E2832A83525}" destId="{1C4DC7A0-0569-4867-9A72-DB230A925D24}" srcOrd="1" destOrd="0" parTransId="{ADF70E00-0C53-4A02-B0BC-9805CD3833A0}" sibTransId="{9FB41568-E1D5-4F02-B851-AE242D91E754}"/>
    <dgm:cxn modelId="{99829577-7A46-4227-8145-83C4AF3AB3E0}" type="presOf" srcId="{6217B091-792D-4360-AA14-AEC4B0930363}" destId="{31924DFC-301D-4878-AABE-D8DB9DA057CC}" srcOrd="0" destOrd="1" presId="urn:microsoft.com/office/officeart/2005/8/layout/vList6"/>
    <dgm:cxn modelId="{E6207E15-D137-4FE5-9F17-93F957FDD55E}" type="presOf" srcId="{84D50579-A391-4313-86FF-C3437CD06208}" destId="{D6F42BD9-B1D4-49DA-BE2A-7CB918BC6ECD}" srcOrd="0" destOrd="0" presId="urn:microsoft.com/office/officeart/2005/8/layout/vList6"/>
    <dgm:cxn modelId="{D3DBD424-B898-438C-9DD5-F7D978DA217D}" type="presOf" srcId="{86B23466-5996-4E97-9BF5-124166996C6D}" destId="{31924DFC-301D-4878-AABE-D8DB9DA057CC}" srcOrd="0" destOrd="4" presId="urn:microsoft.com/office/officeart/2005/8/layout/vList6"/>
    <dgm:cxn modelId="{01A0DDE4-8D47-4A5F-A118-060BAD4E7794}" srcId="{6B89AEA7-DD59-45E0-8DC5-5E2832A83525}" destId="{EC1214C9-DC85-49F2-8A38-237196DE0C86}" srcOrd="2" destOrd="0" parTransId="{13FE0D4A-4A7E-41A2-967F-CC2CEE85A9C2}" sibTransId="{E45ADD06-ABB1-466D-AE70-C53076F275F6}"/>
    <dgm:cxn modelId="{439F2C65-F776-4DFE-A8BF-7993641EA478}" srcId="{F406BE59-9E46-4CB0-A1AC-AA89BF610D9D}" destId="{6217B091-792D-4360-AA14-AEC4B0930363}" srcOrd="1" destOrd="0" parTransId="{B58BE271-BC16-4527-A718-2D3AE31487F0}" sibTransId="{E20AC42B-F560-4F08-9473-225EA40D146D}"/>
    <dgm:cxn modelId="{B9FCDA2F-62D7-457D-8FC0-C689F9FA62E7}" srcId="{6B89AEA7-DD59-45E0-8DC5-5E2832A83525}" destId="{84D50579-A391-4313-86FF-C3437CD06208}" srcOrd="0" destOrd="0" parTransId="{8C178F9A-42A8-45E9-9C12-A687D1C702B3}" sibTransId="{621CAAA7-5E0E-44E1-90A8-98D952156001}"/>
    <dgm:cxn modelId="{85233901-DDC4-4338-9239-DA962FC46E2F}" srcId="{F406BE59-9E46-4CB0-A1AC-AA89BF610D9D}" destId="{A4AFA613-E2BE-4531-98D6-4A9CB24AF573}" srcOrd="0" destOrd="0" parTransId="{737FD845-FDCE-4D6E-A554-64904D022654}" sibTransId="{88B83091-264F-485A-97D9-5E60D72F1568}"/>
    <dgm:cxn modelId="{F1486C5B-E13D-4E25-AD9A-F3F9FAE8A265}" type="presOf" srcId="{1C4DC7A0-0569-4867-9A72-DB230A925D24}" destId="{D6F42BD9-B1D4-49DA-BE2A-7CB918BC6ECD}" srcOrd="0" destOrd="1" presId="urn:microsoft.com/office/officeart/2005/8/layout/vList6"/>
    <dgm:cxn modelId="{7B23CEBE-5CCD-4BFC-99B6-56E9211198F4}" srcId="{F406BE59-9E46-4CB0-A1AC-AA89BF610D9D}" destId="{86B23466-5996-4E97-9BF5-124166996C6D}" srcOrd="4" destOrd="0" parTransId="{7868259C-84CF-4664-A7E9-93EC862FEC74}" sibTransId="{DD3DD997-974F-44DB-AB8D-8AB1B32F496E}"/>
    <dgm:cxn modelId="{AF0D763E-DAB6-4E00-894D-7D46B8E664AB}" type="presOf" srcId="{6B89AEA7-DD59-45E0-8DC5-5E2832A83525}" destId="{5EA42DA1-A4AC-43BF-AB80-A1A9A4A532FB}" srcOrd="0" destOrd="0" presId="urn:microsoft.com/office/officeart/2005/8/layout/vList6"/>
    <dgm:cxn modelId="{CFB58783-1441-4976-91AD-6DA0CCC30D24}" srcId="{F406BE59-9E46-4CB0-A1AC-AA89BF610D9D}" destId="{267DC499-6A46-432B-BB9B-BD9B3EF0CB8D}" srcOrd="2" destOrd="0" parTransId="{9B25C419-FF96-4A82-9374-F8760B60DD37}" sibTransId="{D34B2AF7-89C8-42EC-8199-CB0A89C03E2D}"/>
    <dgm:cxn modelId="{A62512A6-C421-4610-8A15-86D3D4F5F8AD}" type="presOf" srcId="{D1C4D6E7-C706-44A5-8969-4BDB2701078A}" destId="{038B1C57-BCB7-4A43-BDC4-CAD759700AD2}" srcOrd="0" destOrd="0" presId="urn:microsoft.com/office/officeart/2005/8/layout/vList6"/>
    <dgm:cxn modelId="{316843DC-E56A-441E-8990-CD23976DC4B6}" srcId="{D1C4D6E7-C706-44A5-8969-4BDB2701078A}" destId="{F406BE59-9E46-4CB0-A1AC-AA89BF610D9D}" srcOrd="0" destOrd="0" parTransId="{43AF2D36-CD5C-4C19-951C-577587C176E9}" sibTransId="{C4576F7F-4AFF-4B59-9F7E-B36BF565C518}"/>
    <dgm:cxn modelId="{CC3FF8C8-FD35-46F4-B7E5-FA15197E99A0}" type="presOf" srcId="{267DC499-6A46-432B-BB9B-BD9B3EF0CB8D}" destId="{31924DFC-301D-4878-AABE-D8DB9DA057CC}" srcOrd="0" destOrd="2" presId="urn:microsoft.com/office/officeart/2005/8/layout/vList6"/>
    <dgm:cxn modelId="{1AF02A77-2871-4E03-BD1F-F3FB22C58473}" type="presOf" srcId="{EC1214C9-DC85-49F2-8A38-237196DE0C86}" destId="{D6F42BD9-B1D4-49DA-BE2A-7CB918BC6ECD}" srcOrd="0" destOrd="2" presId="urn:microsoft.com/office/officeart/2005/8/layout/vList6"/>
    <dgm:cxn modelId="{7EFB7D21-F734-423D-9378-95B998CD4446}" srcId="{F406BE59-9E46-4CB0-A1AC-AA89BF610D9D}" destId="{451EA97B-B891-439D-A832-FF965948F5A3}" srcOrd="3" destOrd="0" parTransId="{A5F087B3-3AE3-40B1-B911-62F51F3AB940}" sibTransId="{73DA7B6E-90D2-455A-AF82-79BF05213369}"/>
    <dgm:cxn modelId="{9406504B-833B-4680-8BE8-E8F9B5BA859D}" type="presOf" srcId="{F406BE59-9E46-4CB0-A1AC-AA89BF610D9D}" destId="{08C165FE-0DA3-43CA-A8C2-D30EAEA75472}" srcOrd="0" destOrd="0" presId="urn:microsoft.com/office/officeart/2005/8/layout/vList6"/>
    <dgm:cxn modelId="{319996F2-FEDF-4BF9-8E98-62AFD475541E}" srcId="{D1C4D6E7-C706-44A5-8969-4BDB2701078A}" destId="{6B89AEA7-DD59-45E0-8DC5-5E2832A83525}" srcOrd="1" destOrd="0" parTransId="{D1A968EC-615E-4E4A-BF9D-1C23AE99FDFE}" sibTransId="{2B3E7559-49F5-4D8C-87BD-5AE05946860F}"/>
    <dgm:cxn modelId="{81E8D239-3CFE-480A-B21D-9603364EFD2A}" type="presOf" srcId="{A4AFA613-E2BE-4531-98D6-4A9CB24AF573}" destId="{31924DFC-301D-4878-AABE-D8DB9DA057CC}" srcOrd="0" destOrd="0" presId="urn:microsoft.com/office/officeart/2005/8/layout/vList6"/>
    <dgm:cxn modelId="{CE32673E-D41A-4707-9B8C-1159161EF428}" type="presOf" srcId="{451EA97B-B891-439D-A832-FF965948F5A3}" destId="{31924DFC-301D-4878-AABE-D8DB9DA057CC}" srcOrd="0" destOrd="3" presId="urn:microsoft.com/office/officeart/2005/8/layout/vList6"/>
    <dgm:cxn modelId="{2B7869A5-E776-41CE-8E86-DE792587AAF0}" type="presParOf" srcId="{038B1C57-BCB7-4A43-BDC4-CAD759700AD2}" destId="{8CCDAC25-8C0A-4C29-A6FE-771F3A39BA7B}" srcOrd="0" destOrd="0" presId="urn:microsoft.com/office/officeart/2005/8/layout/vList6"/>
    <dgm:cxn modelId="{CDCFEFEA-EA39-4B62-9705-9401CC2A0A50}" type="presParOf" srcId="{8CCDAC25-8C0A-4C29-A6FE-771F3A39BA7B}" destId="{08C165FE-0DA3-43CA-A8C2-D30EAEA75472}" srcOrd="0" destOrd="0" presId="urn:microsoft.com/office/officeart/2005/8/layout/vList6"/>
    <dgm:cxn modelId="{C5F19392-2779-457D-89BC-A643A6A10D3D}" type="presParOf" srcId="{8CCDAC25-8C0A-4C29-A6FE-771F3A39BA7B}" destId="{31924DFC-301D-4878-AABE-D8DB9DA057CC}" srcOrd="1" destOrd="0" presId="urn:microsoft.com/office/officeart/2005/8/layout/vList6"/>
    <dgm:cxn modelId="{C44E833D-79FF-4CC6-8852-3125C894C8FF}" type="presParOf" srcId="{038B1C57-BCB7-4A43-BDC4-CAD759700AD2}" destId="{6F36D95F-D0EE-46FF-B9C0-D1C3DC33E1DA}" srcOrd="1" destOrd="0" presId="urn:microsoft.com/office/officeart/2005/8/layout/vList6"/>
    <dgm:cxn modelId="{F3E33B6A-C326-4AAA-B611-410C325516DA}" type="presParOf" srcId="{038B1C57-BCB7-4A43-BDC4-CAD759700AD2}" destId="{59572A48-DC4C-4F43-B47E-E1B80BE186E4}" srcOrd="2" destOrd="0" presId="urn:microsoft.com/office/officeart/2005/8/layout/vList6"/>
    <dgm:cxn modelId="{1E82420C-F623-4136-95C5-9F82D1CD4333}" type="presParOf" srcId="{59572A48-DC4C-4F43-B47E-E1B80BE186E4}" destId="{5EA42DA1-A4AC-43BF-AB80-A1A9A4A532FB}" srcOrd="0" destOrd="0" presId="urn:microsoft.com/office/officeart/2005/8/layout/vList6"/>
    <dgm:cxn modelId="{F0E75EB9-8FDA-4D32-B3E2-5DA33D37ED61}" type="presParOf" srcId="{59572A48-DC4C-4F43-B47E-E1B80BE186E4}" destId="{D6F42BD9-B1D4-49DA-BE2A-7CB918BC6EC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59AAC-1676-4E4E-972C-5975512B4D58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A00267C5-A146-4EAE-93FC-6C87809608C4}">
      <dgm:prSet phldrT="[Текст]"/>
      <dgm:spPr/>
      <dgm:t>
        <a:bodyPr/>
        <a:lstStyle/>
        <a:p>
          <a:r>
            <a:rPr lang="ru-RU" dirty="0" smtClean="0">
              <a:solidFill>
                <a:srgbClr val="663300"/>
              </a:solidFill>
            </a:rPr>
            <a:t>Налоговые  доходы  109912,21</a:t>
          </a:r>
        </a:p>
        <a:p>
          <a:r>
            <a:rPr lang="ru-RU" dirty="0" smtClean="0">
              <a:solidFill>
                <a:srgbClr val="663300"/>
              </a:solidFill>
            </a:rPr>
            <a:t>тыс.рублей</a:t>
          </a:r>
        </a:p>
        <a:p>
          <a:r>
            <a:rPr lang="ru-RU" dirty="0" smtClean="0">
              <a:solidFill>
                <a:srgbClr val="663300"/>
              </a:solidFill>
            </a:rPr>
            <a:t>(12,9%)</a:t>
          </a:r>
          <a:endParaRPr lang="ru-RU" dirty="0">
            <a:solidFill>
              <a:srgbClr val="663300"/>
            </a:solidFill>
          </a:endParaRPr>
        </a:p>
      </dgm:t>
    </dgm:pt>
    <dgm:pt modelId="{FFF6F466-33C5-454C-ABE2-69C625885FFA}" type="parTrans" cxnId="{A37C6ECC-A8E9-468D-9F0E-08577DC90641}">
      <dgm:prSet/>
      <dgm:spPr/>
      <dgm:t>
        <a:bodyPr/>
        <a:lstStyle/>
        <a:p>
          <a:endParaRPr lang="ru-RU"/>
        </a:p>
      </dgm:t>
    </dgm:pt>
    <dgm:pt modelId="{51278E61-F4FA-467A-898A-5B0817AA513A}" type="sibTrans" cxnId="{A37C6ECC-A8E9-468D-9F0E-08577DC90641}">
      <dgm:prSet/>
      <dgm:spPr/>
      <dgm:t>
        <a:bodyPr/>
        <a:lstStyle/>
        <a:p>
          <a:endParaRPr lang="ru-RU"/>
        </a:p>
      </dgm:t>
    </dgm:pt>
    <dgm:pt modelId="{E5F15885-C494-4D76-A2B3-C968A95B10BC}">
      <dgm:prSet phldrT="[Текст]"/>
      <dgm:spPr/>
      <dgm:t>
        <a:bodyPr/>
        <a:lstStyle/>
        <a:p>
          <a:r>
            <a:rPr lang="ru-RU" dirty="0" smtClean="0">
              <a:solidFill>
                <a:srgbClr val="663300"/>
              </a:solidFill>
            </a:rPr>
            <a:t>Неналоговые доходы  44004,40 тыс.рублей</a:t>
          </a:r>
        </a:p>
        <a:p>
          <a:r>
            <a:rPr lang="ru-RU" dirty="0" smtClean="0">
              <a:solidFill>
                <a:srgbClr val="663300"/>
              </a:solidFill>
            </a:rPr>
            <a:t>(5,2%)</a:t>
          </a:r>
          <a:endParaRPr lang="ru-RU" dirty="0">
            <a:solidFill>
              <a:srgbClr val="663300"/>
            </a:solidFill>
          </a:endParaRPr>
        </a:p>
      </dgm:t>
    </dgm:pt>
    <dgm:pt modelId="{28B0FC43-668B-4B10-A3D2-836876E72B89}" type="parTrans" cxnId="{9D6AB5E2-D54C-4249-87C2-7BFC7C63818A}">
      <dgm:prSet/>
      <dgm:spPr/>
      <dgm:t>
        <a:bodyPr/>
        <a:lstStyle/>
        <a:p>
          <a:endParaRPr lang="ru-RU"/>
        </a:p>
      </dgm:t>
    </dgm:pt>
    <dgm:pt modelId="{DBE0374C-8125-4D4E-ADF3-6E532F121227}" type="sibTrans" cxnId="{9D6AB5E2-D54C-4249-87C2-7BFC7C63818A}">
      <dgm:prSet/>
      <dgm:spPr/>
      <dgm:t>
        <a:bodyPr/>
        <a:lstStyle/>
        <a:p>
          <a:endParaRPr lang="ru-RU"/>
        </a:p>
      </dgm:t>
    </dgm:pt>
    <dgm:pt modelId="{A02EA5D9-01B4-4317-B403-8BC9A834170C}">
      <dgm:prSet phldrT="[Текст]"/>
      <dgm:spPr/>
      <dgm:t>
        <a:bodyPr anchor="ctr" anchorCtr="1"/>
        <a:lstStyle/>
        <a:p>
          <a:r>
            <a:rPr lang="ru-RU" dirty="0" smtClean="0">
              <a:solidFill>
                <a:srgbClr val="663300"/>
              </a:solidFill>
            </a:rPr>
            <a:t>Безвозмездные поступления 698236,79 тыс.рублей (81,9%) </a:t>
          </a:r>
          <a:endParaRPr lang="ru-RU" dirty="0">
            <a:solidFill>
              <a:srgbClr val="663300"/>
            </a:solidFill>
          </a:endParaRPr>
        </a:p>
      </dgm:t>
    </dgm:pt>
    <dgm:pt modelId="{A9DD33AC-1DD1-4B6E-98D1-FAA686047E5E}" type="parTrans" cxnId="{3794A2A7-1200-4E84-A870-E214B2102018}">
      <dgm:prSet/>
      <dgm:spPr/>
      <dgm:t>
        <a:bodyPr/>
        <a:lstStyle/>
        <a:p>
          <a:endParaRPr lang="ru-RU"/>
        </a:p>
      </dgm:t>
    </dgm:pt>
    <dgm:pt modelId="{28302650-DB5D-4C59-B0FB-6AD910FC70D1}" type="sibTrans" cxnId="{3794A2A7-1200-4E84-A870-E214B2102018}">
      <dgm:prSet/>
      <dgm:spPr/>
      <dgm:t>
        <a:bodyPr/>
        <a:lstStyle/>
        <a:p>
          <a:endParaRPr lang="ru-RU"/>
        </a:p>
      </dgm:t>
    </dgm:pt>
    <dgm:pt modelId="{91AF7B91-6A8B-4808-92F3-78FEB1F14714}" type="pres">
      <dgm:prSet presAssocID="{B5159AAC-1676-4E4E-972C-5975512B4D58}" presName="compositeShape" presStyleCnt="0">
        <dgm:presLayoutVars>
          <dgm:chMax val="7"/>
          <dgm:dir/>
          <dgm:resizeHandles val="exact"/>
        </dgm:presLayoutVars>
      </dgm:prSet>
      <dgm:spPr/>
    </dgm:pt>
    <dgm:pt modelId="{6C10CD19-C5D4-4645-B2CE-0D7F7F7CF4FD}" type="pres">
      <dgm:prSet presAssocID="{B5159AAC-1676-4E4E-972C-5975512B4D58}" presName="wedge1" presStyleLbl="node1" presStyleIdx="0" presStyleCnt="3"/>
      <dgm:spPr/>
      <dgm:t>
        <a:bodyPr/>
        <a:lstStyle/>
        <a:p>
          <a:endParaRPr lang="ru-RU"/>
        </a:p>
      </dgm:t>
    </dgm:pt>
    <dgm:pt modelId="{77F94917-3157-49EA-8AB2-4025BFA328CB}" type="pres">
      <dgm:prSet presAssocID="{B5159AAC-1676-4E4E-972C-5975512B4D58}" presName="dummy1a" presStyleCnt="0"/>
      <dgm:spPr/>
    </dgm:pt>
    <dgm:pt modelId="{C8F5FA48-5B8B-46DC-84A5-5F334F6B8ABB}" type="pres">
      <dgm:prSet presAssocID="{B5159AAC-1676-4E4E-972C-5975512B4D58}" presName="dummy1b" presStyleCnt="0"/>
      <dgm:spPr/>
    </dgm:pt>
    <dgm:pt modelId="{46FED9CB-92B4-46D4-85C1-B2C26C34E6D4}" type="pres">
      <dgm:prSet presAssocID="{B5159AAC-1676-4E4E-972C-5975512B4D5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6E4E-09BE-4669-9F93-3347B2BD78C2}" type="pres">
      <dgm:prSet presAssocID="{B5159AAC-1676-4E4E-972C-5975512B4D58}" presName="wedge2" presStyleLbl="node1" presStyleIdx="1" presStyleCnt="3"/>
      <dgm:spPr/>
      <dgm:t>
        <a:bodyPr/>
        <a:lstStyle/>
        <a:p>
          <a:endParaRPr lang="ru-RU"/>
        </a:p>
      </dgm:t>
    </dgm:pt>
    <dgm:pt modelId="{ADA6F233-6AD0-407C-8A7E-B4EE71375C08}" type="pres">
      <dgm:prSet presAssocID="{B5159AAC-1676-4E4E-972C-5975512B4D58}" presName="dummy2a" presStyleCnt="0"/>
      <dgm:spPr/>
    </dgm:pt>
    <dgm:pt modelId="{8524CB21-5C69-4284-A2FF-BA1BC26D2A13}" type="pres">
      <dgm:prSet presAssocID="{B5159AAC-1676-4E4E-972C-5975512B4D58}" presName="dummy2b" presStyleCnt="0"/>
      <dgm:spPr/>
    </dgm:pt>
    <dgm:pt modelId="{4BFBC314-ED4E-4378-A0A0-035F2CDCF059}" type="pres">
      <dgm:prSet presAssocID="{B5159AAC-1676-4E4E-972C-5975512B4D5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781A0-DB81-44C4-9B3C-3A27D256859B}" type="pres">
      <dgm:prSet presAssocID="{B5159AAC-1676-4E4E-972C-5975512B4D58}" presName="wedge3" presStyleLbl="node1" presStyleIdx="2" presStyleCnt="3"/>
      <dgm:spPr/>
      <dgm:t>
        <a:bodyPr/>
        <a:lstStyle/>
        <a:p>
          <a:endParaRPr lang="ru-RU"/>
        </a:p>
      </dgm:t>
    </dgm:pt>
    <dgm:pt modelId="{5CF66147-F2CB-4D6C-9ADF-E88BD523848C}" type="pres">
      <dgm:prSet presAssocID="{B5159AAC-1676-4E4E-972C-5975512B4D58}" presName="dummy3a" presStyleCnt="0"/>
      <dgm:spPr/>
    </dgm:pt>
    <dgm:pt modelId="{6FB3DC04-638D-48B1-AD80-148E8911B342}" type="pres">
      <dgm:prSet presAssocID="{B5159AAC-1676-4E4E-972C-5975512B4D58}" presName="dummy3b" presStyleCnt="0"/>
      <dgm:spPr/>
    </dgm:pt>
    <dgm:pt modelId="{FD4D0C35-D31B-4C97-BEB7-6A70ADA296BC}" type="pres">
      <dgm:prSet presAssocID="{B5159AAC-1676-4E4E-972C-5975512B4D5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CF50-B6B1-4969-80EA-870A682EEFD8}" type="pres">
      <dgm:prSet presAssocID="{51278E61-F4FA-467A-898A-5B0817AA513A}" presName="arrowWedge1" presStyleLbl="fgSibTrans2D1" presStyleIdx="0" presStyleCnt="3"/>
      <dgm:spPr/>
    </dgm:pt>
    <dgm:pt modelId="{FDE7FA64-E6DA-4F4B-8B71-18F5201392E4}" type="pres">
      <dgm:prSet presAssocID="{DBE0374C-8125-4D4E-ADF3-6E532F121227}" presName="arrowWedge2" presStyleLbl="fgSibTrans2D1" presStyleIdx="1" presStyleCnt="3"/>
      <dgm:spPr/>
    </dgm:pt>
    <dgm:pt modelId="{1EA5EFC4-63FE-4BEA-B06C-263CAFB6B602}" type="pres">
      <dgm:prSet presAssocID="{28302650-DB5D-4C59-B0FB-6AD910FC70D1}" presName="arrowWedge3" presStyleLbl="fgSibTrans2D1" presStyleIdx="2" presStyleCnt="3"/>
      <dgm:spPr/>
    </dgm:pt>
  </dgm:ptLst>
  <dgm:cxnLst>
    <dgm:cxn modelId="{A37C6ECC-A8E9-468D-9F0E-08577DC90641}" srcId="{B5159AAC-1676-4E4E-972C-5975512B4D58}" destId="{A00267C5-A146-4EAE-93FC-6C87809608C4}" srcOrd="0" destOrd="0" parTransId="{FFF6F466-33C5-454C-ABE2-69C625885FFA}" sibTransId="{51278E61-F4FA-467A-898A-5B0817AA513A}"/>
    <dgm:cxn modelId="{BA391020-29F7-4C68-B2C9-4C8317E102F0}" type="presOf" srcId="{B5159AAC-1676-4E4E-972C-5975512B4D58}" destId="{91AF7B91-6A8B-4808-92F3-78FEB1F14714}" srcOrd="0" destOrd="0" presId="urn:microsoft.com/office/officeart/2005/8/layout/cycle8"/>
    <dgm:cxn modelId="{D406DCBF-49C1-48CB-ADB4-3CA23DD323DF}" type="presOf" srcId="{A02EA5D9-01B4-4317-B403-8BC9A834170C}" destId="{C3B781A0-DB81-44C4-9B3C-3A27D256859B}" srcOrd="0" destOrd="0" presId="urn:microsoft.com/office/officeart/2005/8/layout/cycle8"/>
    <dgm:cxn modelId="{9D6AB5E2-D54C-4249-87C2-7BFC7C63818A}" srcId="{B5159AAC-1676-4E4E-972C-5975512B4D58}" destId="{E5F15885-C494-4D76-A2B3-C968A95B10BC}" srcOrd="1" destOrd="0" parTransId="{28B0FC43-668B-4B10-A3D2-836876E72B89}" sibTransId="{DBE0374C-8125-4D4E-ADF3-6E532F121227}"/>
    <dgm:cxn modelId="{6D42C81F-D2BE-4F35-830B-78FC8666A618}" type="presOf" srcId="{A00267C5-A146-4EAE-93FC-6C87809608C4}" destId="{6C10CD19-C5D4-4645-B2CE-0D7F7F7CF4FD}" srcOrd="0" destOrd="0" presId="urn:microsoft.com/office/officeart/2005/8/layout/cycle8"/>
    <dgm:cxn modelId="{0A5A3F1A-45CB-482A-B5BC-6BF0C7DF4F35}" type="presOf" srcId="{E5F15885-C494-4D76-A2B3-C968A95B10BC}" destId="{57A76E4E-09BE-4669-9F93-3347B2BD78C2}" srcOrd="0" destOrd="0" presId="urn:microsoft.com/office/officeart/2005/8/layout/cycle8"/>
    <dgm:cxn modelId="{1F4B4556-6FAA-4FE1-9F18-2F93D207B003}" type="presOf" srcId="{A02EA5D9-01B4-4317-B403-8BC9A834170C}" destId="{FD4D0C35-D31B-4C97-BEB7-6A70ADA296BC}" srcOrd="1" destOrd="0" presId="urn:microsoft.com/office/officeart/2005/8/layout/cycle8"/>
    <dgm:cxn modelId="{3E400DBC-2610-41E3-B68B-84960DF9E045}" type="presOf" srcId="{A00267C5-A146-4EAE-93FC-6C87809608C4}" destId="{46FED9CB-92B4-46D4-85C1-B2C26C34E6D4}" srcOrd="1" destOrd="0" presId="urn:microsoft.com/office/officeart/2005/8/layout/cycle8"/>
    <dgm:cxn modelId="{5EF6CF03-3024-4196-9C25-4581842B67D7}" type="presOf" srcId="{E5F15885-C494-4D76-A2B3-C968A95B10BC}" destId="{4BFBC314-ED4E-4378-A0A0-035F2CDCF059}" srcOrd="1" destOrd="0" presId="urn:microsoft.com/office/officeart/2005/8/layout/cycle8"/>
    <dgm:cxn modelId="{3794A2A7-1200-4E84-A870-E214B2102018}" srcId="{B5159AAC-1676-4E4E-972C-5975512B4D58}" destId="{A02EA5D9-01B4-4317-B403-8BC9A834170C}" srcOrd="2" destOrd="0" parTransId="{A9DD33AC-1DD1-4B6E-98D1-FAA686047E5E}" sibTransId="{28302650-DB5D-4C59-B0FB-6AD910FC70D1}"/>
    <dgm:cxn modelId="{35D99F51-442A-4549-838E-AE922A9DFCB6}" type="presParOf" srcId="{91AF7B91-6A8B-4808-92F3-78FEB1F14714}" destId="{6C10CD19-C5D4-4645-B2CE-0D7F7F7CF4FD}" srcOrd="0" destOrd="0" presId="urn:microsoft.com/office/officeart/2005/8/layout/cycle8"/>
    <dgm:cxn modelId="{2DDA5894-CE7F-4865-A738-405128CEBC1A}" type="presParOf" srcId="{91AF7B91-6A8B-4808-92F3-78FEB1F14714}" destId="{77F94917-3157-49EA-8AB2-4025BFA328CB}" srcOrd="1" destOrd="0" presId="urn:microsoft.com/office/officeart/2005/8/layout/cycle8"/>
    <dgm:cxn modelId="{CCF88FA2-2013-4ED8-8F70-D76907656AEA}" type="presParOf" srcId="{91AF7B91-6A8B-4808-92F3-78FEB1F14714}" destId="{C8F5FA48-5B8B-46DC-84A5-5F334F6B8ABB}" srcOrd="2" destOrd="0" presId="urn:microsoft.com/office/officeart/2005/8/layout/cycle8"/>
    <dgm:cxn modelId="{09C855D9-C511-4F82-9847-131701596F40}" type="presParOf" srcId="{91AF7B91-6A8B-4808-92F3-78FEB1F14714}" destId="{46FED9CB-92B4-46D4-85C1-B2C26C34E6D4}" srcOrd="3" destOrd="0" presId="urn:microsoft.com/office/officeart/2005/8/layout/cycle8"/>
    <dgm:cxn modelId="{6B7083D4-E92F-434F-B7AB-F2DAD2B5B927}" type="presParOf" srcId="{91AF7B91-6A8B-4808-92F3-78FEB1F14714}" destId="{57A76E4E-09BE-4669-9F93-3347B2BD78C2}" srcOrd="4" destOrd="0" presId="urn:microsoft.com/office/officeart/2005/8/layout/cycle8"/>
    <dgm:cxn modelId="{C82C9024-1FA1-4BCB-B04B-DB79FFA96FCB}" type="presParOf" srcId="{91AF7B91-6A8B-4808-92F3-78FEB1F14714}" destId="{ADA6F233-6AD0-407C-8A7E-B4EE71375C08}" srcOrd="5" destOrd="0" presId="urn:microsoft.com/office/officeart/2005/8/layout/cycle8"/>
    <dgm:cxn modelId="{A7FFD7EA-41E6-4712-AF7C-7CBD78FBCB4C}" type="presParOf" srcId="{91AF7B91-6A8B-4808-92F3-78FEB1F14714}" destId="{8524CB21-5C69-4284-A2FF-BA1BC26D2A13}" srcOrd="6" destOrd="0" presId="urn:microsoft.com/office/officeart/2005/8/layout/cycle8"/>
    <dgm:cxn modelId="{B0C1BE8C-34AD-4547-8B9F-E5B52E2F1717}" type="presParOf" srcId="{91AF7B91-6A8B-4808-92F3-78FEB1F14714}" destId="{4BFBC314-ED4E-4378-A0A0-035F2CDCF059}" srcOrd="7" destOrd="0" presId="urn:microsoft.com/office/officeart/2005/8/layout/cycle8"/>
    <dgm:cxn modelId="{F299F956-E406-4E53-9320-ACDA00AFDE14}" type="presParOf" srcId="{91AF7B91-6A8B-4808-92F3-78FEB1F14714}" destId="{C3B781A0-DB81-44C4-9B3C-3A27D256859B}" srcOrd="8" destOrd="0" presId="urn:microsoft.com/office/officeart/2005/8/layout/cycle8"/>
    <dgm:cxn modelId="{463A42DB-22B1-4B20-B2CE-80B5286E78FF}" type="presParOf" srcId="{91AF7B91-6A8B-4808-92F3-78FEB1F14714}" destId="{5CF66147-F2CB-4D6C-9ADF-E88BD523848C}" srcOrd="9" destOrd="0" presId="urn:microsoft.com/office/officeart/2005/8/layout/cycle8"/>
    <dgm:cxn modelId="{6844EF6B-226D-44BC-9512-4E77B5E20989}" type="presParOf" srcId="{91AF7B91-6A8B-4808-92F3-78FEB1F14714}" destId="{6FB3DC04-638D-48B1-AD80-148E8911B342}" srcOrd="10" destOrd="0" presId="urn:microsoft.com/office/officeart/2005/8/layout/cycle8"/>
    <dgm:cxn modelId="{2DBA92B3-65C5-48F3-B8F2-CF01FEF90AE8}" type="presParOf" srcId="{91AF7B91-6A8B-4808-92F3-78FEB1F14714}" destId="{FD4D0C35-D31B-4C97-BEB7-6A70ADA296BC}" srcOrd="11" destOrd="0" presId="urn:microsoft.com/office/officeart/2005/8/layout/cycle8"/>
    <dgm:cxn modelId="{6934B828-62DC-48E2-821A-31A14A082B6B}" type="presParOf" srcId="{91AF7B91-6A8B-4808-92F3-78FEB1F14714}" destId="{4DCACF50-B6B1-4969-80EA-870A682EEFD8}" srcOrd="12" destOrd="0" presId="urn:microsoft.com/office/officeart/2005/8/layout/cycle8"/>
    <dgm:cxn modelId="{B1AAF84C-8167-4C72-8261-79887ACF3F11}" type="presParOf" srcId="{91AF7B91-6A8B-4808-92F3-78FEB1F14714}" destId="{FDE7FA64-E6DA-4F4B-8B71-18F5201392E4}" srcOrd="13" destOrd="0" presId="urn:microsoft.com/office/officeart/2005/8/layout/cycle8"/>
    <dgm:cxn modelId="{D1FE76D1-C46F-4A87-A191-DA1B7A386704}" type="presParOf" srcId="{91AF7B91-6A8B-4808-92F3-78FEB1F14714}" destId="{1EA5EFC4-63FE-4BEA-B06C-263CAFB6B602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7A0ACB-6D1C-45F7-8E8F-97E4AD555A1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754150-5E11-45E2-861B-732C1A4E24BB}" type="pres">
      <dgm:prSet presAssocID="{BE7A0ACB-6D1C-45F7-8E8F-97E4AD555A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94992CA-A090-49F1-9881-AAC3FF6E8960}" type="presOf" srcId="{BE7A0ACB-6D1C-45F7-8E8F-97E4AD555A1B}" destId="{35754150-5E11-45E2-861B-732C1A4E24BB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8F47F-55A7-4667-A056-73CFF572793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F211CB8-C24C-4787-A74E-C43C98B26E6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высшего должностного лица  муниципального образования -  расходы на содержание глав администраций органов местного самоуправления, а также аппаратов указанных должностных лиц</a:t>
          </a:r>
          <a:endParaRPr lang="ru-RU" sz="1200" b="1" dirty="0">
            <a:solidFill>
              <a:srgbClr val="000066"/>
            </a:solidFill>
          </a:endParaRPr>
        </a:p>
      </dgm:t>
    </dgm:pt>
    <dgm:pt modelId="{F31A279D-F869-4332-A349-3AAB559371BC}" type="parTrans" cxnId="{E4E124C9-371D-4571-A0F8-A9ED1A9D1668}">
      <dgm:prSet/>
      <dgm:spPr/>
      <dgm:t>
        <a:bodyPr/>
        <a:lstStyle/>
        <a:p>
          <a:endParaRPr lang="ru-RU"/>
        </a:p>
      </dgm:t>
    </dgm:pt>
    <dgm:pt modelId="{2BB88CF3-DFC7-4662-8128-46CC4466F922}" type="sibTrans" cxnId="{E4E124C9-371D-4571-A0F8-A9ED1A9D1668}">
      <dgm:prSet/>
      <dgm:spPr/>
      <dgm:t>
        <a:bodyPr/>
        <a:lstStyle/>
        <a:p>
          <a:endParaRPr lang="ru-RU"/>
        </a:p>
      </dgm:t>
    </dgm:pt>
    <dgm:pt modelId="{9EF5112C-5CCB-4EE2-8910-A9052CC707ED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ГЛАВА ИПАТОВСКОГО МУНИЦИПАЛЬНОГО РАЙОНА СК;</a:t>
          </a:r>
          <a:endParaRPr lang="ru-RU" sz="1000" b="1" kern="1200" dirty="0">
            <a:solidFill>
              <a:srgbClr val="2F0074"/>
            </a:solidFill>
          </a:endParaRPr>
        </a:p>
      </dgm:t>
    </dgm:pt>
    <dgm:pt modelId="{09DF3E3F-EAE7-4F92-9C15-857BB934BBEB}" type="parTrans" cxnId="{1B2F4862-009F-4F75-84C7-1DB3B2E22E16}">
      <dgm:prSet/>
      <dgm:spPr/>
      <dgm:t>
        <a:bodyPr/>
        <a:lstStyle/>
        <a:p>
          <a:endParaRPr lang="ru-RU"/>
        </a:p>
      </dgm:t>
    </dgm:pt>
    <dgm:pt modelId="{76C83958-8809-4276-B3D1-8F54C8FF3DEC}" type="sibTrans" cxnId="{1B2F4862-009F-4F75-84C7-1DB3B2E22E16}">
      <dgm:prSet/>
      <dgm:spPr/>
      <dgm:t>
        <a:bodyPr/>
        <a:lstStyle/>
        <a:p>
          <a:endParaRPr lang="ru-RU"/>
        </a:p>
      </dgm:t>
    </dgm:pt>
    <dgm:pt modelId="{94EAEF9D-66FC-477A-BF22-CFEAB67588A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Судебная система -  составление (изменение и дополнение) списков кандидатов в присяжные заседатели федеральных судей общей юрисдикции в Российской Федерации за счет средств федерального бюджета</a:t>
          </a:r>
        </a:p>
      </dgm:t>
    </dgm:pt>
    <dgm:pt modelId="{45E796F2-9B55-4523-96C7-14DFB36B3742}" type="parTrans" cxnId="{33626051-8AD5-4995-9D51-835C8C2FA9EF}">
      <dgm:prSet/>
      <dgm:spPr/>
      <dgm:t>
        <a:bodyPr/>
        <a:lstStyle/>
        <a:p>
          <a:endParaRPr lang="ru-RU"/>
        </a:p>
      </dgm:t>
    </dgm:pt>
    <dgm:pt modelId="{F6D668E5-3771-4AB6-B4F2-CDF1247E95F5}" type="sibTrans" cxnId="{33626051-8AD5-4995-9D51-835C8C2FA9EF}">
      <dgm:prSet/>
      <dgm:spPr/>
      <dgm:t>
        <a:bodyPr/>
        <a:lstStyle/>
        <a:p>
          <a:endParaRPr lang="ru-RU"/>
        </a:p>
      </dgm:t>
    </dgm:pt>
    <dgm:pt modelId="{2F409990-9D31-4A51-AEDF-C6826CD5CC9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Резервные фонды местных администраций - образование резервных фондов органов местного самоуправления</a:t>
          </a:r>
        </a:p>
      </dgm:t>
    </dgm:pt>
    <dgm:pt modelId="{720A10B8-D9AC-40AE-BCFE-37699A9C215F}" type="parTrans" cxnId="{72A136D7-C87F-4FC8-B226-1A8141348DA3}">
      <dgm:prSet/>
      <dgm:spPr/>
      <dgm:t>
        <a:bodyPr/>
        <a:lstStyle/>
        <a:p>
          <a:endParaRPr lang="ru-RU"/>
        </a:p>
      </dgm:t>
    </dgm:pt>
    <dgm:pt modelId="{4604ACFC-7FCC-4166-90E5-CC83DE8241B5}" type="sibTrans" cxnId="{72A136D7-C87F-4FC8-B226-1A8141348DA3}">
      <dgm:prSet/>
      <dgm:spPr/>
      <dgm:t>
        <a:bodyPr/>
        <a:lstStyle/>
        <a:p>
          <a:endParaRPr lang="ru-RU"/>
        </a:p>
      </dgm:t>
    </dgm:pt>
    <dgm:pt modelId="{1466FBA3-79B1-4D2E-8462-C276C6F70C92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 КАНДИДАТЫ В ПРИСЯЖНЫЕ ЗАСЕДАТЕЛИ</a:t>
          </a:r>
          <a:endParaRPr lang="ru-RU" sz="1000" b="1" kern="1200" dirty="0">
            <a:solidFill>
              <a:srgbClr val="2F0074"/>
            </a:solidFill>
          </a:endParaRPr>
        </a:p>
      </dgm:t>
    </dgm:pt>
    <dgm:pt modelId="{32A7E4C7-3C52-4293-857E-8FD088AF0EFE}" type="parTrans" cxnId="{C650408E-5A3D-4518-99AD-8D9BB5A3B9B1}">
      <dgm:prSet/>
      <dgm:spPr/>
      <dgm:t>
        <a:bodyPr/>
        <a:lstStyle/>
        <a:p>
          <a:endParaRPr lang="ru-RU"/>
        </a:p>
      </dgm:t>
    </dgm:pt>
    <dgm:pt modelId="{F3463005-D511-43D7-8397-F9BCFBB83D40}" type="sibTrans" cxnId="{C650408E-5A3D-4518-99AD-8D9BB5A3B9B1}">
      <dgm:prSet/>
      <dgm:spPr/>
      <dgm:t>
        <a:bodyPr/>
        <a:lstStyle/>
        <a:p>
          <a:endParaRPr lang="ru-RU"/>
        </a:p>
      </dgm:t>
    </dgm:pt>
    <dgm:pt modelId="{91BC70A7-6CDF-4C73-8BBF-ECB898243D29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Другие общегосударственные вопросы - расходы на выполнение функций по общегосударственным вопросам, не отнесенным к другим подразделам данного раздела, в том числе на управление муниципальной собственностью</a:t>
          </a:r>
        </a:p>
      </dgm:t>
    </dgm:pt>
    <dgm:pt modelId="{84494B6B-92CF-48C4-AC84-83A8A346476D}" type="parTrans" cxnId="{FC2DD029-776F-442F-9EE9-37EBF2279359}">
      <dgm:prSet/>
      <dgm:spPr/>
      <dgm:t>
        <a:bodyPr/>
        <a:lstStyle/>
        <a:p>
          <a:endParaRPr lang="ru-RU"/>
        </a:p>
      </dgm:t>
    </dgm:pt>
    <dgm:pt modelId="{FFFD772B-6A19-40DB-8FC7-6070F1159D48}" type="sibTrans" cxnId="{FC2DD029-776F-442F-9EE9-37EBF2279359}">
      <dgm:prSet/>
      <dgm:spPr/>
      <dgm:t>
        <a:bodyPr/>
        <a:lstStyle/>
        <a:p>
          <a:endParaRPr lang="ru-RU"/>
        </a:p>
      </dgm:t>
    </dgm:pt>
    <dgm:pt modelId="{A1D251E1-8FDB-4421-AD8D-7680674064A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5221DDAC-D024-47CF-B320-414E2B5F58A5}" type="parTrans" cxnId="{BD097874-C7F9-4AA4-B393-F73E24B54FE3}">
      <dgm:prSet/>
      <dgm:spPr/>
      <dgm:t>
        <a:bodyPr/>
        <a:lstStyle/>
        <a:p>
          <a:endParaRPr lang="ru-RU"/>
        </a:p>
      </dgm:t>
    </dgm:pt>
    <dgm:pt modelId="{8D383D7F-CA18-454E-9205-06D1B2BBE94A}" type="sibTrans" cxnId="{BD097874-C7F9-4AA4-B393-F73E24B54FE3}">
      <dgm:prSet/>
      <dgm:spPr/>
      <dgm:t>
        <a:bodyPr/>
        <a:lstStyle/>
        <a:p>
          <a:endParaRPr lang="ru-RU"/>
        </a:p>
      </dgm:t>
    </dgm:pt>
    <dgm:pt modelId="{BE5F93E2-5923-4F63-9D34-9D268AFAF26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Обеспечение деятельности финансовых органов - расходы на выполнение функций органов местного самоуправления, осуществляющих функции финансовых органов в соответствии с бюджетным законодательством</a:t>
          </a:r>
        </a:p>
      </dgm:t>
    </dgm:pt>
    <dgm:pt modelId="{1A003167-BF81-47E4-BD6A-1CA900AE5FF7}" type="parTrans" cxnId="{C0C5E196-0FAE-4F2C-9B62-9C59FADF64CD}">
      <dgm:prSet/>
      <dgm:spPr/>
      <dgm:t>
        <a:bodyPr/>
        <a:lstStyle/>
        <a:p>
          <a:endParaRPr lang="ru-RU"/>
        </a:p>
      </dgm:t>
    </dgm:pt>
    <dgm:pt modelId="{B6088354-3D4F-40D0-A4F9-2DB6CF14C71E}" type="sibTrans" cxnId="{C0C5E196-0FAE-4F2C-9B62-9C59FADF64CD}">
      <dgm:prSet/>
      <dgm:spPr/>
      <dgm:t>
        <a:bodyPr/>
        <a:lstStyle/>
        <a:p>
          <a:endParaRPr lang="ru-RU"/>
        </a:p>
      </dgm:t>
    </dgm:pt>
    <dgm:pt modelId="{2BDE6DFD-DD14-4A82-A7F7-2CC4E95787E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baseline="0" dirty="0"/>
        </a:p>
      </dgm:t>
    </dgm:pt>
    <dgm:pt modelId="{D2DC3D53-95FA-421D-84E6-0A66BD3C01E1}" type="parTrans" cxnId="{80E3ED0E-7407-4040-97E9-85B14E8380F0}">
      <dgm:prSet/>
      <dgm:spPr/>
      <dgm:t>
        <a:bodyPr/>
        <a:lstStyle/>
        <a:p>
          <a:endParaRPr lang="ru-RU"/>
        </a:p>
      </dgm:t>
    </dgm:pt>
    <dgm:pt modelId="{D2C1A39F-F924-4365-A87B-E6E6BFC3D511}" type="sibTrans" cxnId="{80E3ED0E-7407-4040-97E9-85B14E8380F0}">
      <dgm:prSet/>
      <dgm:spPr/>
      <dgm:t>
        <a:bodyPr/>
        <a:lstStyle/>
        <a:p>
          <a:endParaRPr lang="ru-RU"/>
        </a:p>
      </dgm:t>
    </dgm:pt>
    <dgm:pt modelId="{B7EF3601-472E-4132-82AE-BEF73E2128F6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законодательных (представительных) органов муниципальных образований - расходы на обеспечение деятельности законодательных (представительных) органов местного самоуправления</a:t>
          </a:r>
        </a:p>
      </dgm:t>
    </dgm:pt>
    <dgm:pt modelId="{837575EF-0C3B-4966-AB8A-FBE7A5ECC428}" type="sibTrans" cxnId="{81209A6D-E791-423D-A80F-1E13FA777F7D}">
      <dgm:prSet/>
      <dgm:spPr/>
      <dgm:t>
        <a:bodyPr/>
        <a:lstStyle/>
        <a:p>
          <a:endParaRPr lang="ru-RU"/>
        </a:p>
      </dgm:t>
    </dgm:pt>
    <dgm:pt modelId="{2C799413-7B9F-4A82-BA94-FE49B79DAE13}" type="parTrans" cxnId="{81209A6D-E791-423D-A80F-1E13FA777F7D}">
      <dgm:prSet/>
      <dgm:spPr/>
      <dgm:t>
        <a:bodyPr/>
        <a:lstStyle/>
        <a:p>
          <a:endParaRPr lang="ru-RU"/>
        </a:p>
      </dgm:t>
    </dgm:pt>
    <dgm:pt modelId="{92A0B058-A9F3-48EB-B92C-678602BB6A3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800" kern="1200" dirty="0"/>
        </a:p>
      </dgm:t>
    </dgm:pt>
    <dgm:pt modelId="{24C15EE1-528E-4651-9480-2347CDCC7EC6}" type="parTrans" cxnId="{BEF77D2A-1A60-4CC9-8F2E-D3D98F15A276}">
      <dgm:prSet/>
      <dgm:spPr/>
      <dgm:t>
        <a:bodyPr/>
        <a:lstStyle/>
        <a:p>
          <a:endParaRPr lang="ru-RU"/>
        </a:p>
      </dgm:t>
    </dgm:pt>
    <dgm:pt modelId="{C7B828F3-5591-4BA7-83F0-E264A0D47C90}" type="sibTrans" cxnId="{BEF77D2A-1A60-4CC9-8F2E-D3D98F15A276}">
      <dgm:prSet/>
      <dgm:spPr/>
      <dgm:t>
        <a:bodyPr/>
        <a:lstStyle/>
        <a:p>
          <a:endParaRPr lang="ru-RU"/>
        </a:p>
      </dgm:t>
    </dgm:pt>
    <dgm:pt modelId="{67A4B39F-2E0A-4FF6-9379-FAEF5C83F679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ГЛАВА АДМИНИСТРАЦИИ ИПАТОВСКОГО МУНИЦИПАЛЬНОГО РАЙОНА СТАВРОПОЛЬСКОГО КРАЯ</a:t>
          </a:r>
        </a:p>
      </dgm:t>
    </dgm:pt>
    <dgm:pt modelId="{2548CBE5-30B8-4517-ADA0-BC732DCEEBAC}" type="parTrans" cxnId="{D0FA774C-FF56-4C34-8F21-C950F5DACAB6}">
      <dgm:prSet/>
      <dgm:spPr/>
      <dgm:t>
        <a:bodyPr/>
        <a:lstStyle/>
        <a:p>
          <a:endParaRPr lang="ru-RU"/>
        </a:p>
      </dgm:t>
    </dgm:pt>
    <dgm:pt modelId="{BC02489F-F1B1-48EA-9E63-F9636F5CC847}" type="sibTrans" cxnId="{D0FA774C-FF56-4C34-8F21-C950F5DACAB6}">
      <dgm:prSet/>
      <dgm:spPr/>
      <dgm:t>
        <a:bodyPr/>
        <a:lstStyle/>
        <a:p>
          <a:endParaRPr lang="ru-RU"/>
        </a:p>
      </dgm:t>
    </dgm:pt>
    <dgm:pt modelId="{E480E5C6-C704-4DA0-9254-0932D2B525E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местных администраций - расходы на обеспечение деятельности местных администраций и соответствующих аппаратов, обеспечение деятельности подведомственных учреждений</a:t>
          </a:r>
        </a:p>
      </dgm:t>
    </dgm:pt>
    <dgm:pt modelId="{9F53C27D-9E77-4514-9763-68E388706A6E}" type="parTrans" cxnId="{DD1D3DB8-D8CA-4509-BB94-9E27435A9ECE}">
      <dgm:prSet/>
      <dgm:spPr/>
      <dgm:t>
        <a:bodyPr/>
        <a:lstStyle/>
        <a:p>
          <a:endParaRPr lang="ru-RU"/>
        </a:p>
      </dgm:t>
    </dgm:pt>
    <dgm:pt modelId="{1D16049D-D6C1-4D22-BE46-79F7E733C1AC}" type="sibTrans" cxnId="{DD1D3DB8-D8CA-4509-BB94-9E27435A9ECE}">
      <dgm:prSet/>
      <dgm:spPr/>
      <dgm:t>
        <a:bodyPr/>
        <a:lstStyle/>
        <a:p>
          <a:endParaRPr lang="ru-RU"/>
        </a:p>
      </dgm:t>
    </dgm:pt>
    <dgm:pt modelId="{F04E0B91-D5BA-477F-98AD-030B672E88F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16063074-3548-4580-AF4B-8AAB531824F3}" type="parTrans" cxnId="{402CB548-8123-42C8-8239-BBB8200A518E}">
      <dgm:prSet/>
      <dgm:spPr/>
      <dgm:t>
        <a:bodyPr/>
        <a:lstStyle/>
        <a:p>
          <a:endParaRPr lang="ru-RU"/>
        </a:p>
      </dgm:t>
    </dgm:pt>
    <dgm:pt modelId="{0C18D06A-5C6A-4B34-B815-2DF03E8B2101}" type="sibTrans" cxnId="{402CB548-8123-42C8-8239-BBB8200A518E}">
      <dgm:prSet/>
      <dgm:spPr/>
      <dgm:t>
        <a:bodyPr/>
        <a:lstStyle/>
        <a:p>
          <a:endParaRPr lang="ru-RU"/>
        </a:p>
      </dgm:t>
    </dgm:pt>
    <dgm:pt modelId="{C0620A8E-3D5A-41D9-B80F-C9A56D34B96C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АДМИНИСТРАЦИЯ ИПАТОВСКОГО МУНИЦИПАЛЬНОГО РАЙОНА СТАВРОПОЛЬСКОГО КРАЯ</a:t>
          </a:r>
        </a:p>
      </dgm:t>
    </dgm:pt>
    <dgm:pt modelId="{B4AA655A-E729-494F-B373-818E1B0314B5}" type="parTrans" cxnId="{ACA7A1B2-BE85-4F1C-B323-53CD63A96945}">
      <dgm:prSet/>
      <dgm:spPr/>
      <dgm:t>
        <a:bodyPr/>
        <a:lstStyle/>
        <a:p>
          <a:endParaRPr lang="ru-RU"/>
        </a:p>
      </dgm:t>
    </dgm:pt>
    <dgm:pt modelId="{0B0D2F13-6AA9-4BC8-A7B5-AFCBE9BE0DD4}" type="sibTrans" cxnId="{ACA7A1B2-BE85-4F1C-B323-53CD63A96945}">
      <dgm:prSet/>
      <dgm:spPr/>
      <dgm:t>
        <a:bodyPr/>
        <a:lstStyle/>
        <a:p>
          <a:endParaRPr lang="ru-RU"/>
        </a:p>
      </dgm:t>
    </dgm:pt>
    <dgm:pt modelId="{D8EACEDB-90B0-4570-BC76-D312A9223364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 РЕЗЕРВНЫЙ ФОНД   АДМИНИСТРАЦИИ ИПАТОВСКОГО МУНИЦИПАЛЬНОГО РАЙОНА  СК</a:t>
          </a:r>
          <a:endParaRPr lang="ru-RU" sz="1000" b="1" kern="1200" dirty="0">
            <a:solidFill>
              <a:srgbClr val="2F0074"/>
            </a:solidFill>
          </a:endParaRPr>
        </a:p>
      </dgm:t>
    </dgm:pt>
    <dgm:pt modelId="{AAB2B977-F65B-46A9-B806-6B3829FB26A9}" type="parTrans" cxnId="{4EA8C9E8-BFEC-47A2-86ED-0E27B5DD3D20}">
      <dgm:prSet/>
      <dgm:spPr/>
      <dgm:t>
        <a:bodyPr/>
        <a:lstStyle/>
        <a:p>
          <a:endParaRPr lang="ru-RU"/>
        </a:p>
      </dgm:t>
    </dgm:pt>
    <dgm:pt modelId="{B6568C8A-8888-4ED0-AD39-E62830977FB5}" type="sibTrans" cxnId="{4EA8C9E8-BFEC-47A2-86ED-0E27B5DD3D20}">
      <dgm:prSet/>
      <dgm:spPr/>
      <dgm:t>
        <a:bodyPr/>
        <a:lstStyle/>
        <a:p>
          <a:endParaRPr lang="ru-RU"/>
        </a:p>
      </dgm:t>
    </dgm:pt>
    <dgm:pt modelId="{4BAA694B-42D4-4B4B-90F5-7902D373C68E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ОТДЕЛ ИМУЩЕСТВЕННЫХ И ЗЕМЕЛЬНЫХ ОТНОШЕНИЙ АДМИНИСТРАЦИИ ИПАТОВСКОГО МУНИЦИПАЛЬНОГО РАЙОНА СК</a:t>
          </a:r>
        </a:p>
      </dgm:t>
    </dgm:pt>
    <dgm:pt modelId="{4D104DDA-2347-4B21-8838-D2A6D9BA6C8B}" type="parTrans" cxnId="{74CF269C-A3B1-4593-AFD0-06BEB9BCBCAF}">
      <dgm:prSet/>
      <dgm:spPr/>
      <dgm:t>
        <a:bodyPr/>
        <a:lstStyle/>
        <a:p>
          <a:endParaRPr lang="ru-RU"/>
        </a:p>
      </dgm:t>
    </dgm:pt>
    <dgm:pt modelId="{2981A4E6-5B4E-48C6-A833-8E22F6B5335D}" type="sibTrans" cxnId="{74CF269C-A3B1-4593-AFD0-06BEB9BCBCAF}">
      <dgm:prSet/>
      <dgm:spPr/>
      <dgm:t>
        <a:bodyPr/>
        <a:lstStyle/>
        <a:p>
          <a:endParaRPr lang="ru-RU"/>
        </a:p>
      </dgm:t>
    </dgm:pt>
    <dgm:pt modelId="{E0E4C071-5FB4-4859-9052-D81236DEF0ED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ФИНАНСОВОЕ УПРАВЛЕНИЕ АДМИНИСТРАЦИИ ИПАТОВСКОГО МУНИЦИПАЛЬНОГО РАЙОНА СК</a:t>
          </a:r>
        </a:p>
      </dgm:t>
    </dgm:pt>
    <dgm:pt modelId="{6816E162-190C-4C7E-A40C-1CAD2FDA8C01}" type="parTrans" cxnId="{B732D46C-8517-4D57-B664-3D75FBC9D10F}">
      <dgm:prSet/>
      <dgm:spPr/>
      <dgm:t>
        <a:bodyPr/>
        <a:lstStyle/>
        <a:p>
          <a:endParaRPr lang="ru-RU"/>
        </a:p>
      </dgm:t>
    </dgm:pt>
    <dgm:pt modelId="{06773793-E06B-47E1-A35B-5CFBB99EBC42}" type="sibTrans" cxnId="{B732D46C-8517-4D57-B664-3D75FBC9D10F}">
      <dgm:prSet/>
      <dgm:spPr/>
      <dgm:t>
        <a:bodyPr/>
        <a:lstStyle/>
        <a:p>
          <a:endParaRPr lang="ru-RU"/>
        </a:p>
      </dgm:t>
    </dgm:pt>
    <dgm:pt modelId="{F6F82A8D-350F-4F74-9C6C-C01AAEFD67EB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 СОВЕТ ИПАТОВСКОГО МУНИЦИПАЛЬНОГО РАЙОНА СК, </a:t>
          </a:r>
          <a:endParaRPr lang="ru-RU" sz="1000" b="1" kern="1200" dirty="0">
            <a:solidFill>
              <a:srgbClr val="2F0074"/>
            </a:solidFill>
          </a:endParaRPr>
        </a:p>
      </dgm:t>
    </dgm:pt>
    <dgm:pt modelId="{8918A3D2-D460-49C4-8632-F280D9EE9349}" type="parTrans" cxnId="{DADF2F7A-D25E-4939-89B1-499285E74E16}">
      <dgm:prSet/>
      <dgm:spPr/>
      <dgm:t>
        <a:bodyPr/>
        <a:lstStyle/>
        <a:p>
          <a:endParaRPr lang="ru-RU"/>
        </a:p>
      </dgm:t>
    </dgm:pt>
    <dgm:pt modelId="{95A64478-8B82-4257-B8CB-282A9332702C}" type="sibTrans" cxnId="{DADF2F7A-D25E-4939-89B1-499285E74E16}">
      <dgm:prSet/>
      <dgm:spPr/>
      <dgm:t>
        <a:bodyPr/>
        <a:lstStyle/>
        <a:p>
          <a:endParaRPr lang="ru-RU"/>
        </a:p>
      </dgm:t>
    </dgm:pt>
    <dgm:pt modelId="{E254D9DF-05DC-494F-941E-31BB6FCC7781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2F0074"/>
              </a:solidFill>
            </a:rPr>
            <a:t>КОНТРОЛЬНО-СЧЕТНАЯ КОМИССИЯ ИМР СК; </a:t>
          </a:r>
          <a:endParaRPr lang="ru-RU" sz="1000" b="1" kern="1200" dirty="0">
            <a:solidFill>
              <a:srgbClr val="2F0074"/>
            </a:solidFill>
          </a:endParaRPr>
        </a:p>
      </dgm:t>
    </dgm:pt>
    <dgm:pt modelId="{D8331940-D31C-4871-AC77-9B5682BDD9F0}" type="parTrans" cxnId="{5926E588-1437-4F1B-A409-3735F76EF835}">
      <dgm:prSet/>
      <dgm:spPr/>
      <dgm:t>
        <a:bodyPr/>
        <a:lstStyle/>
        <a:p>
          <a:endParaRPr lang="ru-RU"/>
        </a:p>
      </dgm:t>
    </dgm:pt>
    <dgm:pt modelId="{9E5DB269-3F36-43DB-B777-2F00EA6FE8F8}" type="sibTrans" cxnId="{5926E588-1437-4F1B-A409-3735F76EF835}">
      <dgm:prSet/>
      <dgm:spPr/>
      <dgm:t>
        <a:bodyPr/>
        <a:lstStyle/>
        <a:p>
          <a:endParaRPr lang="ru-RU"/>
        </a:p>
      </dgm:t>
    </dgm:pt>
    <dgm:pt modelId="{3C2B380B-0D7A-47EF-B1D2-509C0FB20CD0}" type="pres">
      <dgm:prSet presAssocID="{5E18F47F-55A7-4667-A056-73CFF57279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B3DC1-D971-4E4A-A649-0AF38AB651A5}" type="pres">
      <dgm:prSet presAssocID="{CF211CB8-C24C-4787-A74E-C43C98B26E6A}" presName="linNode" presStyleCnt="0"/>
      <dgm:spPr/>
    </dgm:pt>
    <dgm:pt modelId="{B8D533D5-99AC-4192-96A0-490FEF40B08E}" type="pres">
      <dgm:prSet presAssocID="{CF211CB8-C24C-4787-A74E-C43C98B26E6A}" presName="parentText" presStyleLbl="node1" presStyleIdx="0" presStyleCnt="7" custScaleX="193402" custScaleY="42816" custLinFactNeighborX="1263" custLinFactNeighborY="52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9DA30-9D76-4204-9BDF-CD41F6E65D2C}" type="pres">
      <dgm:prSet presAssocID="{CF211CB8-C24C-4787-A74E-C43C98B26E6A}" presName="descendantText" presStyleLbl="alignAccFollowNode1" presStyleIdx="0" presStyleCnt="7" custScaleX="46554" custScaleY="42620" custLinFactNeighborX="763" custLinFactNeighborY="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2D53-52C0-49DB-926A-7CE40E2FA186}" type="pres">
      <dgm:prSet presAssocID="{2BB88CF3-DFC7-4662-8128-46CC4466F922}" presName="sp" presStyleCnt="0"/>
      <dgm:spPr/>
    </dgm:pt>
    <dgm:pt modelId="{5D6F2F78-7D0D-4DD5-8C2A-94F0E1F9A188}" type="pres">
      <dgm:prSet presAssocID="{B7EF3601-472E-4132-82AE-BEF73E2128F6}" presName="linNode" presStyleCnt="0"/>
      <dgm:spPr/>
    </dgm:pt>
    <dgm:pt modelId="{6D748A27-1FCF-4DA9-BC5C-CFE6B92F84C1}" type="pres">
      <dgm:prSet presAssocID="{B7EF3601-472E-4132-82AE-BEF73E2128F6}" presName="parentText" presStyleLbl="node1" presStyleIdx="1" presStyleCnt="7" custScaleX="192145" custScaleY="45101" custLinFactNeighborX="1286" custLinFactNeighborY="-440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988EC-4355-4E9B-9E48-62ACA4B66A0F}" type="pres">
      <dgm:prSet presAssocID="{B7EF3601-472E-4132-82AE-BEF73E2128F6}" presName="descendantText" presStyleLbl="alignAccFollowNode1" presStyleIdx="1" presStyleCnt="7" custScaleX="46554" custScaleY="42620" custLinFactNeighborX="-280" custLinFactNeighborY="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0AAB7-344D-4CCF-8136-B114FB4321DD}" type="pres">
      <dgm:prSet presAssocID="{837575EF-0C3B-4966-AB8A-FBE7A5ECC428}" presName="sp" presStyleCnt="0"/>
      <dgm:spPr/>
    </dgm:pt>
    <dgm:pt modelId="{8B46ACB2-BA3D-4E7F-83B4-4EE74D836CC1}" type="pres">
      <dgm:prSet presAssocID="{E480E5C6-C704-4DA0-9254-0932D2B525E8}" presName="linNode" presStyleCnt="0"/>
      <dgm:spPr/>
    </dgm:pt>
    <dgm:pt modelId="{10C3A23E-49B2-4B7C-B7FB-F4FF1914E1C5}" type="pres">
      <dgm:prSet presAssocID="{E480E5C6-C704-4DA0-9254-0932D2B525E8}" presName="parentText" presStyleLbl="node1" presStyleIdx="2" presStyleCnt="7" custScaleX="194850" custScaleY="36866" custLinFactNeighborX="-7" custLinFactNeighborY="3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FDF4-A0E1-4ED4-80B8-40CE4F7AA6D0}" type="pres">
      <dgm:prSet presAssocID="{E480E5C6-C704-4DA0-9254-0932D2B525E8}" presName="descendantText" presStyleLbl="alignAccFollowNode1" presStyleIdx="2" presStyleCnt="7" custScaleX="46647" custScaleY="42802" custLinFactNeighborX="4738" custLinFactNeighborY="2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5CE8-B951-4CB1-BE0F-690AFACEA177}" type="pres">
      <dgm:prSet presAssocID="{1D16049D-D6C1-4D22-BE46-79F7E733C1AC}" presName="sp" presStyleCnt="0"/>
      <dgm:spPr/>
    </dgm:pt>
    <dgm:pt modelId="{AD50B0CD-23CB-4558-A0EC-B8BBFCA048A1}" type="pres">
      <dgm:prSet presAssocID="{94EAEF9D-66FC-477A-BF22-CFEAB67588AC}" presName="linNode" presStyleCnt="0"/>
      <dgm:spPr/>
    </dgm:pt>
    <dgm:pt modelId="{842D7F45-176E-491F-986B-BCA55FC609FC}" type="pres">
      <dgm:prSet presAssocID="{94EAEF9D-66FC-477A-BF22-CFEAB67588AC}" presName="parentText" presStyleLbl="node1" presStyleIdx="3" presStyleCnt="7" custScaleX="195101" custScaleY="42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84FA3-147E-4DC7-B2A7-93E60628EE96}" type="pres">
      <dgm:prSet presAssocID="{94EAEF9D-66FC-477A-BF22-CFEAB67588AC}" presName="descendantText" presStyleLbl="alignAccFollowNode1" presStyleIdx="3" presStyleCnt="7" custScaleX="44279" custScaleY="41535" custLinFactNeighborX="8098" custLinFactNeighborY="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EA36E-C0C4-4475-BFA8-B6030F00695A}" type="pres">
      <dgm:prSet presAssocID="{F6D668E5-3771-4AB6-B4F2-CDF1247E95F5}" presName="sp" presStyleCnt="0"/>
      <dgm:spPr/>
    </dgm:pt>
    <dgm:pt modelId="{7C53D176-033E-4C2A-80ED-A8440B41A933}" type="pres">
      <dgm:prSet presAssocID="{2F409990-9D31-4A51-AEDF-C6826CD5CC9C}" presName="linNode" presStyleCnt="0"/>
      <dgm:spPr/>
    </dgm:pt>
    <dgm:pt modelId="{B5085E8F-7715-4CCE-99C4-23CCE2CF850B}" type="pres">
      <dgm:prSet presAssocID="{2F409990-9D31-4A51-AEDF-C6826CD5CC9C}" presName="parentText" presStyleLbl="node1" presStyleIdx="4" presStyleCnt="7" custScaleX="192043" custScaleY="27400" custLinFactNeighborX="97" custLinFactNeighborY="-8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8AC8-9A9D-4939-BA2E-47829C1C96A9}" type="pres">
      <dgm:prSet presAssocID="{2F409990-9D31-4A51-AEDF-C6826CD5CC9C}" presName="descendantText" presStyleLbl="alignAccFollowNode1" presStyleIdx="4" presStyleCnt="7" custScaleX="45233" custScaleY="45043" custLinFactNeighborX="6865" custLinFactNeighborY="-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5D586-FDDE-4279-9457-EE1E8CA42C45}" type="pres">
      <dgm:prSet presAssocID="{4604ACFC-7FCC-4166-90E5-CC83DE8241B5}" presName="sp" presStyleCnt="0"/>
      <dgm:spPr/>
    </dgm:pt>
    <dgm:pt modelId="{266E7086-3C4E-4469-9F5B-64330585A93F}" type="pres">
      <dgm:prSet presAssocID="{91BC70A7-6CDF-4C73-8BBF-ECB898243D29}" presName="linNode" presStyleCnt="0"/>
      <dgm:spPr/>
    </dgm:pt>
    <dgm:pt modelId="{742462E1-E045-4731-BE83-6F9F2A4CFAF7}" type="pres">
      <dgm:prSet presAssocID="{91BC70A7-6CDF-4C73-8BBF-ECB898243D29}" presName="parentText" presStyleLbl="node1" presStyleIdx="5" presStyleCnt="7" custScaleX="207023" custScaleY="412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CBEEC-1126-466B-AB4A-6D2428D0939D}" type="pres">
      <dgm:prSet presAssocID="{91BC70A7-6CDF-4C73-8BBF-ECB898243D29}" presName="descendantText" presStyleLbl="alignAccFollowNode1" presStyleIdx="5" presStyleCnt="7" custScaleX="49289" custScaleY="38133" custLinFactNeighborX="1410" custLinFactNeighborY="-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D8A8-D8B3-4994-BD7F-A2A1E85B7D35}" type="pres">
      <dgm:prSet presAssocID="{FFFD772B-6A19-40DB-8FC7-6070F1159D48}" presName="sp" presStyleCnt="0"/>
      <dgm:spPr/>
    </dgm:pt>
    <dgm:pt modelId="{F9F84148-0523-4B29-AA21-64F17B252833}" type="pres">
      <dgm:prSet presAssocID="{BE5F93E2-5923-4F63-9D34-9D268AFAF268}" presName="linNode" presStyleCnt="0"/>
      <dgm:spPr/>
    </dgm:pt>
    <dgm:pt modelId="{EBC45131-294F-4974-8C60-5C2245783043}" type="pres">
      <dgm:prSet presAssocID="{BE5F93E2-5923-4F63-9D34-9D268AFAF268}" presName="parentText" presStyleLbl="node1" presStyleIdx="6" presStyleCnt="7" custScaleX="194235" custScaleY="456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3D701-8600-4BDC-9A5A-F528A66C9EBF}" type="pres">
      <dgm:prSet presAssocID="{BE5F93E2-5923-4F63-9D34-9D268AFAF268}" presName="descendantText" presStyleLbl="alignAccFollowNode1" presStyleIdx="6" presStyleCnt="7" custScaleX="39413" custScaleY="46798" custLinFactNeighborX="4488" custLinFactNeighborY="-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2A157-3961-4774-995D-F333DFE3079C}" type="presOf" srcId="{E0E4C071-5FB4-4859-9052-D81236DEF0ED}" destId="{A693D701-8600-4BDC-9A5A-F528A66C9EBF}" srcOrd="0" destOrd="1" presId="urn:microsoft.com/office/officeart/2005/8/layout/vList5"/>
    <dgm:cxn modelId="{72A136D7-C87F-4FC8-B226-1A8141348DA3}" srcId="{5E18F47F-55A7-4667-A056-73CFF5727933}" destId="{2F409990-9D31-4A51-AEDF-C6826CD5CC9C}" srcOrd="4" destOrd="0" parTransId="{720A10B8-D9AC-40AE-BCFE-37699A9C215F}" sibTransId="{4604ACFC-7FCC-4166-90E5-CC83DE8241B5}"/>
    <dgm:cxn modelId="{BF79CE27-9D3E-4789-A612-C13865A0A349}" type="presOf" srcId="{9EF5112C-5CCB-4EE2-8910-A9052CC707ED}" destId="{F359DA30-9D76-4204-9BDF-CD41F6E65D2C}" srcOrd="0" destOrd="0" presId="urn:microsoft.com/office/officeart/2005/8/layout/vList5"/>
    <dgm:cxn modelId="{52C08106-A5F1-490C-A436-111EBD6ABB16}" type="presOf" srcId="{A1D251E1-8FDB-4421-AD8D-7680674064A0}" destId="{F71CBEEC-1126-466B-AB4A-6D2428D0939D}" srcOrd="0" destOrd="0" presId="urn:microsoft.com/office/officeart/2005/8/layout/vList5"/>
    <dgm:cxn modelId="{DADF2F7A-D25E-4939-89B1-499285E74E16}" srcId="{CF211CB8-C24C-4787-A74E-C43C98B26E6A}" destId="{F6F82A8D-350F-4F74-9C6C-C01AAEFD67EB}" srcOrd="2" destOrd="0" parTransId="{8918A3D2-D460-49C4-8632-F280D9EE9349}" sibTransId="{95A64478-8B82-4257-B8CB-282A9332702C}"/>
    <dgm:cxn modelId="{A9F4EC29-387A-4FB6-AE7C-78512531A4FC}" type="presOf" srcId="{E480E5C6-C704-4DA0-9254-0932D2B525E8}" destId="{10C3A23E-49B2-4B7C-B7FB-F4FF1914E1C5}" srcOrd="0" destOrd="0" presId="urn:microsoft.com/office/officeart/2005/8/layout/vList5"/>
    <dgm:cxn modelId="{0B16031F-BB96-4B33-8AAA-CE7B4A313752}" type="presOf" srcId="{E254D9DF-05DC-494F-941E-31BB6FCC7781}" destId="{F359DA30-9D76-4204-9BDF-CD41F6E65D2C}" srcOrd="0" destOrd="1" presId="urn:microsoft.com/office/officeart/2005/8/layout/vList5"/>
    <dgm:cxn modelId="{B732D46C-8517-4D57-B664-3D75FBC9D10F}" srcId="{BE5F93E2-5923-4F63-9D34-9D268AFAF268}" destId="{E0E4C071-5FB4-4859-9052-D81236DEF0ED}" srcOrd="1" destOrd="0" parTransId="{6816E162-190C-4C7E-A40C-1CAD2FDA8C01}" sibTransId="{06773793-E06B-47E1-A35B-5CFBB99EBC42}"/>
    <dgm:cxn modelId="{E4E124C9-371D-4571-A0F8-A9ED1A9D1668}" srcId="{5E18F47F-55A7-4667-A056-73CFF5727933}" destId="{CF211CB8-C24C-4787-A74E-C43C98B26E6A}" srcOrd="0" destOrd="0" parTransId="{F31A279D-F869-4332-A349-3AAB559371BC}" sibTransId="{2BB88CF3-DFC7-4662-8128-46CC4466F922}"/>
    <dgm:cxn modelId="{E1931FDB-F89D-433A-95CC-3B1CF2BD5BDA}" type="presOf" srcId="{2BDE6DFD-DD14-4A82-A7F7-2CC4E95787E0}" destId="{A693D701-8600-4BDC-9A5A-F528A66C9EBF}" srcOrd="0" destOrd="0" presId="urn:microsoft.com/office/officeart/2005/8/layout/vList5"/>
    <dgm:cxn modelId="{C0C5E196-0FAE-4F2C-9B62-9C59FADF64CD}" srcId="{5E18F47F-55A7-4667-A056-73CFF5727933}" destId="{BE5F93E2-5923-4F63-9D34-9D268AFAF268}" srcOrd="6" destOrd="0" parTransId="{1A003167-BF81-47E4-BD6A-1CA900AE5FF7}" sibTransId="{B6088354-3D4F-40D0-A4F9-2DB6CF14C71E}"/>
    <dgm:cxn modelId="{4EA8C9E8-BFEC-47A2-86ED-0E27B5DD3D20}" srcId="{2F409990-9D31-4A51-AEDF-C6826CD5CC9C}" destId="{D8EACEDB-90B0-4570-BC76-D312A9223364}" srcOrd="1" destOrd="0" parTransId="{AAB2B977-F65B-46A9-B806-6B3829FB26A9}" sibTransId="{B6568C8A-8888-4ED0-AD39-E62830977FB5}"/>
    <dgm:cxn modelId="{5926E588-1437-4F1B-A409-3735F76EF835}" srcId="{CF211CB8-C24C-4787-A74E-C43C98B26E6A}" destId="{E254D9DF-05DC-494F-941E-31BB6FCC7781}" srcOrd="1" destOrd="0" parTransId="{D8331940-D31C-4871-AC77-9B5682BDD9F0}" sibTransId="{9E5DB269-3F36-43DB-B777-2F00EA6FE8F8}"/>
    <dgm:cxn modelId="{BEF77D2A-1A60-4CC9-8F2E-D3D98F15A276}" srcId="{2F409990-9D31-4A51-AEDF-C6826CD5CC9C}" destId="{92A0B058-A9F3-48EB-B92C-678602BB6A38}" srcOrd="0" destOrd="0" parTransId="{24C15EE1-528E-4651-9480-2347CDCC7EC6}" sibTransId="{C7B828F3-5591-4BA7-83F0-E264A0D47C90}"/>
    <dgm:cxn modelId="{93298FDC-0C5E-46BF-9DC6-8E02FD7BFB54}" type="presOf" srcId="{BE5F93E2-5923-4F63-9D34-9D268AFAF268}" destId="{EBC45131-294F-4974-8C60-5C2245783043}" srcOrd="0" destOrd="0" presId="urn:microsoft.com/office/officeart/2005/8/layout/vList5"/>
    <dgm:cxn modelId="{5C801327-1535-4399-BDF0-322346CA7AB9}" type="presOf" srcId="{1466FBA3-79B1-4D2E-8462-C276C6F70C92}" destId="{80B84FA3-147E-4DC7-B2A7-93E60628EE96}" srcOrd="0" destOrd="0" presId="urn:microsoft.com/office/officeart/2005/8/layout/vList5"/>
    <dgm:cxn modelId="{80E3ED0E-7407-4040-97E9-85B14E8380F0}" srcId="{BE5F93E2-5923-4F63-9D34-9D268AFAF268}" destId="{2BDE6DFD-DD14-4A82-A7F7-2CC4E95787E0}" srcOrd="0" destOrd="0" parTransId="{D2DC3D53-95FA-421D-84E6-0A66BD3C01E1}" sibTransId="{D2C1A39F-F924-4365-A87B-E6E6BFC3D511}"/>
    <dgm:cxn modelId="{DD1D3DB8-D8CA-4509-BB94-9E27435A9ECE}" srcId="{5E18F47F-55A7-4667-A056-73CFF5727933}" destId="{E480E5C6-C704-4DA0-9254-0932D2B525E8}" srcOrd="2" destOrd="0" parTransId="{9F53C27D-9E77-4514-9763-68E388706A6E}" sibTransId="{1D16049D-D6C1-4D22-BE46-79F7E733C1AC}"/>
    <dgm:cxn modelId="{81209A6D-E791-423D-A80F-1E13FA777F7D}" srcId="{5E18F47F-55A7-4667-A056-73CFF5727933}" destId="{B7EF3601-472E-4132-82AE-BEF73E2128F6}" srcOrd="1" destOrd="0" parTransId="{2C799413-7B9F-4A82-BA94-FE49B79DAE13}" sibTransId="{837575EF-0C3B-4966-AB8A-FBE7A5ECC428}"/>
    <dgm:cxn modelId="{203D019E-F48D-4DB1-BBD4-6F2BABF2C54F}" type="presOf" srcId="{F04E0B91-D5BA-477F-98AD-030B672E88F8}" destId="{E49DFDF4-A0E1-4ED4-80B8-40CE4F7AA6D0}" srcOrd="0" destOrd="0" presId="urn:microsoft.com/office/officeart/2005/8/layout/vList5"/>
    <dgm:cxn modelId="{33626051-8AD5-4995-9D51-835C8C2FA9EF}" srcId="{5E18F47F-55A7-4667-A056-73CFF5727933}" destId="{94EAEF9D-66FC-477A-BF22-CFEAB67588AC}" srcOrd="3" destOrd="0" parTransId="{45E796F2-9B55-4523-96C7-14DFB36B3742}" sibTransId="{F6D668E5-3771-4AB6-B4F2-CDF1247E95F5}"/>
    <dgm:cxn modelId="{E14F8F3D-A199-4A5E-87E0-8BC36F8439DD}" type="presOf" srcId="{5E18F47F-55A7-4667-A056-73CFF5727933}" destId="{3C2B380B-0D7A-47EF-B1D2-509C0FB20CD0}" srcOrd="0" destOrd="0" presId="urn:microsoft.com/office/officeart/2005/8/layout/vList5"/>
    <dgm:cxn modelId="{755C0C19-E95E-4272-B3E9-49A729389765}" type="presOf" srcId="{F6F82A8D-350F-4F74-9C6C-C01AAEFD67EB}" destId="{F359DA30-9D76-4204-9BDF-CD41F6E65D2C}" srcOrd="0" destOrd="2" presId="urn:microsoft.com/office/officeart/2005/8/layout/vList5"/>
    <dgm:cxn modelId="{56208A70-7457-4DE5-BC84-921CDB0C18C4}" type="presOf" srcId="{2F409990-9D31-4A51-AEDF-C6826CD5CC9C}" destId="{B5085E8F-7715-4CCE-99C4-23CCE2CF850B}" srcOrd="0" destOrd="0" presId="urn:microsoft.com/office/officeart/2005/8/layout/vList5"/>
    <dgm:cxn modelId="{9B510AF5-99A2-474C-A994-0B35225A4F8B}" type="presOf" srcId="{4BAA694B-42D4-4B4B-90F5-7902D373C68E}" destId="{F71CBEEC-1126-466B-AB4A-6D2428D0939D}" srcOrd="0" destOrd="1" presId="urn:microsoft.com/office/officeart/2005/8/layout/vList5"/>
    <dgm:cxn modelId="{7E11F7E8-E710-4B4F-98A0-AA76FC095BE9}" type="presOf" srcId="{92A0B058-A9F3-48EB-B92C-678602BB6A38}" destId="{06098AC8-9A9D-4939-BA2E-47829C1C96A9}" srcOrd="0" destOrd="0" presId="urn:microsoft.com/office/officeart/2005/8/layout/vList5"/>
    <dgm:cxn modelId="{1B2F4862-009F-4F75-84C7-1DB3B2E22E16}" srcId="{CF211CB8-C24C-4787-A74E-C43C98B26E6A}" destId="{9EF5112C-5CCB-4EE2-8910-A9052CC707ED}" srcOrd="0" destOrd="0" parTransId="{09DF3E3F-EAE7-4F92-9C15-857BB934BBEB}" sibTransId="{76C83958-8809-4276-B3D1-8F54C8FF3DEC}"/>
    <dgm:cxn modelId="{9E0A47F4-83A7-46CB-A2DE-59544FFE53E6}" type="presOf" srcId="{C0620A8E-3D5A-41D9-B80F-C9A56D34B96C}" destId="{E49DFDF4-A0E1-4ED4-80B8-40CE4F7AA6D0}" srcOrd="0" destOrd="1" presId="urn:microsoft.com/office/officeart/2005/8/layout/vList5"/>
    <dgm:cxn modelId="{74CF269C-A3B1-4593-AFD0-06BEB9BCBCAF}" srcId="{91BC70A7-6CDF-4C73-8BBF-ECB898243D29}" destId="{4BAA694B-42D4-4B4B-90F5-7902D373C68E}" srcOrd="1" destOrd="0" parTransId="{4D104DDA-2347-4B21-8838-D2A6D9BA6C8B}" sibTransId="{2981A4E6-5B4E-48C6-A833-8E22F6B5335D}"/>
    <dgm:cxn modelId="{BD097874-C7F9-4AA4-B393-F73E24B54FE3}" srcId="{91BC70A7-6CDF-4C73-8BBF-ECB898243D29}" destId="{A1D251E1-8FDB-4421-AD8D-7680674064A0}" srcOrd="0" destOrd="0" parTransId="{5221DDAC-D024-47CF-B320-414E2B5F58A5}" sibTransId="{8D383D7F-CA18-454E-9205-06D1B2BBE94A}"/>
    <dgm:cxn modelId="{FC2DD029-776F-442F-9EE9-37EBF2279359}" srcId="{5E18F47F-55A7-4667-A056-73CFF5727933}" destId="{91BC70A7-6CDF-4C73-8BBF-ECB898243D29}" srcOrd="5" destOrd="0" parTransId="{84494B6B-92CF-48C4-AC84-83A8A346476D}" sibTransId="{FFFD772B-6A19-40DB-8FC7-6070F1159D48}"/>
    <dgm:cxn modelId="{AB937455-1E47-4265-82BE-7E70D807E506}" type="presOf" srcId="{CF211CB8-C24C-4787-A74E-C43C98B26E6A}" destId="{B8D533D5-99AC-4192-96A0-490FEF40B08E}" srcOrd="0" destOrd="0" presId="urn:microsoft.com/office/officeart/2005/8/layout/vList5"/>
    <dgm:cxn modelId="{ACA7A1B2-BE85-4F1C-B323-53CD63A96945}" srcId="{E480E5C6-C704-4DA0-9254-0932D2B525E8}" destId="{C0620A8E-3D5A-41D9-B80F-C9A56D34B96C}" srcOrd="1" destOrd="0" parTransId="{B4AA655A-E729-494F-B373-818E1B0314B5}" sibTransId="{0B0D2F13-6AA9-4BC8-A7B5-AFCBE9BE0DD4}"/>
    <dgm:cxn modelId="{350598AF-5D57-459B-95EE-C034828C5507}" type="presOf" srcId="{D8EACEDB-90B0-4570-BC76-D312A9223364}" destId="{06098AC8-9A9D-4939-BA2E-47829C1C96A9}" srcOrd="0" destOrd="1" presId="urn:microsoft.com/office/officeart/2005/8/layout/vList5"/>
    <dgm:cxn modelId="{402CB548-8123-42C8-8239-BBB8200A518E}" srcId="{E480E5C6-C704-4DA0-9254-0932D2B525E8}" destId="{F04E0B91-D5BA-477F-98AD-030B672E88F8}" srcOrd="0" destOrd="0" parTransId="{16063074-3548-4580-AF4B-8AAB531824F3}" sibTransId="{0C18D06A-5C6A-4B34-B815-2DF03E8B2101}"/>
    <dgm:cxn modelId="{7E721031-D8A1-4808-B34D-73AA8C4A9E02}" type="presOf" srcId="{91BC70A7-6CDF-4C73-8BBF-ECB898243D29}" destId="{742462E1-E045-4731-BE83-6F9F2A4CFAF7}" srcOrd="0" destOrd="0" presId="urn:microsoft.com/office/officeart/2005/8/layout/vList5"/>
    <dgm:cxn modelId="{D2DBAE23-08FB-4AB5-B21B-1FCD5DB4A921}" type="presOf" srcId="{94EAEF9D-66FC-477A-BF22-CFEAB67588AC}" destId="{842D7F45-176E-491F-986B-BCA55FC609FC}" srcOrd="0" destOrd="0" presId="urn:microsoft.com/office/officeart/2005/8/layout/vList5"/>
    <dgm:cxn modelId="{A5C84E27-8739-42A3-80A6-A10F1F9AFCD9}" type="presOf" srcId="{B7EF3601-472E-4132-82AE-BEF73E2128F6}" destId="{6D748A27-1FCF-4DA9-BC5C-CFE6B92F84C1}" srcOrd="0" destOrd="0" presId="urn:microsoft.com/office/officeart/2005/8/layout/vList5"/>
    <dgm:cxn modelId="{95CD748C-864D-4146-AEB6-FFD3C5408101}" type="presOf" srcId="{67A4B39F-2E0A-4FF6-9379-FAEF5C83F679}" destId="{B59988EC-4355-4E9B-9E48-62ACA4B66A0F}" srcOrd="0" destOrd="0" presId="urn:microsoft.com/office/officeart/2005/8/layout/vList5"/>
    <dgm:cxn modelId="{C650408E-5A3D-4518-99AD-8D9BB5A3B9B1}" srcId="{94EAEF9D-66FC-477A-BF22-CFEAB67588AC}" destId="{1466FBA3-79B1-4D2E-8462-C276C6F70C92}" srcOrd="0" destOrd="0" parTransId="{32A7E4C7-3C52-4293-857E-8FD088AF0EFE}" sibTransId="{F3463005-D511-43D7-8397-F9BCFBB83D40}"/>
    <dgm:cxn modelId="{D0FA774C-FF56-4C34-8F21-C950F5DACAB6}" srcId="{B7EF3601-472E-4132-82AE-BEF73E2128F6}" destId="{67A4B39F-2E0A-4FF6-9379-FAEF5C83F679}" srcOrd="0" destOrd="0" parTransId="{2548CBE5-30B8-4517-ADA0-BC732DCEEBAC}" sibTransId="{BC02489F-F1B1-48EA-9E63-F9636F5CC847}"/>
    <dgm:cxn modelId="{9D3FD96D-6D61-48C6-9BE5-D3D0211BA83A}" type="presParOf" srcId="{3C2B380B-0D7A-47EF-B1D2-509C0FB20CD0}" destId="{7EFB3DC1-D971-4E4A-A649-0AF38AB651A5}" srcOrd="0" destOrd="0" presId="urn:microsoft.com/office/officeart/2005/8/layout/vList5"/>
    <dgm:cxn modelId="{DF236F84-87B8-4FD0-93A9-361314893BFA}" type="presParOf" srcId="{7EFB3DC1-D971-4E4A-A649-0AF38AB651A5}" destId="{B8D533D5-99AC-4192-96A0-490FEF40B08E}" srcOrd="0" destOrd="0" presId="urn:microsoft.com/office/officeart/2005/8/layout/vList5"/>
    <dgm:cxn modelId="{8B7CEA8C-D86D-44D5-950F-5D5AB5F0378D}" type="presParOf" srcId="{7EFB3DC1-D971-4E4A-A649-0AF38AB651A5}" destId="{F359DA30-9D76-4204-9BDF-CD41F6E65D2C}" srcOrd="1" destOrd="0" presId="urn:microsoft.com/office/officeart/2005/8/layout/vList5"/>
    <dgm:cxn modelId="{7949DC2A-9BC4-41D9-9F10-A76B8922022A}" type="presParOf" srcId="{3C2B380B-0D7A-47EF-B1D2-509C0FB20CD0}" destId="{1CCA2D53-52C0-49DB-926A-7CE40E2FA186}" srcOrd="1" destOrd="0" presId="urn:microsoft.com/office/officeart/2005/8/layout/vList5"/>
    <dgm:cxn modelId="{E7399F1D-164E-486B-8540-F1C7F57A858D}" type="presParOf" srcId="{3C2B380B-0D7A-47EF-B1D2-509C0FB20CD0}" destId="{5D6F2F78-7D0D-4DD5-8C2A-94F0E1F9A188}" srcOrd="2" destOrd="0" presId="urn:microsoft.com/office/officeart/2005/8/layout/vList5"/>
    <dgm:cxn modelId="{F74DDDCD-8B10-488A-A4EC-B37DDEF33EB6}" type="presParOf" srcId="{5D6F2F78-7D0D-4DD5-8C2A-94F0E1F9A188}" destId="{6D748A27-1FCF-4DA9-BC5C-CFE6B92F84C1}" srcOrd="0" destOrd="0" presId="urn:microsoft.com/office/officeart/2005/8/layout/vList5"/>
    <dgm:cxn modelId="{C4ED37B7-E6C7-4821-8C5C-8FC9D6D23034}" type="presParOf" srcId="{5D6F2F78-7D0D-4DD5-8C2A-94F0E1F9A188}" destId="{B59988EC-4355-4E9B-9E48-62ACA4B66A0F}" srcOrd="1" destOrd="0" presId="urn:microsoft.com/office/officeart/2005/8/layout/vList5"/>
    <dgm:cxn modelId="{55BF5D2A-782D-42F1-912F-C0FB39A54CF5}" type="presParOf" srcId="{3C2B380B-0D7A-47EF-B1D2-509C0FB20CD0}" destId="{A9E0AAB7-344D-4CCF-8136-B114FB4321DD}" srcOrd="3" destOrd="0" presId="urn:microsoft.com/office/officeart/2005/8/layout/vList5"/>
    <dgm:cxn modelId="{1554D13B-2694-4F8F-AD3C-05FF672227AF}" type="presParOf" srcId="{3C2B380B-0D7A-47EF-B1D2-509C0FB20CD0}" destId="{8B46ACB2-BA3D-4E7F-83B4-4EE74D836CC1}" srcOrd="4" destOrd="0" presId="urn:microsoft.com/office/officeart/2005/8/layout/vList5"/>
    <dgm:cxn modelId="{4E9AF0B1-745C-4DC4-A794-877AC6733092}" type="presParOf" srcId="{8B46ACB2-BA3D-4E7F-83B4-4EE74D836CC1}" destId="{10C3A23E-49B2-4B7C-B7FB-F4FF1914E1C5}" srcOrd="0" destOrd="0" presId="urn:microsoft.com/office/officeart/2005/8/layout/vList5"/>
    <dgm:cxn modelId="{FF00940B-0674-4CBC-B404-A90962272FB5}" type="presParOf" srcId="{8B46ACB2-BA3D-4E7F-83B4-4EE74D836CC1}" destId="{E49DFDF4-A0E1-4ED4-80B8-40CE4F7AA6D0}" srcOrd="1" destOrd="0" presId="urn:microsoft.com/office/officeart/2005/8/layout/vList5"/>
    <dgm:cxn modelId="{0D312F57-5A2B-4700-8EB6-AD88DC684DC7}" type="presParOf" srcId="{3C2B380B-0D7A-47EF-B1D2-509C0FB20CD0}" destId="{C6145CE8-B951-4CB1-BE0F-690AFACEA177}" srcOrd="5" destOrd="0" presId="urn:microsoft.com/office/officeart/2005/8/layout/vList5"/>
    <dgm:cxn modelId="{A9F77FC5-F646-4980-8EE2-BF956F5AB285}" type="presParOf" srcId="{3C2B380B-0D7A-47EF-B1D2-509C0FB20CD0}" destId="{AD50B0CD-23CB-4558-A0EC-B8BBFCA048A1}" srcOrd="6" destOrd="0" presId="urn:microsoft.com/office/officeart/2005/8/layout/vList5"/>
    <dgm:cxn modelId="{F8A5EFB0-5E10-4D7E-A0CB-9C06E2F94D00}" type="presParOf" srcId="{AD50B0CD-23CB-4558-A0EC-B8BBFCA048A1}" destId="{842D7F45-176E-491F-986B-BCA55FC609FC}" srcOrd="0" destOrd="0" presId="urn:microsoft.com/office/officeart/2005/8/layout/vList5"/>
    <dgm:cxn modelId="{B4D094F3-54F5-4835-B994-8D212EAECE21}" type="presParOf" srcId="{AD50B0CD-23CB-4558-A0EC-B8BBFCA048A1}" destId="{80B84FA3-147E-4DC7-B2A7-93E60628EE96}" srcOrd="1" destOrd="0" presId="urn:microsoft.com/office/officeart/2005/8/layout/vList5"/>
    <dgm:cxn modelId="{01B25FCF-9A5F-4DD4-80F0-4D01DDDB940A}" type="presParOf" srcId="{3C2B380B-0D7A-47EF-B1D2-509C0FB20CD0}" destId="{BAAEA36E-C0C4-4475-BFA8-B6030F00695A}" srcOrd="7" destOrd="0" presId="urn:microsoft.com/office/officeart/2005/8/layout/vList5"/>
    <dgm:cxn modelId="{C095D80F-F117-4B07-9F7A-24775A1960E0}" type="presParOf" srcId="{3C2B380B-0D7A-47EF-B1D2-509C0FB20CD0}" destId="{7C53D176-033E-4C2A-80ED-A8440B41A933}" srcOrd="8" destOrd="0" presId="urn:microsoft.com/office/officeart/2005/8/layout/vList5"/>
    <dgm:cxn modelId="{701940A7-EED5-4827-AD1D-DE6DCFDCB43A}" type="presParOf" srcId="{7C53D176-033E-4C2A-80ED-A8440B41A933}" destId="{B5085E8F-7715-4CCE-99C4-23CCE2CF850B}" srcOrd="0" destOrd="0" presId="urn:microsoft.com/office/officeart/2005/8/layout/vList5"/>
    <dgm:cxn modelId="{7E163DEA-C17E-482B-B39C-6DFE5319BEAA}" type="presParOf" srcId="{7C53D176-033E-4C2A-80ED-A8440B41A933}" destId="{06098AC8-9A9D-4939-BA2E-47829C1C96A9}" srcOrd="1" destOrd="0" presId="urn:microsoft.com/office/officeart/2005/8/layout/vList5"/>
    <dgm:cxn modelId="{B900A2C4-8657-4E27-8BDF-1FD504F8F57C}" type="presParOf" srcId="{3C2B380B-0D7A-47EF-B1D2-509C0FB20CD0}" destId="{F5F5D586-FDDE-4279-9457-EE1E8CA42C45}" srcOrd="9" destOrd="0" presId="urn:microsoft.com/office/officeart/2005/8/layout/vList5"/>
    <dgm:cxn modelId="{192F3DA4-2315-46BC-B6D9-DE52721E0887}" type="presParOf" srcId="{3C2B380B-0D7A-47EF-B1D2-509C0FB20CD0}" destId="{266E7086-3C4E-4469-9F5B-64330585A93F}" srcOrd="10" destOrd="0" presId="urn:microsoft.com/office/officeart/2005/8/layout/vList5"/>
    <dgm:cxn modelId="{9A764E9A-6510-4620-BABF-79BCDA1AFF12}" type="presParOf" srcId="{266E7086-3C4E-4469-9F5B-64330585A93F}" destId="{742462E1-E045-4731-BE83-6F9F2A4CFAF7}" srcOrd="0" destOrd="0" presId="urn:microsoft.com/office/officeart/2005/8/layout/vList5"/>
    <dgm:cxn modelId="{F800CECB-43F1-4785-8C37-39795E930B79}" type="presParOf" srcId="{266E7086-3C4E-4469-9F5B-64330585A93F}" destId="{F71CBEEC-1126-466B-AB4A-6D2428D0939D}" srcOrd="1" destOrd="0" presId="urn:microsoft.com/office/officeart/2005/8/layout/vList5"/>
    <dgm:cxn modelId="{74E064AC-7237-4A3B-9DF4-77B33068109D}" type="presParOf" srcId="{3C2B380B-0D7A-47EF-B1D2-509C0FB20CD0}" destId="{BEABD8A8-D8B3-4994-BD7F-A2A1E85B7D35}" srcOrd="11" destOrd="0" presId="urn:microsoft.com/office/officeart/2005/8/layout/vList5"/>
    <dgm:cxn modelId="{102ECC84-8436-41FB-9F3E-B5AE127400C3}" type="presParOf" srcId="{3C2B380B-0D7A-47EF-B1D2-509C0FB20CD0}" destId="{F9F84148-0523-4B29-AA21-64F17B252833}" srcOrd="12" destOrd="0" presId="urn:microsoft.com/office/officeart/2005/8/layout/vList5"/>
    <dgm:cxn modelId="{4593CFD8-0555-4D5D-A2B9-B815D68F53D4}" type="presParOf" srcId="{F9F84148-0523-4B29-AA21-64F17B252833}" destId="{EBC45131-294F-4974-8C60-5C2245783043}" srcOrd="0" destOrd="0" presId="urn:microsoft.com/office/officeart/2005/8/layout/vList5"/>
    <dgm:cxn modelId="{308DE77F-DE4F-4A5A-A1A8-3769BF9AB40F}" type="presParOf" srcId="{F9F84148-0523-4B29-AA21-64F17B252833}" destId="{A693D701-8600-4BDC-9A5A-F528A66C9E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94CA-DAC1-4409-88CD-6F41D0CB4D56}" type="datetimeFigureOut">
              <a:rPr lang="ru-RU" smtClean="0"/>
              <a:pPr/>
              <a:t>19.02.2015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9AE62-D55D-4BDB-998B-1D323C244C2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2/19/2015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2/19/2015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7.pn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7.png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908" y="2786058"/>
            <a:ext cx="9286908" cy="178595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ИСПОЛНЕНИЕ БЮДЖЕТА ИПАТОВСКОГО МУНИЦИПАЛЬНОГО РАЙОНА </a:t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СТАВРОПОЛЬСКОГО КРАЯ </a:t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 9 месяцев 2014 ГОДА</a:t>
            </a:r>
            <a:endParaRPr lang="ru-RU" sz="28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857892"/>
            <a:ext cx="8643998" cy="78581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ФИНАНСОВОЕ УПРАВЛЕНИЕ АДМИНИСТРАЦИИ ИПАТОВСКОГО МУНИЦИПАЛЬНОГО РАЙОНА СТАВРОПОЛЬСКОГО КРАЯ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2014 год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571480"/>
            <a:ext cx="1673225" cy="187166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3" y="2571744"/>
          <a:ext cx="9001156" cy="4109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4839"/>
                <a:gridCol w="2420478"/>
                <a:gridCol w="2021294"/>
                <a:gridCol w="2214545"/>
              </a:tblGrid>
              <a:tr h="8116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НА 2014 год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ИСПОЛНЕНО НА 01.10.2014г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ИСПОЛНЕНИЯ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470270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2831,00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1851,28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65,4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28235">
                <a:tc>
                  <a:txBody>
                    <a:bodyPr/>
                    <a:lstStyle/>
                    <a:p>
                      <a:r>
                        <a:rPr lang="ru-RU" sz="1200" b="1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2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1422352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Мероприятия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по предупреждению ликвидации последствий чрезвычайных ситуаций и стихийных бедствий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50,00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50,00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100,0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39411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Обеспечение деятельности поисково-спасательных учреждений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2781,00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1801,28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64,8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2844" y="1142985"/>
            <a:ext cx="9001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itchFamily="66" charset="0"/>
              </a:rPr>
              <a:t>По данному разделу отражены расходы на решение вопросов по  защите населения и территории района от чрезвычайных ситуаций природного и техногенного характера, управление гражданской обороной, а также расходы на осуществление мероприятий в области предупреждения и ликвидации последствий чрезвычайных ситуаций и области гражданской обороны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43834" y="2428868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0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НАЦИОНАЛЬНАЯ БЕЗОПАСНОСТЬ И ПРАВООХРАНИТЕЛЬНАЯ ДЕЯТЕЛЬНОСТЬ</a:t>
            </a:r>
            <a:endParaRPr lang="ru-RU" sz="2400" dirty="0"/>
          </a:p>
        </p:txBody>
      </p:sp>
      <p:pic>
        <p:nvPicPr>
          <p:cNvPr id="9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3116"/>
            <a:ext cx="1500198" cy="9501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1142984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itchFamily="66" charset="0"/>
              </a:rPr>
              <a:t>Средства направлены на обеспечение деятельности в области сельского хозяйства, рыболовства и прочих мероприятий агропромышленного комплекса.</a:t>
            </a:r>
            <a:endParaRPr lang="ru-RU" sz="14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1928802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ПЛАН 2014 года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</a:rPr>
              <a:t>84418,80 тыс.рублей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1857364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РАСХОДЫ НА 01.10.2014 года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</a:rPr>
              <a:t>83116,04 тыс.рублей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13" name="Рисунок 12" descr="i (3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5072074"/>
            <a:ext cx="1905000" cy="1428750"/>
          </a:xfrm>
          <a:prstGeom prst="rect">
            <a:avLst/>
          </a:prstGeom>
        </p:spPr>
      </p:pic>
      <p:pic>
        <p:nvPicPr>
          <p:cNvPr id="14" name="Рисунок 13" descr="i (3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2786058"/>
            <a:ext cx="1905000" cy="1428750"/>
          </a:xfrm>
          <a:prstGeom prst="rect">
            <a:avLst/>
          </a:prstGeom>
        </p:spPr>
      </p:pic>
      <p:pic>
        <p:nvPicPr>
          <p:cNvPr id="15" name="Рисунок 14" descr="i (3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2714620"/>
            <a:ext cx="2143125" cy="14287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14348" y="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НАЦИОНАЛЬНАЯ ЭКОНОМИКА</a:t>
            </a: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подраздел «Сельское хозяйство и рыболовство»</a:t>
            </a:r>
            <a:r>
              <a:rPr lang="ru-RU" sz="2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/>
            </a:r>
            <a:br>
              <a:rPr lang="ru-RU" sz="2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</a:b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9" name="Picture 80" descr="GER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786050" y="4286256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</a:rPr>
              <a:t>98,5%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1071546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1400" dirty="0" smtClean="0">
                <a:latin typeface="Comic Sans MS" pitchFamily="66" charset="0"/>
              </a:rPr>
              <a:t>Средства направлены на ремонт и содержание автомобильных дорог находящихся в собственности Ипатовского муниципального района СК и искусственных сооружений на них.</a:t>
            </a:r>
          </a:p>
        </p:txBody>
      </p:sp>
      <p:sp>
        <p:nvSpPr>
          <p:cNvPr id="6" name="Рамка 5"/>
          <p:cNvSpPr/>
          <p:nvPr/>
        </p:nvSpPr>
        <p:spPr>
          <a:xfrm>
            <a:off x="3571868" y="1928802"/>
            <a:ext cx="2428892" cy="1143008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A50021"/>
                </a:solidFill>
              </a:rPr>
              <a:t>План 2014 года</a:t>
            </a:r>
          </a:p>
          <a:p>
            <a:pPr algn="ctr"/>
            <a:r>
              <a:rPr lang="ru-RU" i="1" dirty="0" smtClean="0">
                <a:solidFill>
                  <a:srgbClr val="A50021"/>
                </a:solidFill>
              </a:rPr>
              <a:t>9353,75,00 тыс.рублей</a:t>
            </a:r>
            <a:endParaRPr lang="ru-RU" i="1" dirty="0">
              <a:solidFill>
                <a:srgbClr val="A5002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3071802" y="3714752"/>
            <a:ext cx="3500462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A50021"/>
                </a:solidFill>
              </a:rPr>
              <a:t>Расходы на 01.10.2014 года 6214,70 тыс.рублей</a:t>
            </a:r>
          </a:p>
        </p:txBody>
      </p:sp>
      <p:pic>
        <p:nvPicPr>
          <p:cNvPr id="9" name="Рисунок 8" descr="i (3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428868"/>
            <a:ext cx="2038350" cy="1428750"/>
          </a:xfrm>
          <a:prstGeom prst="rect">
            <a:avLst/>
          </a:prstGeom>
        </p:spPr>
      </p:pic>
      <p:pic>
        <p:nvPicPr>
          <p:cNvPr id="10" name="Рисунок 9" descr="i (3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2500306"/>
            <a:ext cx="1957389" cy="14287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НАЦИОНАЛЬНАЯ ЭКОНОМИКА</a:t>
            </a:r>
            <a:b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подраздел Дорожное хозяйство 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2" name="Picture 80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3" name="Рамка 12"/>
          <p:cNvSpPr/>
          <p:nvPr/>
        </p:nvSpPr>
        <p:spPr>
          <a:xfrm>
            <a:off x="3071802" y="5286388"/>
            <a:ext cx="3500462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A50021"/>
                </a:solidFill>
              </a:rPr>
              <a:t>ИСПОЛНЕНИЕ</a:t>
            </a:r>
          </a:p>
          <a:p>
            <a:pPr algn="ctr"/>
            <a:r>
              <a:rPr lang="ru-RU" i="1" dirty="0" smtClean="0">
                <a:solidFill>
                  <a:srgbClr val="A50021"/>
                </a:solidFill>
              </a:rPr>
              <a:t>66,4 %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00108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>Средства направлены на расходы , связанные с экономическими вопросами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214311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441D61"/>
                </a:solidFill>
              </a:rPr>
              <a:t>ПЛАН 2014 года </a:t>
            </a:r>
          </a:p>
          <a:p>
            <a:pPr algn="ctr"/>
            <a:r>
              <a:rPr lang="ru-RU" b="1" dirty="0" smtClean="0">
                <a:solidFill>
                  <a:srgbClr val="441D61"/>
                </a:solidFill>
              </a:rPr>
              <a:t>1597,00 тыс.рублей</a:t>
            </a:r>
            <a:endParaRPr lang="ru-RU" b="1" dirty="0">
              <a:solidFill>
                <a:srgbClr val="441D6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884" y="2071678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441D61"/>
                </a:solidFill>
              </a:rPr>
              <a:t>РАСХОДЫ НА 01.10.2014 год</a:t>
            </a:r>
          </a:p>
          <a:p>
            <a:pPr algn="ctr"/>
            <a:r>
              <a:rPr lang="ru-RU" b="1" dirty="0" smtClean="0">
                <a:solidFill>
                  <a:srgbClr val="441D61"/>
                </a:solidFill>
              </a:rPr>
              <a:t>181,53 тыс.рублей</a:t>
            </a:r>
          </a:p>
        </p:txBody>
      </p:sp>
      <p:pic>
        <p:nvPicPr>
          <p:cNvPr id="9" name="Рисунок 8" descr="i (3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2643187"/>
            <a:ext cx="2143125" cy="171450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0002" y="142852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НАЦИОНАЛЬНАЯ ЭКОНОМИКА</a:t>
            </a: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подраздел</a:t>
            </a: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«Другие вопросы в области национальной экономики»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71802" y="5068685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441D61"/>
                </a:solidFill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441D61"/>
                </a:solidFill>
              </a:rPr>
              <a:t>11,4%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1000108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Расходы на дошкольное образование детей раннего детского возраста и обеспечение деятельности дошкольных образовательных организаций.</a:t>
            </a:r>
            <a:endParaRPr lang="ru-RU" dirty="0"/>
          </a:p>
        </p:txBody>
      </p:sp>
      <p:pic>
        <p:nvPicPr>
          <p:cNvPr id="8" name="Рисунок 7" descr="i (3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3143248"/>
            <a:ext cx="2000264" cy="15001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221455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FF0066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254712,54 тыс.рублей</a:t>
            </a:r>
            <a:endParaRPr lang="ru-RU" b="1" i="1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2143116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FF0066"/>
                </a:solidFill>
              </a:rPr>
              <a:t>РАСХОДЫ ЗА 9 месяцев 2014 года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159713,90 тыс.рублей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71604" y="0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подраздел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Дошкольное образование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2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14678" y="5000636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62,7%</a:t>
            </a:r>
            <a:endParaRPr lang="ru-RU" b="1" i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1071546"/>
            <a:ext cx="93583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Расходы на начальное общее, основное общее, среднее общее образование, а также на содержание и обеспечение учебного процесса общеобразовательных организаций, обеспечение деятельности (оказание услуг) организаций дополнительного образования.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235743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800080"/>
                </a:solidFill>
              </a:rPr>
              <a:t>ПЛАН НА 2014 год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358778,21тыс.рублей</a:t>
            </a:r>
            <a:endParaRPr lang="ru-RU" b="1" i="1" dirty="0">
              <a:solidFill>
                <a:srgbClr val="80008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8" y="2357430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800080"/>
                </a:solidFill>
              </a:rPr>
              <a:t>РАСХОДЫ ЗА 9 месяцев 2014 года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261030,97 тыс.рублей</a:t>
            </a:r>
          </a:p>
        </p:txBody>
      </p:sp>
      <p:pic>
        <p:nvPicPr>
          <p:cNvPr id="10" name="Рисунок 9" descr="glo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3143248"/>
            <a:ext cx="2500330" cy="17859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57192" y="0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подраздел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Общее образование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357554" y="5425875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ИСПОЛНЕНИЕ</a:t>
            </a:r>
          </a:p>
          <a:p>
            <a:pPr algn="ctr"/>
            <a:r>
              <a:rPr lang="ru-RU" b="1" i="1" smtClean="0">
                <a:solidFill>
                  <a:srgbClr val="800080"/>
                </a:solidFill>
              </a:rPr>
              <a:t>72,8%</a:t>
            </a:r>
            <a:endParaRPr lang="ru-RU" b="1" i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42918"/>
            <a:ext cx="88583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ПОДРАЗДЕЛ </a:t>
            </a: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Молодежная политика и оздоровление детей</a:t>
            </a:r>
            <a:endParaRPr lang="ru-RU" sz="2000" b="1" u="sng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ru-RU" sz="1400" dirty="0" smtClean="0">
                <a:latin typeface="Comic Sans MS" pitchFamily="66" charset="0"/>
              </a:rPr>
              <a:t> расходы по организации молодежной политике, а также расходы организаций, осуществляющих обеспечение деятельности, в области молодежной политики ( МКУ «Центр по работе с молодежью»).</a:t>
            </a: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endParaRPr lang="ru-RU" sz="1400" dirty="0" smtClean="0"/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</a:rPr>
              <a:t>ПОДРАЗДЕЛ </a:t>
            </a: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</a:rPr>
              <a:t>Другие вопросы в области образования </a:t>
            </a:r>
          </a:p>
          <a:p>
            <a:pPr algn="just"/>
            <a:r>
              <a:rPr lang="ru-RU" sz="1400" dirty="0" smtClean="0">
                <a:latin typeface="Comic Sans MS" pitchFamily="66" charset="0"/>
              </a:rPr>
              <a:t> расходы на обеспечение деятельности учреждений, осуществляющих руководство и управление в сфере образования, разработку и осуществление общей политики, планов, программ и бюджетов в области образования, управление ими и др.( Отдел образования администрации Ипатовского муниципального района СК).</a:t>
            </a:r>
          </a:p>
          <a:p>
            <a:r>
              <a:rPr lang="ru-RU" dirty="0" smtClean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5786" y="2143116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8112,49 тыс.рублей</a:t>
            </a:r>
            <a:endParaRPr lang="ru-RU" b="1" i="1" dirty="0">
              <a:solidFill>
                <a:srgbClr val="6666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2000240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РАСХОДЫ ЗА 9 месяцев 2014 года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6548,39 тыс.рублей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5143512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4699,76 тыс.рублей</a:t>
            </a:r>
            <a:endParaRPr lang="ru-RU" b="1" i="1" dirty="0">
              <a:solidFill>
                <a:srgbClr val="FF33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50720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РАСХОДЫ ЗА 9 месяцев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 2014 года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3057,79 тыс.рублей</a:t>
            </a:r>
          </a:p>
        </p:txBody>
      </p:sp>
      <p:pic>
        <p:nvPicPr>
          <p:cNvPr id="17" name="Рисунок 16" descr="i (3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928802"/>
            <a:ext cx="1571636" cy="10715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43108" y="142852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9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357554" y="300037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ИСПОЛНЕНИЕ 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80,72%</a:t>
            </a:r>
            <a:endParaRPr lang="ru-RU" b="1" i="1" dirty="0">
              <a:solidFill>
                <a:srgbClr val="6666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5929330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65,06%</a:t>
            </a:r>
            <a:endParaRPr lang="ru-RU" b="1" i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902127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itchFamily="66" charset="0"/>
              </a:rPr>
              <a:t>Средства направлены на обеспечение деятельности РМКУК "Ипатовская межпоселенческая центральная библиотека" Ипатовского района СК, на финансовое обеспечение выполнения муниципального  задания ММБУК "Культурно-досуговой центр», МБОУ ДОД «Детская школа искусств», МБОУ ДОД «Детская художественная школа», подготовку и проведение мероприятий в сфере культуры.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72" y="2425479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333399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333399"/>
                </a:solidFill>
              </a:rPr>
              <a:t>11034,34 тыс.рублей</a:t>
            </a:r>
            <a:endParaRPr lang="ru-RU" b="1" i="1" dirty="0">
              <a:solidFill>
                <a:srgbClr val="3333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72100" y="250030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333399"/>
                </a:solidFill>
              </a:rPr>
              <a:t>РАСХОДЫ НА 01.10.2014 года </a:t>
            </a:r>
          </a:p>
          <a:p>
            <a:pPr algn="ctr"/>
            <a:r>
              <a:rPr lang="ru-RU" b="1" i="1" dirty="0" smtClean="0">
                <a:solidFill>
                  <a:srgbClr val="333399"/>
                </a:solidFill>
              </a:rPr>
              <a:t>7236,78 тыс.рублей</a:t>
            </a:r>
          </a:p>
        </p:txBody>
      </p:sp>
      <p:pic>
        <p:nvPicPr>
          <p:cNvPr id="12" name="Рисунок 11" descr="i (4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3214686"/>
            <a:ext cx="2000264" cy="15716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00232" y="0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КУЛЬТУРА И КИНЕМАТОГРАФИЯ</a:t>
            </a:r>
            <a:b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подраздел «культура» 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00364" y="535782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333399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333399"/>
                </a:solidFill>
              </a:rPr>
              <a:t>65,6%</a:t>
            </a:r>
            <a:endParaRPr lang="ru-RU" b="1" i="1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6858048" cy="571480"/>
          </a:xfrm>
          <a:noFill/>
          <a:scene3d>
            <a:camera prst="orthographicFront"/>
            <a:lightRig rig="glow" dir="t"/>
          </a:scene3d>
          <a:sp3d prstMaterial="dkEdge">
            <a:bevelT w="73660" h="44450" prst="relaxedInset"/>
          </a:sp3d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800000"/>
                </a:solidFill>
              </a:rPr>
              <a:t>СОЦИАЛЬНАЯ ПОЛИТИКА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8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1" y="3857628"/>
          <a:ext cx="8786874" cy="266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4711"/>
                <a:gridCol w="1857388"/>
                <a:gridCol w="1857388"/>
                <a:gridCol w="1857387"/>
              </a:tblGrid>
              <a:tr h="57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80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УТВЕРЖДЕНО 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80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 2014 год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8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80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ИСПОЛНЕНО НА 01.10.2014г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8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80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80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ИСПОЛНЕНИЯ</a:t>
                      </a: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333445,99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272681,55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81,8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Социальное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обеспечение населения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262512,25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218919,32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83,4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Охрана семьи и детства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56405,37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42814,60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75,9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социальной политики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14528,37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10947,63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75,4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785794"/>
            <a:ext cx="84296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«Социальное обеспечение населения»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мер социальной поддержки граждан, включая все виды пособий и страховых выплат.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«Охрана семьи и детства» </a:t>
            </a:r>
            <a:r>
              <a:rPr lang="ru-RU" sz="1400" dirty="0" smtClean="0">
                <a:latin typeface="Comic Sans MS" pitchFamily="66" charset="0"/>
              </a:rPr>
              <a:t>направлены на предоставление мер социальной поддержки в виде пособий по опеке и попечительству; выплата компенсации части родительской платы за содержание ребенка в муниципальных образовательных учреждениях, реализующих основную общеобразовательную программу дошкольного образования; обеспечением предоставления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помещений, а также расходы на выплату гражданам, подвергшимся воздействию радиации вследствие радиационных аварий, ежемесячного пособия по уходу за ребенком в возрасте от полутора до трех лет.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социальной политики»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управления труда и социальной защиты населения администрации Ипатовского муниципального района Ставропольского края.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714752"/>
            <a:ext cx="857256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345156"/>
            <a:ext cx="8715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Расходы направлены на проведение массовых спортивных мероприятий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976" y="200560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УТВЕРЖДЕНО 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2014 год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500,0 тыс.рублей</a:t>
            </a:r>
            <a:endParaRPr lang="ru-RU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2068289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НА 01.10.2014г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323,66  тыс.рублей</a:t>
            </a:r>
            <a:endParaRPr lang="ru-RU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0"/>
            <a:ext cx="5510419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ФИЗКУЛЬТУРА И СПОРТ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6050" y="642918"/>
            <a:ext cx="3793026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Подраздел «Массовый спорт»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Рисунок 13" descr="i (4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3071810"/>
            <a:ext cx="2143140" cy="164307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286000" y="514012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64,7 %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286808" cy="121442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700" b="1" dirty="0" smtClean="0"/>
              <a:t>Доходы, расходы бюджета Ипатовского муниципального района Ставропольского края</a:t>
            </a:r>
            <a:br>
              <a:rPr lang="ru-RU" sz="2700" b="1" dirty="0" smtClean="0"/>
            </a:br>
            <a:r>
              <a:rPr lang="ru-RU" sz="2700" b="1" dirty="0" smtClean="0"/>
              <a:t> за 9 месяцев 2014 года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412874"/>
          <a:ext cx="8382000" cy="4730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2000240"/>
          <a:ext cx="9001157" cy="325732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086089"/>
                <a:gridCol w="2218164"/>
                <a:gridCol w="1848452"/>
                <a:gridCol w="1848452"/>
              </a:tblGrid>
              <a:tr h="90449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993366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993366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2014 год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993366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993366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01.10.2014г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993366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993366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993366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ИСПОЛНЕНИЯ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62421,00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46440,75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74,4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400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0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</a:t>
                      </a:r>
                      <a:r>
                        <a:rPr lang="ru-RU" sz="1400" b="0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субъектов РФ и муниципальных образований</a:t>
                      </a:r>
                      <a:endParaRPr lang="ru-RU" sz="1400" b="0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16854,00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12265,50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72,8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0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Иные дотации (поддержка мер по обеспечению сбалансированности бюджетов)</a:t>
                      </a:r>
                      <a:endParaRPr lang="ru-RU" sz="1400" b="0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45567,00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34175,25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solidFill>
                            <a:srgbClr val="9933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75,0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solidFill>
                          <a:srgbClr val="9933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786710" y="1785926"/>
            <a:ext cx="1000132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142852"/>
            <a:ext cx="5217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u="sng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МЕЖБЮДЖЕТНЫЕ ТРАНСФЕРТЫ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152400"/>
            <a:ext cx="6786610" cy="70483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  <a:t>МУНИЦИПАЛЬНАЯ 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  <a:t> «РАЗВИТИЕ ОБРАЗОВАНИЯ В ИПАТОВСКОМ МУНИЦИПАЛЬНОМ РАЙОНЕ СК»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501090" cy="1357322"/>
          </a:xfrm>
          <a:ln>
            <a:noFill/>
          </a:ln>
        </p:spPr>
        <p:txBody>
          <a:bodyPr anchor="ctr" anchorCtr="0">
            <a:normAutofit fontScale="25000" lnSpcReduction="20000"/>
          </a:bodyPr>
          <a:lstStyle/>
          <a:p>
            <a:endParaRPr lang="ru-RU" sz="1400" b="1" u="sng" dirty="0" smtClean="0"/>
          </a:p>
          <a:p>
            <a:pPr algn="just">
              <a:buNone/>
            </a:pPr>
            <a:r>
              <a:rPr lang="ru-RU" sz="5500" b="1" u="sng" dirty="0" smtClean="0"/>
              <a:t>Цели программы </a:t>
            </a:r>
            <a:r>
              <a:rPr lang="ru-RU" sz="5500" dirty="0" smtClean="0"/>
              <a:t>- 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обеспечение всеобщей доступности и общественно приемлемого непрерывного, качественного образования для удовлетворения  образовательной потребности населения Ипатовского района через создание условий для обновления структуры и содержания образования, способствующего духовному, физическому и интеллектуальному развитию детей и молодежи.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4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1500198"/>
                <a:gridCol w="1500198"/>
                <a:gridCol w="1428762"/>
              </a:tblGrid>
              <a:tr h="6714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/>
                </a:tc>
              </a:tr>
              <a:tr h="530059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сети дошкольных образовательных учреждений в Ипатовском муниципальном районе Ставропольского края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11 953,85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7 925,37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4208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 дошкольного, общего и дополнительного образования в Ипатовском муниципальном    районе Ставропольского края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37 659,82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11 804,23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3005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Пожарная безопасность образовательных учреждений Ипатовского района Ставропольского края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1 060,21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436,86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5410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реализации муниципальной программы «Развитие  образования в Ипатовском муниципальном    районе Ставропольского края» и общепрограммные мероприятия»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225 079,85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158 503,49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993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программе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275 753,73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178 669,95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6428266"/>
            <a:ext cx="878684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hlinkClick r:id="rId2"/>
              </a:rPr>
              <a:t>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2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24_12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89"/>
            <a:ext cx="1857388" cy="12450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01024" y="2167258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(тыс.руб.)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52400"/>
            <a:ext cx="7643834" cy="776270"/>
          </a:xfrm>
        </p:spPr>
        <p:txBody>
          <a:bodyPr anchor="ctr" anchorCtr="1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800" b="1" dirty="0" smtClean="0">
                <a:ln w="11430"/>
                <a:gradFill flip="none" rotWithShape="1">
                  <a:gsLst>
                    <a:gs pos="0">
                      <a:srgbClr val="CC9900">
                        <a:shade val="30000"/>
                        <a:satMod val="115000"/>
                      </a:srgbClr>
                    </a:gs>
                    <a:gs pos="50000">
                      <a:srgbClr val="CC9900">
                        <a:shade val="67500"/>
                        <a:satMod val="115000"/>
                      </a:srgbClr>
                    </a:gs>
                    <a:gs pos="100000">
                      <a:srgbClr val="CC99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МУНИЦИПАЛЬНАЯ ПРОГРАММА </a:t>
            </a:r>
            <a:br>
              <a:rPr lang="ru-RU" sz="1800" b="1" dirty="0" smtClean="0">
                <a:ln w="11430"/>
                <a:gradFill flip="none" rotWithShape="1">
                  <a:gsLst>
                    <a:gs pos="0">
                      <a:srgbClr val="CC9900">
                        <a:shade val="30000"/>
                        <a:satMod val="115000"/>
                      </a:srgbClr>
                    </a:gs>
                    <a:gs pos="50000">
                      <a:srgbClr val="CC9900">
                        <a:shade val="67500"/>
                        <a:satMod val="115000"/>
                      </a:srgbClr>
                    </a:gs>
                    <a:gs pos="100000">
                      <a:srgbClr val="CC99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800" b="1" dirty="0" smtClean="0">
                <a:ln w="11430"/>
                <a:gradFill flip="none" rotWithShape="1">
                  <a:gsLst>
                    <a:gs pos="0">
                      <a:srgbClr val="CC9900">
                        <a:shade val="30000"/>
                        <a:satMod val="115000"/>
                      </a:srgbClr>
                    </a:gs>
                    <a:gs pos="50000">
                      <a:srgbClr val="CC9900">
                        <a:shade val="67500"/>
                        <a:satMod val="115000"/>
                      </a:srgbClr>
                    </a:gs>
                    <a:gs pos="100000">
                      <a:srgbClr val="CC99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 РАЗВИТИЕ СЕЛЬСКОГО ХОЗЯЙСТВА В ИПАТОВСКОМ МУНИЦИПАЛЬНОМ РАЙОНЕ СК»</a:t>
            </a:r>
            <a:endParaRPr lang="ru-RU" sz="1800" b="1" dirty="0">
              <a:ln w="11430"/>
              <a:gradFill flip="none" rotWithShape="1">
                <a:gsLst>
                  <a:gs pos="0">
                    <a:srgbClr val="CC9900">
                      <a:shade val="30000"/>
                      <a:satMod val="115000"/>
                    </a:srgbClr>
                  </a:gs>
                  <a:gs pos="50000">
                    <a:srgbClr val="CC9900">
                      <a:shade val="67500"/>
                      <a:satMod val="115000"/>
                    </a:srgbClr>
                  </a:gs>
                  <a:gs pos="100000">
                    <a:srgbClr val="CC99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28628"/>
          </a:xfrm>
        </p:spPr>
        <p:txBody>
          <a:bodyPr>
            <a:normAutofit fontScale="25000" lnSpcReduction="20000"/>
          </a:bodyPr>
          <a:lstStyle/>
          <a:p>
            <a:r>
              <a:rPr lang="ru-RU" sz="1600" u="sng" dirty="0" smtClean="0"/>
              <a:t> </a:t>
            </a:r>
            <a:endParaRPr lang="ru-RU" sz="2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5600" b="1" u="sng" dirty="0" smtClean="0">
                <a:solidFill>
                  <a:schemeClr val="accent6">
                    <a:lumMod val="50000"/>
                  </a:schemeClr>
                </a:solidFill>
              </a:rPr>
              <a:t>Цель программы</a:t>
            </a:r>
            <a:r>
              <a:rPr lang="ru-RU" sz="5600" b="1" dirty="0" smtClean="0">
                <a:solidFill>
                  <a:schemeClr val="accent6">
                    <a:lumMod val="50000"/>
                  </a:schemeClr>
                </a:solidFill>
              </a:rPr>
              <a:t> - обеспечение финансовой устойчивости сельхозтоваропроизводителей, устойчивое развитие сельских территорий Ипатовского района (организация соревнования и поощрение победителей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  <a:endParaRPr lang="ru-RU" sz="4800" dirty="0" smtClean="0"/>
          </a:p>
          <a:p>
            <a:endParaRPr lang="ru-RU" sz="1600" u="sng" dirty="0"/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142844" y="2357430"/>
          <a:ext cx="8786873" cy="23611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71966"/>
                <a:gridCol w="1714512"/>
                <a:gridCol w="1500198"/>
                <a:gridCol w="1500197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по задачам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718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соревнования и поощрение победителей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300,00</a:t>
                      </a: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10,49</a:t>
                      </a: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282" y="6642556"/>
            <a:ext cx="73581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2060"/>
                </a:solidFill>
                <a:hlinkClick r:id="rId2"/>
              </a:rPr>
              <a:t>http://www.ipatovo.org/list.php?c=mun_program</a:t>
            </a:r>
            <a:endParaRPr lang="ru-RU" sz="800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i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43042" cy="10953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786710" y="200024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(тыс.руб.)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7572396" cy="92867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</a:rPr>
              <a:t>« РАЗВИТИЕ КУЛЬТУРЫ В ИПАТОВСКОМ  МУНИЦИПАЛЬНОМ РАЙОНЕ СК»</a:t>
            </a:r>
            <a:endParaRPr lang="ru-RU" sz="1800" dirty="0">
              <a:solidFill>
                <a:srgbClr val="FF6600"/>
              </a:solidFill>
            </a:endParaRPr>
          </a:p>
        </p:txBody>
      </p:sp>
      <p:pic>
        <p:nvPicPr>
          <p:cNvPr id="4" name="Содержимое 3" descr="318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71604" cy="1211080"/>
          </a:xfrm>
        </p:spPr>
      </p:pic>
      <p:sp>
        <p:nvSpPr>
          <p:cNvPr id="6" name="Прямоугольник 5"/>
          <p:cNvSpPr/>
          <p:nvPr/>
        </p:nvSpPr>
        <p:spPr>
          <a:xfrm>
            <a:off x="142844" y="1142985"/>
            <a:ext cx="8858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/>
              <a:t>Цели программы </a:t>
            </a:r>
            <a:r>
              <a:rPr lang="ru-RU" sz="1400" dirty="0" smtClean="0"/>
              <a:t>- сохранение и развитие культуры ,создание единого культурного пространства на территории Ипатовского района, условий для  духовного возрождения народа, создание равных возможностей для доступа  населения Ипатовского района к отечественным и мировым  культурным ценностям.</a:t>
            </a:r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</a:t>
            </a:r>
            <a:endParaRPr lang="ru-RU" sz="1400" dirty="0">
              <a:solidFill>
                <a:srgbClr val="FF00FF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571744"/>
          <a:ext cx="8572559" cy="285752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29090"/>
                <a:gridCol w="1643075"/>
                <a:gridCol w="1500197"/>
                <a:gridCol w="1500197"/>
              </a:tblGrid>
              <a:tr h="6689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 по задачам</a:t>
                      </a: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2776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Развитие системы художественного образования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249,00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116,00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46,6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315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Поддержка лучших традиций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602,95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572,95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95,0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03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Укрепление материально-технической базы муниципальных учреждений культуры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320,00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320,00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315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Обеспечение выполнения муниципального задания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2 128,69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1 588,69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74,6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03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Обеспечение деятельности РМКУК «Ипатовская МЦБ»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7 551,00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4 464,94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59,1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721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Всего по программе</a:t>
                      </a:r>
                      <a:endParaRPr lang="ru-RU" sz="18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10 851,64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7 062,58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333399"/>
                          </a:solidFill>
                          <a:latin typeface="Times New Roman"/>
                          <a:ea typeface="+mn-ea"/>
                          <a:cs typeface="+mn-cs"/>
                        </a:rPr>
                        <a:t>65,1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00034" y="6072206"/>
            <a:ext cx="828680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86710" y="2167258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(тыс.руб.)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80092004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143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0"/>
            <a:ext cx="7358082" cy="1071546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МУНИЦИПАЛЬНАЯ ПРОГРАММА </a:t>
            </a:r>
            <a:b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</a:b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«МЕЖНАЦИОНАЛЬНЫЕ ОТНОШЕНИЯ И ПОДДЕРЖКА КАЗАЧЕСТВА В ИПАТОВСКОМ МУНИЦИПАЛЬНОМ РАЙОНЕ СК»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9200"/>
            <a:ext cx="8786874" cy="493776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1400" b="1" u="sng" dirty="0" smtClean="0"/>
              <a:t>Цели программы </a:t>
            </a:r>
            <a:r>
              <a:rPr lang="ru-RU" sz="1400" dirty="0" smtClean="0"/>
              <a:t>- создание благоприятных условий для развития этноконфессиональных отношений; возрождение  и  развитие  духовно-культурных  основ  казачества,   семейных казачьих    традиций,    казачьего    образования,  военно-патриотического   воспитания  казачьей молодежи на территории Ипатовского района.</a:t>
            </a:r>
          </a:p>
          <a:p>
            <a:pPr>
              <a:buNone/>
            </a:pP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857496"/>
          <a:ext cx="8643997" cy="157163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{8A107856-5554-42FB-B03E-39F5DBC370BA}</a:tableStyleId>
              </a:tblPr>
              <a:tblGrid>
                <a:gridCol w="4102236"/>
                <a:gridCol w="1758101"/>
                <a:gridCol w="1391830"/>
                <a:gridCol w="1391830"/>
              </a:tblGrid>
              <a:tr h="93177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 программы по задачам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</a:tr>
              <a:tr h="6398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Calibri"/>
                        </a:rPr>
                        <a:t>Проведение мероприятий в рамках развития казачества</a:t>
                      </a:r>
                      <a:endParaRPr lang="ru-RU" sz="14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97,00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39,58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2500306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6519446"/>
            <a:ext cx="86439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06181" y="2428868"/>
            <a:ext cx="909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(тыс.руб.)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7500958" cy="10620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«РАЗВИТИЕ ЭКОНОМИКИ, МАЛОГО И СРЕДНЕГО БИЗНЕСА, ПОТРЕБИТЕЛЬСКОГО РЫНКА И УЛУЧШЕНИЕ ИНВЕСТИЦИОННОГО КЛИМАТА В ИПАТОВСКОМ МУНИЦИПАЛЬНОМ РАЙОНЕ СК»</a:t>
            </a:r>
            <a:endParaRPr lang="ru-RU" sz="18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643182"/>
          <a:ext cx="8715437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063"/>
                <a:gridCol w="1437452"/>
                <a:gridCol w="1588763"/>
                <a:gridCol w="14071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200" dirty="0" smtClean="0"/>
                        <a:t>в разрезе подпрограмм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малого и среднего предпринимательства на территории Ипатовского муниципального района СК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135,03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532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потребительского рынка в Ипатовском муниципальном районе СК</a:t>
                      </a:r>
                    </a:p>
                    <a:p>
                      <a:pPr marL="0" algn="l" rtl="0" eaLnBrk="1" latinLnBrk="0" hangingPunct="1"/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1 050,00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6,90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Снижение административных барьеров, оптимизация и повышение качества предоставления государственных и муниципальных услуг в Ипатовском муниципальном районе СК, в том числе на базе многофункционального центра предоставления государственных и муниципальных услуг в  Ипатовском муниципальном районе СК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18 534,39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Всего по программе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20 034,39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141,93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121442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u="sng" dirty="0" smtClean="0"/>
              <a:t>Цель программы </a:t>
            </a:r>
            <a:r>
              <a:rPr lang="ru-RU" sz="1400" dirty="0" smtClean="0"/>
              <a:t>-</a:t>
            </a:r>
            <a:r>
              <a:rPr lang="ru-RU" sz="1400" dirty="0" smtClean="0">
                <a:ea typeface="Times New Roman"/>
              </a:rPr>
              <a:t> обеспечение устойчивого  социально-экономического развития Ипатовского муниципального района; </a:t>
            </a:r>
            <a:r>
              <a:rPr lang="ru-RU" sz="1400" spc="-20" dirty="0" smtClean="0">
                <a:ea typeface="Times New Roman"/>
              </a:rPr>
              <a:t>формирование благоприятного инвестиционного климата и положительного имиджа района; </a:t>
            </a:r>
            <a:r>
              <a:rPr lang="ru-RU" sz="1400" dirty="0" smtClean="0">
                <a:ea typeface="Times New Roman"/>
              </a:rPr>
              <a:t>создание благоприятных условий для развития малого и среднего предпринимательства; развитие сферы потребительского рынка и повышение доступности товаров и услуг для населения района;</a:t>
            </a:r>
          </a:p>
        </p:txBody>
      </p:sp>
      <p:pic>
        <p:nvPicPr>
          <p:cNvPr id="10" name="Рисунок 9" descr="iCAFHC0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0"/>
            <a:ext cx="1428750" cy="116205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85720" y="6642556"/>
            <a:ext cx="86439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86710" y="2000240"/>
            <a:ext cx="107157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                  </a:t>
            </a:r>
            <a:r>
              <a:rPr lang="ru-RU" sz="1100" dirty="0" smtClean="0"/>
              <a:t>(тыс.руб.)    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52400"/>
            <a:ext cx="7572396" cy="84770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МУНИЦИПАЛЬНАЯ 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 « УПРАВЛЕНИЕ ИМУЩЕСТВОМ ИПАТОВСКОГО МУНИЦИПАЛЬНОГО РАЙОНА СК»</a:t>
            </a:r>
            <a:endParaRPr lang="ru-RU" sz="18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ru-RU" sz="1400" b="1" u="sng" dirty="0" smtClean="0"/>
              <a:t>Цель программы </a:t>
            </a:r>
            <a:r>
              <a:rPr lang="ru-RU" sz="1400" dirty="0" smtClean="0"/>
              <a:t> - развитие и совершенствование имущественных и земельных отношений для обеспечения решения задач социально-экономического развития Ипатовского муниципального района Ставропольского края.</a:t>
            </a:r>
          </a:p>
          <a:p>
            <a:endParaRPr lang="ru-RU" sz="1400" b="1" u="sng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500306"/>
          <a:ext cx="8358248" cy="2992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143404"/>
                <a:gridCol w="1428760"/>
                <a:gridCol w="1571636"/>
                <a:gridCol w="1214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муниципальной собственностью Ипатовского муниципального района Ставропольского края в области имущественных и земельных отношений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1 760,30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904,19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реализации программы «Управление имуществом  Ипатовского муниципального района Ставропольского края» и общепрограммные мероприятия» муниципальной программы</a:t>
                      </a:r>
                    </a:p>
                    <a:p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5 108,06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3 473,60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Всего по программе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6 868,36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4 377,79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28596" y="6143644"/>
            <a:ext cx="83582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2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pic>
        <p:nvPicPr>
          <p:cNvPr id="9" name="Рисунок 8" descr="i (1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0"/>
            <a:ext cx="1571636" cy="11787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786710" y="2000240"/>
            <a:ext cx="928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тыс.руб.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152400"/>
            <a:ext cx="6686568" cy="9906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D60093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D60093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D60093"/>
                </a:solidFill>
              </a:rPr>
              <a:t>«РЕАЛИЗАЦИЯ МОЛОДЕЖНОЙ ПОЛИТИКИ В ИПАТОВСКОМ РАЙОНЕ СТАВРОПОЛЬСКОГО КРАЯ»</a:t>
            </a:r>
            <a:endParaRPr lang="ru-RU" sz="1800" dirty="0">
              <a:solidFill>
                <a:srgbClr val="D6009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r>
              <a:rPr lang="ru-RU" sz="1400" b="1" u="sng" dirty="0" smtClean="0"/>
              <a:t>Цель программы</a:t>
            </a:r>
            <a:r>
              <a:rPr lang="ru-RU" sz="1400" dirty="0" smtClean="0"/>
              <a:t> - создание условий для патриотического и духовно-нравственного воспитания молодёжи, реализации ее научно-технического и творческого потенциала, поддержка деятельности молодёжных и детских общественных объединений, развитие созидательной активности молодёжи, профилактика безнадзорности несовершеннолетних в Ипатовском районе.</a:t>
            </a:r>
            <a:endParaRPr lang="ru-RU" sz="1400" b="1" dirty="0" smtClean="0"/>
          </a:p>
          <a:p>
            <a:endParaRPr lang="ru-RU" sz="1400" b="1" u="sng" dirty="0"/>
          </a:p>
        </p:txBody>
      </p:sp>
      <p:pic>
        <p:nvPicPr>
          <p:cNvPr id="4" name="Рисунок 3" descr="i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8" y="142852"/>
            <a:ext cx="1571634" cy="100013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2643182"/>
          <a:ext cx="8858312" cy="2800032"/>
        </p:xfrm>
        <a:graphic>
          <a:graphicData uri="http://schemas.openxmlformats.org/drawingml/2006/table">
            <a:tbl>
              <a:tblPr firstRow="1" bandRow="1">
                <a:solidFill>
                  <a:srgbClr val="66CCFF"/>
                </a:solidFill>
                <a:tableStyleId>{5C22544A-7EE6-4342-B048-85BDC9FD1C3A}</a:tableStyleId>
              </a:tblPr>
              <a:tblGrid>
                <a:gridCol w="4929222"/>
                <a:gridCol w="1357322"/>
                <a:gridCol w="1357322"/>
                <a:gridCol w="1214446"/>
              </a:tblGrid>
              <a:tr h="50863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Исполнение программы по задачам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Кадровая, учебно-методическая и нформационно-аналитическая деятельность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15,00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0,00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-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468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Организация деятельности районных детских и молодежных организаций, общественных и координационных советов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8,00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0,00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-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Организация и проведение районных мероприятий с детьми и молодежью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627,00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160,87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25,7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Поддержка талантливой и инициативной  молодежи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28,43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28,4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Обеспечение деятельности МКУ «Центр по работе с молодежью»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1 288,90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787,49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61,1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Всего по программе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2 038,90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976,79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47,9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282" y="6500834"/>
            <a:ext cx="83582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18391" y="2214554"/>
            <a:ext cx="7970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тыс.руб.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142984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«РАЗВИТИЕ ФИЗИЧЕСКОЙ КУЛЬТУРЫ И СПОРТА 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В ИПАТОВСКОМ МУНИЦИПАЛЬНОМ РАЙОНЕ СК»</a:t>
            </a:r>
            <a:endParaRPr lang="ru-RU" sz="1800" dirty="0">
              <a:solidFill>
                <a:srgbClr val="990033"/>
              </a:solidFill>
            </a:endParaRPr>
          </a:p>
        </p:txBody>
      </p:sp>
      <p:pic>
        <p:nvPicPr>
          <p:cNvPr id="4" name="Содержимое 3" descr="iCAA1HPU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0"/>
            <a:ext cx="1714512" cy="1214422"/>
          </a:xfrm>
        </p:spPr>
      </p:pic>
      <p:sp>
        <p:nvSpPr>
          <p:cNvPr id="5" name="TextBox 4"/>
          <p:cNvSpPr txBox="1"/>
          <p:nvPr/>
        </p:nvSpPr>
        <p:spPr>
          <a:xfrm>
            <a:off x="500034" y="1214422"/>
            <a:ext cx="83582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программы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обеспечение условий для реализации конституционного права граждан на занятие физической культурой и спортом и приобщение населения Ипатовского муниципального района Ставропольского края к регулярным занятиям физической культурой и спортом .</a:t>
            </a:r>
            <a:endParaRPr lang="ru-RU" sz="1400" dirty="0" smtClean="0">
              <a:latin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2844" y="2285992"/>
          <a:ext cx="8858312" cy="1432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00594"/>
                <a:gridCol w="1500198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Исполнение программы по задачам</a:t>
                      </a:r>
                      <a:endParaRPr lang="ru-RU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Courier New"/>
                          <a:ea typeface="Times New Roman"/>
                        </a:rPr>
                        <a:t>Мероприятия,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Courier New"/>
                          <a:ea typeface="Times New Roman"/>
                        </a:rPr>
                        <a:t> направленные на популяризацию и развитие физической культуры и спорта в Ипатовском муниципальном районе Ставропольского края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500,00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323,66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64,7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42844" y="4857760"/>
            <a:ext cx="83582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26531" y="1928802"/>
            <a:ext cx="7970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тыс.руб.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52400"/>
            <a:ext cx="7429520" cy="847708"/>
          </a:xfrm>
        </p:spPr>
        <p:txBody>
          <a:bodyPr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400" b="1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МУНИЦИПАЛЬНАЯ ПРОГРАММА</a:t>
            </a:r>
            <a:br>
              <a:rPr lang="ru-RU" sz="1400" b="1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« РАЗВИТИЕ ЖИЛИЩНО-КОММУНАЛЬНОГО, ТОПЛИВНО-ЭНЕРГЕТИЧЕСКОГО КОМПЛЕКСОВ И ОБЕСПЕЧЕНИЕ БЕЗОПАСНОСТИ ДОРОЖНОГО ДВИЖЕНИЯ В ИПАТОВСКОМ МУНИЦИПАЛЬНОМ РАЙОНЕ СК»</a:t>
            </a:r>
            <a:endParaRPr lang="ru-RU" sz="1400" b="1" dirty="0">
              <a:ln w="11430"/>
              <a:solidFill>
                <a:srgbClr val="CC33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937760"/>
          </a:xfrm>
        </p:spPr>
        <p:txBody>
          <a:bodyPr>
            <a:normAutofit/>
          </a:bodyPr>
          <a:lstStyle/>
          <a:p>
            <a:r>
              <a:rPr lang="ru-RU" sz="1400" b="1" u="sng" dirty="0" smtClean="0">
                <a:ln>
                  <a:solidFill>
                    <a:srgbClr val="C00000"/>
                  </a:solidFill>
                </a:ln>
              </a:rPr>
              <a:t>Цель программы </a:t>
            </a:r>
            <a:r>
              <a:rPr lang="ru-RU" sz="1400" dirty="0" smtClean="0">
                <a:ln>
                  <a:solidFill>
                    <a:srgbClr val="C00000"/>
                  </a:solidFill>
                </a:ln>
              </a:rPr>
              <a:t> - повышение энергетической эффективности экономики района, сокращение количества лиц погибших и пострадавших в результате ДТП из-за несоответствия состояния дорожного покрытия, снижение показателей аварийности .</a:t>
            </a:r>
          </a:p>
          <a:p>
            <a:endParaRPr lang="ru-RU" sz="1400" dirty="0" smtClean="0">
              <a:ln>
                <a:solidFill>
                  <a:srgbClr val="C00000"/>
                </a:solidFill>
              </a:ln>
            </a:endParaRPr>
          </a:p>
          <a:p>
            <a:endParaRPr lang="ru-RU" sz="1400" b="1" u="sng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928802"/>
          <a:ext cx="8572560" cy="2748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6280"/>
                <a:gridCol w="1428760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Энергосбережение и повышение энергетической эффективности в Ипатовском муниципальном районе СК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820,00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59,49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7,3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безопасности дорожного движения в Ипатовском муниципальном районе СК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9365,75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6 224,04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66,5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по программе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10185,75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6 283,53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61,7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5534561"/>
            <a:ext cx="835824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2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1024" y="1714488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тыс.руб.</a:t>
            </a:r>
            <a:endParaRPr lang="ru-RU" sz="1100" dirty="0"/>
          </a:p>
        </p:txBody>
      </p:sp>
      <p:pic>
        <p:nvPicPr>
          <p:cNvPr id="13" name="Рисунок 12" descr="i (1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785918" cy="107154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8286776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Структура доходов бюджета Ипатовского муниципального района Ставропольского края за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9 месяцев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2014 года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52400"/>
            <a:ext cx="7500958" cy="9906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МУНИЦИПАЛЬНАЯ ПРОГРАММА </a:t>
            </a:r>
            <a:b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«УПРАВЛЕНИЕ ФИНАНСАМИ В ИПАТОВСКОМ МУНИЦИПАЛЬНОМ РАЙОНЕ СК»</a:t>
            </a:r>
            <a:endParaRPr lang="ru-RU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66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4514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37125"/>
          </a:xfrm>
        </p:spPr>
        <p:txBody>
          <a:bodyPr/>
          <a:lstStyle/>
          <a:p>
            <a:r>
              <a:rPr lang="ru-RU" sz="1400" b="1" u="sng" dirty="0" smtClean="0"/>
              <a:t>Цель программы</a:t>
            </a:r>
            <a:r>
              <a:rPr lang="ru-RU" sz="1400" dirty="0" smtClean="0"/>
              <a:t> - обеспечение финансовой стабильности и эффективное управление муниципальными финансами.</a:t>
            </a:r>
          </a:p>
          <a:p>
            <a:endParaRPr lang="ru-RU" sz="1400" b="1" dirty="0" smtClean="0"/>
          </a:p>
          <a:p>
            <a:endParaRPr lang="ru-RU" sz="1400" b="1" u="sng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2357430"/>
          <a:ext cx="8715436" cy="3213576"/>
        </p:xfrm>
        <a:graphic>
          <a:graphicData uri="http://schemas.openxmlformats.org/drawingml/2006/table">
            <a:tbl>
              <a:tblPr firstRow="1" bandRow="1">
                <a:solidFill>
                  <a:srgbClr val="66CCFF"/>
                </a:solidFill>
                <a:tableStyleId>{5C22544A-7EE6-4342-B048-85BDC9FD1C3A}</a:tableStyleId>
              </a:tblPr>
              <a:tblGrid>
                <a:gridCol w="3929090"/>
                <a:gridCol w="1714512"/>
                <a:gridCol w="1571636"/>
                <a:gridCol w="1500198"/>
              </a:tblGrid>
              <a:tr h="5086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 программы по задачам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Проведение в пределах компетенции единой финансовой, бюджетной, налоговой и долговой политики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10042,67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7182,56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71,5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468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Выравнивание бюджетной обеспеченности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городского и сельских поселений Ипатовского района Ставропольского края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16854,00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12265,50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72,8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Предоставление иных межбюджетных трансфертов в виде дотации на обеспечение сбалансированности бюджетов муниципальных образований городского и сельских поселений Ипатовского района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Ставропольского края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45567,00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34175,25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75,0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по программе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72463,67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53623,31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74,0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64518" name="Рисунок 8" descr="3054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145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Прямоугольник 9"/>
          <p:cNvSpPr>
            <a:spLocks noChangeArrowheads="1"/>
          </p:cNvSpPr>
          <p:nvPr/>
        </p:nvSpPr>
        <p:spPr bwMode="auto">
          <a:xfrm>
            <a:off x="357188" y="6429375"/>
            <a:ext cx="8429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>
                <a:solidFill>
                  <a:srgbClr val="0070C0"/>
                </a:solidFill>
                <a:latin typeface="Calibri" pitchFamily="34" charset="0"/>
                <a:hlinkClick r:id="rId3"/>
              </a:rPr>
              <a:t>http://www.ipatovo.org/list.php?c=mun_program</a:t>
            </a:r>
            <a:endParaRPr lang="ru-RU" sz="10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7572396" cy="1000108"/>
          </a:xfrm>
        </p:spPr>
        <p:txBody>
          <a:bodyPr rtlCol="0"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МУНИЦИПАЛЬНАЯ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«ОБЕСПЕЧЕНИЕ БЕЗОПАСНЫХ УСЛОВИЙ ПРОЖИВАНИЯ НА ТЕРРИТОРИИ ИПАТОВСКОГО МУНИЦИПАЛЬНОГО РАЙОНА СК»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6562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543925" cy="4937125"/>
          </a:xfrm>
        </p:spPr>
        <p:txBody>
          <a:bodyPr/>
          <a:lstStyle/>
          <a:p>
            <a:r>
              <a:rPr lang="ru-RU" sz="1400" b="1" u="sng" dirty="0" smtClean="0"/>
              <a:t>Цель программы </a:t>
            </a:r>
            <a:r>
              <a:rPr lang="ru-RU" sz="1400" dirty="0" smtClean="0"/>
              <a:t> - профилактика правонарушений, незаконного потребления наркотиков, повышение уровня антитеррористической защищенности объектов с массовым участием людей, совершенствование и развитие гражданской обороны.</a:t>
            </a:r>
          </a:p>
          <a:p>
            <a:endParaRPr lang="ru-RU" sz="1400" b="1" u="sng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4" y="2928934"/>
          <a:ext cx="8786874" cy="29918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00594"/>
                <a:gridCol w="1500198"/>
                <a:gridCol w="1357322"/>
                <a:gridCol w="142876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481018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общественного порядка, профилактика правонарушений, незаконного потребления и оборота наркотиков в Ипатовском муниципальном районе СК</a:t>
                      </a:r>
                      <a:endParaRPr lang="ru-RU" sz="11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52,70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89,3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kumimoji="0" lang="ru-RU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Профилактика терроризма и экстремизма, а также минимизация и (или) ликвидация последствий проявлений терроризма и экстремизма на территории Ипатовского муниципального района СК</a:t>
                      </a:r>
                      <a:endParaRPr lang="ru-RU" sz="1100" b="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3594,59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2 336,98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65,0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477210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и совершенствование гражданской обороны и защиты населения, территории от чрезвычайных ситуаций Ипатовского муниципального района СК</a:t>
                      </a:r>
                      <a:endParaRPr lang="ru-RU" sz="11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5831,00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1 909,11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47721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Всего по программе</a:t>
                      </a:r>
                      <a:endParaRPr lang="ru-RU" sz="11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9484,59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4 298,79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45,3</a:t>
                      </a: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sp>
        <p:nvSpPr>
          <p:cNvPr id="66573" name="Прямоугольник 7"/>
          <p:cNvSpPr>
            <a:spLocks noChangeArrowheads="1"/>
          </p:cNvSpPr>
          <p:nvPr/>
        </p:nvSpPr>
        <p:spPr bwMode="auto">
          <a:xfrm>
            <a:off x="642968" y="6397648"/>
            <a:ext cx="8358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</a:t>
            </a: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02060"/>
                </a:solidFill>
                <a:latin typeface="Calibri" pitchFamily="34" charset="0"/>
                <a:hlinkClick r:id="rId2"/>
              </a:rPr>
              <a:t>http://www.ipatovo.org/list.php?c=mun_program</a:t>
            </a:r>
            <a:endParaRPr lang="ru-RU" sz="1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6574" name="TextBox 9"/>
          <p:cNvSpPr txBox="1">
            <a:spLocks noChangeArrowheads="1"/>
          </p:cNvSpPr>
          <p:nvPr/>
        </p:nvSpPr>
        <p:spPr bwMode="auto">
          <a:xfrm>
            <a:off x="8143875" y="2643188"/>
            <a:ext cx="7143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тыс.руб.</a:t>
            </a:r>
          </a:p>
        </p:txBody>
      </p:sp>
      <p:pic>
        <p:nvPicPr>
          <p:cNvPr id="66575" name="Рисунок 10" descr="i (19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14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20997"/>
            <a:ext cx="8382000" cy="6647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ИСПОЛНЕНИЕ БЮДЖЕТОВ ГОРОДСКОГО И СЕЛЬСКИХ ПОСЕЛЕНИЙ ИПАТОВСКОГО МУНИЦИПАЛЬНОГО РАЙОНА СК ЗА  9 МЕСЯЦЕВ 2014 ГОДА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7850"/>
                <a:gridCol w="1404918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409580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01.10.2014г.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127629,41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34216,80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12650,50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10827,03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10666,46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6311,52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8850,00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5889,56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19560,19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13527,84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6962,54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6057,50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10023,25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7124,40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9078,49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8162,30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16995,63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13126,36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7407,13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6122,06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11099,79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8159,99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9752,92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6535,25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6058,45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10520,03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5016,77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15380,34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9170,92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9200,29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6424,29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6744" y="714356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42852"/>
            <a:ext cx="8382000" cy="6647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ИСПОЛНЕНИЕ </a:t>
            </a:r>
            <a:r>
              <a:rPr lang="ru-RU" sz="2200" dirty="0" smtClean="0"/>
              <a:t>БЮДЖЕТОВ</a:t>
            </a:r>
            <a:r>
              <a:rPr lang="ru-RU" sz="2400" dirty="0" smtClean="0"/>
              <a:t> ГОРОДСКОГО И СЕЛЬСКИХ ПОСЕЛЕНИЙ ИПАТОВСКОГО МУНИЦИПАЛЬНОГО РАЙОНА СК ЗА  9 МЕСЯЦЕВ 2014 ГОДА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7850"/>
                <a:gridCol w="1404918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РАСХОДЫ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03575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01.10.2014г.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132393,37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30779,10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15704,13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11524,90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12029,74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6507,42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11305,60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6295,81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20676,01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10935,17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7578,80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5355,27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11078,03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6400,49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11315,60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6656,43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17771,80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10317,82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8397,39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5437,23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12323,61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7880,44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9927,24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6136,52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9587,02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5795,80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12370,30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5000,56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17263,67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9911,11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10645,63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6394,35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6744" y="714356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714380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за 9 месяцев 2014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ГОДА</a:t>
            </a: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42844" y="928670"/>
            <a:ext cx="8786874" cy="642942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tx2">
                    <a:lumMod val="50000"/>
                  </a:schemeClr>
                </a:solidFill>
                <a:latin typeface="+mj-lt"/>
              </a:rPr>
              <a:t>НАЛОГОВЫЕ ДОХОДЫ</a:t>
            </a:r>
            <a:endParaRPr lang="ru-RU" sz="2800" b="1" dirty="0">
              <a:ln w="50800"/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5" y="1714488"/>
          <a:ext cx="8858311" cy="4946868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30725"/>
                <a:gridCol w="2125994"/>
                <a:gridCol w="1700796"/>
                <a:gridCol w="1700796"/>
              </a:tblGrid>
              <a:tr h="6118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 2014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01.10.2014г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 на доходы физических лиц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120858,32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81091,82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67,10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 товары (работы, услуги), реализуемые на территории РФ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8136,00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4808,53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59,10</a:t>
                      </a:r>
                      <a:endParaRPr lang="ru-RU" sz="1600" dirty="0"/>
                    </a:p>
                  </a:txBody>
                  <a:tcPr anchor="ctr"/>
                </a:tc>
              </a:tr>
              <a:tr h="57773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налог на вмененный доход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27980,00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19798,92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70,76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сельскохозяйственный налог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1752,00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1832,70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104,61</a:t>
                      </a:r>
                      <a:endParaRPr lang="ru-RU" sz="1600" dirty="0"/>
                    </a:p>
                  </a:txBody>
                  <a:tcPr anchor="ctr"/>
                </a:tc>
              </a:tr>
              <a:tr h="9898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Налог, взимаемый в связи с применением патентной системы налогообложения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29,98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31,98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106,67</a:t>
                      </a:r>
                      <a:endParaRPr lang="ru-RU" sz="1600" dirty="0"/>
                    </a:p>
                  </a:txBody>
                  <a:tcPr anchor="ctr"/>
                </a:tc>
              </a:tr>
              <a:tr h="7118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Государственная пошлина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2263,00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2348,26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103,77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214678" y="1500174"/>
            <a:ext cx="250033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86744" y="1571612"/>
            <a:ext cx="857256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429652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за 9 месяцев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2014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года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1857364"/>
          <a:ext cx="8858311" cy="4790751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558465"/>
                <a:gridCol w="1968514"/>
                <a:gridCol w="1665666"/>
                <a:gridCol w="1665666"/>
              </a:tblGrid>
              <a:tr h="67952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 2014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01.10.2014г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10527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24011,10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20283,35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84,5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Плата за негативное воздействие на окружающую</a:t>
                      </a:r>
                      <a:r>
                        <a:rPr lang="ru-RU" sz="1600" baseline="0" dirty="0" smtClean="0"/>
                        <a:t> среду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1169,00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557,00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47,6</a:t>
                      </a:r>
                      <a:endParaRPr lang="ru-RU" sz="1600" dirty="0"/>
                    </a:p>
                  </a:txBody>
                  <a:tcPr anchor="ctr"/>
                </a:tc>
              </a:tr>
              <a:tr h="5486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продажи имущества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890,52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1098,53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123,36</a:t>
                      </a:r>
                      <a:endParaRPr lang="ru-RU" sz="1600" dirty="0"/>
                    </a:p>
                  </a:txBody>
                  <a:tcPr anchor="ctr"/>
                </a:tc>
              </a:tr>
              <a:tr h="3308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4833,0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3473,88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71,88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оказания платных услуг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19231,05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18551,50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96,47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40,14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40,14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0719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857232"/>
            <a:ext cx="8786874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50800"/>
                <a:solidFill>
                  <a:schemeClr val="tx2">
                    <a:lumMod val="50000"/>
                  </a:schemeClr>
                </a:solidFill>
                <a:latin typeface="+mj-lt"/>
              </a:rPr>
              <a:t>НЕНАЛОГОВЫЕ ДОХОДЫ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15338" y="1571612"/>
            <a:ext cx="857256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1537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за 9 месяцев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2014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года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714347" cy="71435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85720" y="857232"/>
            <a:ext cx="8715436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50800"/>
                <a:solidFill>
                  <a:schemeClr val="tx2">
                    <a:lumMod val="50000"/>
                  </a:schemeClr>
                </a:solidFill>
                <a:latin typeface="+mj-lt"/>
              </a:rPr>
              <a:t>БЕЗВОЗМЕЗДНЫЕ ПОСТУПЛЕНИЯ</a:t>
            </a:r>
            <a:endParaRPr lang="ru-RU" sz="2800" b="1" dirty="0">
              <a:ln w="50800"/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785927"/>
          <a:ext cx="8643998" cy="4769314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833707"/>
                <a:gridCol w="1952639"/>
                <a:gridCol w="1928826"/>
                <a:gridCol w="1928826"/>
              </a:tblGrid>
              <a:tr h="89646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01.10.2014г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Дотации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136035,00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102026,25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75,00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Субсидии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141971,19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57596,78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40,57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681980,43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569928,48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53,57</a:t>
                      </a:r>
                      <a:endParaRPr lang="ru-RU" sz="1600" dirty="0"/>
                    </a:p>
                  </a:txBody>
                  <a:tcPr anchor="ctr"/>
                </a:tc>
              </a:tr>
              <a:tr h="6363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2164,77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1662,32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76,79</a:t>
                      </a:r>
                      <a:endParaRPr lang="ru-RU" sz="1600" dirty="0"/>
                    </a:p>
                  </a:txBody>
                  <a:tcPr anchor="ctr"/>
                </a:tc>
              </a:tr>
              <a:tr h="7224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348,13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401,12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115,22</a:t>
                      </a:r>
                      <a:endParaRPr lang="ru-RU" sz="1600" dirty="0"/>
                    </a:p>
                  </a:txBody>
                  <a:tcPr anchor="ctr"/>
                </a:tc>
              </a:tr>
              <a:tr h="10199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Возврат остатков</a:t>
                      </a:r>
                      <a:r>
                        <a:rPr lang="ru-RU" sz="1600" baseline="0" dirty="0" smtClean="0"/>
                        <a:t> субсидий и субвенций, сложившихся на 01.01.2013г.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-33334,97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-33378,16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100,13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85778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4414" y="1500174"/>
            <a:ext cx="164307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86776" y="1571612"/>
            <a:ext cx="857256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543824" cy="7143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ИСПОЛНЕНИЕ РАСХОДОВ 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ЗА 9 МЕСЯЦЕВ 2014 ГОДА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3" name="Содержимое 12" descr="slide-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142984"/>
            <a:ext cx="1627544" cy="985092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2071678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000108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643446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786322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857760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471488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435769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410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142984"/>
            <a:ext cx="1500198" cy="950125"/>
          </a:xfrm>
          <a:prstGeom prst="rect">
            <a:avLst/>
          </a:prstGeom>
          <a:noFill/>
        </p:spPr>
      </p:pic>
      <p:pic>
        <p:nvPicPr>
          <p:cNvPr id="17411" name="Picture 3" descr="C:\Documents and Settings\All Users\Документы\Мои рисунки\Образцы рисунков\30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1528758" cy="1000131"/>
          </a:xfrm>
          <a:prstGeom prst="rect">
            <a:avLst/>
          </a:prstGeom>
          <a:noFill/>
        </p:spPr>
      </p:pic>
      <p:pic>
        <p:nvPicPr>
          <p:cNvPr id="17412" name="Picture 4" descr="C:\Documents and Settings\All Users\Документы\Мои рисунки\Образцы рисунков\24_1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1142984"/>
            <a:ext cx="1571637" cy="1000132"/>
          </a:xfrm>
          <a:prstGeom prst="rect">
            <a:avLst/>
          </a:prstGeom>
          <a:noFill/>
        </p:spPr>
      </p:pic>
      <p:pic>
        <p:nvPicPr>
          <p:cNvPr id="17413" name="Picture 5" descr="C:\Documents and Settings\All Users\Документы\Мои рисунки\Образцы рисунков\31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857628"/>
            <a:ext cx="1571636" cy="1071570"/>
          </a:xfrm>
          <a:prstGeom prst="rect">
            <a:avLst/>
          </a:prstGeom>
          <a:noFill/>
        </p:spPr>
      </p:pic>
      <p:pic>
        <p:nvPicPr>
          <p:cNvPr id="17414" name="Picture 6" descr="C:\Documents and Settings\All Users\Документы\Мои рисунки\Образцы рисунков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857629"/>
            <a:ext cx="1576391" cy="1071570"/>
          </a:xfrm>
          <a:prstGeom prst="rect">
            <a:avLst/>
          </a:prstGeom>
          <a:noFill/>
        </p:spPr>
      </p:pic>
      <p:pic>
        <p:nvPicPr>
          <p:cNvPr id="17415" name="Picture 7" descr="C:\Documents and Settings\All Users\Документы\Мои рисунки\Образцы рисунков\iCAA1HPU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857628"/>
            <a:ext cx="1607358" cy="1071570"/>
          </a:xfrm>
          <a:prstGeom prst="rect">
            <a:avLst/>
          </a:prstGeom>
          <a:noFill/>
        </p:spPr>
      </p:pic>
      <p:pic>
        <p:nvPicPr>
          <p:cNvPr id="19" name="Рисунок 18" descr="MB90044242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72330" y="3857628"/>
            <a:ext cx="1857388" cy="1078491"/>
          </a:xfrm>
          <a:prstGeom prst="rect">
            <a:avLst/>
          </a:prstGeom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57158" y="1142984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571736" y="1142984"/>
            <a:ext cx="1857388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714876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000892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2143116"/>
            <a:ext cx="207170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57553,19 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54,7%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2143116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1851,28тыс.руб.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65,4%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7752" y="2143116"/>
            <a:ext cx="192882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89512,27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93,9%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143116"/>
            <a:ext cx="200026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430351,05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68,7%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285720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50029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64343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929454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71472" y="4929198"/>
            <a:ext cx="178595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7236,78тыс.руб.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65,6%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500298" y="4929198"/>
            <a:ext cx="200026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272681,55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81,8%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323,66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64,7%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929454" y="4929198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46440,75тыс.руб.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74,4%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71736" y="2643182"/>
            <a:ext cx="185738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1487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экономика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72330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Образование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572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Культура и кинематография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00298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Социальная политика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14876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Физкультура и 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7233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Межбюджетные трансферты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6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714380" cy="799459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0" y="6286520"/>
            <a:ext cx="8215338" cy="57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tx1"/>
                </a:solidFill>
              </a:rPr>
              <a:t>%  представлены в виде </a:t>
            </a:r>
            <a:r>
              <a:rPr lang="ru-RU" sz="1050" b="1" dirty="0" smtClean="0">
                <a:solidFill>
                  <a:schemeClr val="tx1"/>
                </a:solidFill>
              </a:rPr>
              <a:t>исполнения </a:t>
            </a:r>
            <a:r>
              <a:rPr lang="ru-RU" sz="1100" b="1" dirty="0" smtClean="0">
                <a:solidFill>
                  <a:schemeClr val="tx1"/>
                </a:solidFill>
              </a:rPr>
              <a:t>к годовым плановым назначениям</a:t>
            </a:r>
            <a:endParaRPr lang="ru-RU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ОБЩЕГОСУДАРСТВЕННЫЕ ВОПРОСЫ</a:t>
            </a:r>
            <a:endParaRPr lang="ru-RU" sz="24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142983"/>
          <a:ext cx="8643997" cy="559437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86148"/>
                <a:gridCol w="1875375"/>
                <a:gridCol w="1741237"/>
                <a:gridCol w="1741237"/>
              </a:tblGrid>
              <a:tr h="9382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 2014 год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 01.10.2014г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исполнения</a:t>
                      </a:r>
                      <a:endParaRPr lang="ru-RU" sz="1800" b="1" kern="1200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27867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105138,21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57553,19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54,7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421273">
                <a:tc>
                  <a:txBody>
                    <a:bodyPr/>
                    <a:lstStyle/>
                    <a:p>
                      <a:r>
                        <a:rPr lang="ru-RU" sz="1100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1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97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</a:t>
                      </a:r>
                      <a:r>
                        <a:rPr lang="ru-RU" sz="14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высшего должностного лица муниципального образования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1194,77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944,22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79,0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7926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законодательных (представительных) органов местного самоуправления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4872,49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3640,84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74,7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526591">
                <a:tc>
                  <a:txBody>
                    <a:bodyPr/>
                    <a:lstStyle/>
                    <a:p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местных администраций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38663,86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27210,56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70,4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15955">
                <a:tc>
                  <a:txBody>
                    <a:bodyPr/>
                    <a:lstStyle/>
                    <a:p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Судебная система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9,12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</a:t>
                      </a:r>
                      <a:endParaRPr lang="ru-RU" sz="14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159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Другие общегосударственные</a:t>
                      </a:r>
                      <a:r>
                        <a:rPr lang="ru-RU" sz="14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вопросы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47557,03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18609,48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39,1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265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Обеспечение деятельности финансовых</a:t>
                      </a:r>
                      <a:r>
                        <a:rPr lang="ru-RU" sz="14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органов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9898,77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7148,09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72,2</a:t>
                      </a:r>
                      <a:endParaRPr lang="ru-RU" sz="14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54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Резервные фонды</a:t>
                      </a:r>
                      <a:endParaRPr kumimoji="0" lang="ru-RU" sz="14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2942,17</a:t>
                      </a:r>
                      <a:endParaRPr kumimoji="0" lang="ru-RU" sz="14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kumimoji="0" lang="ru-RU" sz="14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14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ru-RU" sz="14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8148" y="928670"/>
            <a:ext cx="857256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тыс.руб.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215338" cy="92867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1400" spc="0" dirty="0" smtClean="0">
                <a:ln w="1905"/>
                <a:solidFill>
                  <a:srgbClr val="1E122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a:t>
            </a:r>
            <a:endParaRPr lang="ru-RU" sz="1400" spc="0" dirty="0">
              <a:ln w="1905"/>
              <a:solidFill>
                <a:srgbClr val="1E122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14282" y="928670"/>
          <a:ext cx="878687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Нашивка 5"/>
          <p:cNvSpPr/>
          <p:nvPr/>
        </p:nvSpPr>
        <p:spPr>
          <a:xfrm>
            <a:off x="6429388" y="128586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429388" y="228599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500826" y="307181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500826" y="385762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500826" y="457200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00826" y="528638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500826" y="621508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677835" cy="67066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Тема1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5254</TotalTime>
  <Words>2720</Words>
  <PresentationFormat>Экран (4:3)</PresentationFormat>
  <Paragraphs>714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Тема1</vt:lpstr>
      <vt:lpstr>Белый текст и шрифт Courier для слайдов с кодом</vt:lpstr>
      <vt:lpstr>Апекс</vt:lpstr>
      <vt:lpstr>ИСПОЛНЕНИЕ БЮДЖЕТА ИПАТОВСКОГО МУНИЦИПАЛЬНОГО РАЙОНА  СТАВРОПОЛЬСКОГО КРАЯ  ЗА 9 месяцев 2014 ГОДА</vt:lpstr>
      <vt:lpstr>Доходы, расходы бюджета Ипатовского муниципального района Ставропольского края  за 9 месяцев 2014 года </vt:lpstr>
      <vt:lpstr>Структура доходов бюджета Ипатовского муниципального района Ставропольского края за 9 месяцев 2014 года</vt:lpstr>
      <vt:lpstr>ИСПОЛНЕНИЕ  ДОХОДОВ  за 9 месяцев 2014 ГОДА</vt:lpstr>
      <vt:lpstr>ИСПОЛНЕНИЕ  ДОХОДОВ за 9 месяцев 2014 года</vt:lpstr>
      <vt:lpstr>ИСПОЛНЕНИЕ  ДОХОДОВ за 9 месяцев 2014 года</vt:lpstr>
      <vt:lpstr>ИСПОЛНЕНИЕ РАСХОДОВ  ЗА 9 МЕСЯЦЕВ 2014 ГОДА</vt:lpstr>
      <vt:lpstr>ОБЩЕГОСУДАРСТВЕННЫЕ ВОПРОСЫ</vt:lpstr>
      <vt:lpstr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СОЦИАЛЬНАЯ ПОЛИТИКА</vt:lpstr>
      <vt:lpstr>Слайд 19</vt:lpstr>
      <vt:lpstr>Слайд 20</vt:lpstr>
      <vt:lpstr>МУНИЦИПАЛЬНАЯ ПРОГРАММА  «РАЗВИТИЕ ОБРАЗОВАНИЯ В ИПАТОВСКОМ МУНИЦИПАЛЬНОМ РАЙОНЕ СК»</vt:lpstr>
      <vt:lpstr>МУНИЦИПАЛЬНАЯ ПРОГРАММА  « РАЗВИТИЕ СЕЛЬСКОГО ХОЗЯЙСТВА В ИПАТОВСКОМ МУНИЦИПАЛЬНОМ РАЙОНЕ СК»</vt:lpstr>
      <vt:lpstr>МУНИЦИПАЛЬНАЯ ПРОГРАММА  « РАЗВИТИЕ КУЛЬТУРЫ В ИПАТОВСКОМ  МУНИЦИПАЛЬНОМ РАЙОНЕ СК»</vt:lpstr>
      <vt:lpstr>     МУНИЦИПАЛЬНАЯ ПРОГРАММА  «МЕЖНАЦИОНАЛЬНЫЕ ОТНОШЕНИЯ И ПОДДЕРЖКА КАЗАЧЕСТВА В ИПАТОВСКОМ МУНИЦИПАЛЬНОМ РАЙОНЕ СК»</vt:lpstr>
      <vt:lpstr>МУНИЦИПАЛЬНАЯ ПРОГРАММА  «РАЗВИТИЕ ЭКОНОМИКИ, МАЛОГО И СРЕДНЕГО БИЗНЕСА, ПОТРЕБИТЕЛЬСКОГО РЫНКА И УЛУЧШЕНИЕ ИНВЕСТИЦИОННОГО КЛИМАТА В ИПАТОВСКОМ МУНИЦИПАЛЬНОМ РАЙОНЕ СК»</vt:lpstr>
      <vt:lpstr>МУНИЦИПАЛЬНАЯ ПРОГРАММА  « УПРАВЛЕНИЕ ИМУЩЕСТВОМ ИПАТОВСКОГО МУНИЦИПАЛЬНОГО РАЙОНА СК»</vt:lpstr>
      <vt:lpstr>МУНИЦИПАЛЬНАЯ ПРОГРАММА  «РЕАЛИЗАЦИЯ МОЛОДЕЖНОЙ ПОЛИТИКИ В ИПАТОВСКОМ РАЙОНЕ СТАВРОПОЛЬСКОГО КРАЯ»</vt:lpstr>
      <vt:lpstr>МУНИЦИПАЛЬНАЯ ПРОГРАММА  «РАЗВИТИЕ ФИЗИЧЕСКОЙ КУЛЬТУРЫ И СПОРТА   В ИПАТОВСКОМ МУНИЦИПАЛЬНОМ РАЙОНЕ СК»</vt:lpstr>
      <vt:lpstr>МУНИЦИПАЛЬНАЯ ПРОГРАММА  « РАЗВИТИЕ ЖИЛИЩНО-КОММУНАЛЬНОГО, ТОПЛИВНО-ЭНЕРГЕТИЧЕСКОГО КОМПЛЕКСОВ И ОБЕСПЕЧЕНИЕ БЕЗОПАСНОСТИ ДОРОЖНОГО ДВИЖЕНИЯ В ИПАТОВСКОМ МУНИЦИПАЛЬНОМ РАЙОНЕ СК»</vt:lpstr>
      <vt:lpstr>МУНИЦИПАЛЬНАЯ ПРОГРАММА  «УПРАВЛЕНИЕ ФИНАНСАМИ В ИПАТОВСКОМ МУНИЦИПАЛЬНОМ РАЙОНЕ СК»</vt:lpstr>
      <vt:lpstr>МУНИЦИПАЛЬНАЯ ПРОГРАММА  «ОБЕСПЕЧЕНИЕ БЕЗОПАСНЫХ УСЛОВИЙ ПРОЖИВАНИЯ НА ТЕРРИТОРИИ ИПАТОВСКОГО МУНИЦИПАЛЬНОГО РАЙОНА СК»</vt:lpstr>
      <vt:lpstr>ИСПОЛНЕНИЕ БЮДЖЕТОВ ГОРОДСКОГО И СЕЛЬСКИХ ПОСЕЛЕНИЙ ИПАТОВСКОГО МУНИЦИПАЛЬНОГО РАЙОНА СК ЗА  9 МЕСЯЦЕВ 2014 ГОДА</vt:lpstr>
      <vt:lpstr>ИСПОЛНЕНИЕ БЮДЖЕТОВ ГОРОДСКОГО И СЕЛЬСКИХ ПОСЕЛЕНИЙ ИПАТОВСКОГО МУНИЦИПАЛЬНОГО РАЙОНА СК ЗА  9 МЕСЯЦЕВ 2014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ИПАТОВСКОГО МУНИЦИПАЛЬНОГО РАЙОНА СТАВРОПОЛЬСКОГО КРАЯ  ЗА I КВАРТАЛ 2013 ГОДА</dc:title>
  <cp:lastModifiedBy>Timoshenko</cp:lastModifiedBy>
  <cp:revision>509</cp:revision>
  <dcterms:modified xsi:type="dcterms:W3CDTF">2015-02-19T13:45:27Z</dcterms:modified>
</cp:coreProperties>
</file>