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735" r:id="rId3"/>
  </p:sldMasterIdLst>
  <p:notesMasterIdLst>
    <p:notesMasterId r:id="rId37"/>
  </p:notesMasterIdLst>
  <p:sldIdLst>
    <p:sldId id="256" r:id="rId4"/>
    <p:sldId id="274" r:id="rId5"/>
    <p:sldId id="275" r:id="rId6"/>
    <p:sldId id="258" r:id="rId7"/>
    <p:sldId id="259" r:id="rId8"/>
    <p:sldId id="260" r:id="rId9"/>
    <p:sldId id="273" r:id="rId10"/>
    <p:sldId id="266" r:id="rId11"/>
    <p:sldId id="278" r:id="rId12"/>
    <p:sldId id="267" r:id="rId13"/>
    <p:sldId id="268" r:id="rId14"/>
    <p:sldId id="279" r:id="rId15"/>
    <p:sldId id="280" r:id="rId16"/>
    <p:sldId id="281" r:id="rId17"/>
    <p:sldId id="282" r:id="rId18"/>
    <p:sldId id="263" r:id="rId19"/>
    <p:sldId id="269" r:id="rId20"/>
    <p:sldId id="272" r:id="rId21"/>
    <p:sldId id="270" r:id="rId22"/>
    <p:sldId id="271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85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800000"/>
    <a:srgbClr val="FF0000"/>
    <a:srgbClr val="333399"/>
    <a:srgbClr val="6600CC"/>
    <a:srgbClr val="9966FF"/>
    <a:srgbClr val="CC0099"/>
    <a:srgbClr val="441D61"/>
    <a:srgbClr val="00808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315" autoAdjust="0"/>
  </p:normalViewPr>
  <p:slideViewPr>
    <p:cSldViewPr>
      <p:cViewPr varScale="1">
        <p:scale>
          <a:sx n="77" d="100"/>
          <a:sy n="7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905950,53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EC1214C9-DC85-49F2-8A38-237196DE0C86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тыс.рублей</a:t>
          </a:r>
          <a:endParaRPr lang="ru-RU" sz="3600" b="1" dirty="0"/>
        </a:p>
      </dgm:t>
    </dgm:pt>
    <dgm:pt modelId="{13FE0D4A-4A7E-41A2-967F-CC2CEE85A9C2}" type="parTrans" cxnId="{01A0DDE4-8D47-4A5F-A118-060BAD4E7794}">
      <dgm:prSet/>
      <dgm:spPr/>
    </dgm:pt>
    <dgm:pt modelId="{E45ADD06-ABB1-466D-AE70-C53076F275F6}" type="sibTrans" cxnId="{01A0DDE4-8D47-4A5F-A118-060BAD4E7794}">
      <dgm:prSet/>
      <dgm:spPr/>
    </dgm:pt>
    <dgm:pt modelId="{267DC499-6A46-432B-BB9B-BD9B3EF0CB8D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тыс.рублей</a:t>
          </a:r>
          <a:endParaRPr lang="ru-RU" sz="2000" b="1" dirty="0"/>
        </a:p>
      </dgm:t>
    </dgm:pt>
    <dgm:pt modelId="{D34B2AF7-89C8-42EC-8199-CB0A89C03E2D}" type="sibTrans" cxnId="{CFB58783-1441-4976-91AD-6DA0CCC30D24}">
      <dgm:prSet/>
      <dgm:spPr/>
    </dgm:pt>
    <dgm:pt modelId="{9B25C419-FF96-4A82-9374-F8760B60DD37}" type="parTrans" cxnId="{CFB58783-1441-4976-91AD-6DA0CCC30D24}">
      <dgm:prSet/>
      <dgm:spPr/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852153,40</a:t>
          </a:r>
          <a:endParaRPr lang="ru-RU" sz="2000" b="1" dirty="0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D3DBD424-B898-438C-9DD5-F7D978DA217D}" type="presOf" srcId="{86B23466-5996-4E97-9BF5-124166996C6D}" destId="{31924DFC-301D-4878-AABE-D8DB9DA057CC}" srcOrd="0" destOrd="4" presId="urn:microsoft.com/office/officeart/2005/8/layout/vList6"/>
    <dgm:cxn modelId="{01A0DDE4-8D47-4A5F-A118-060BAD4E7794}" srcId="{6B89AEA7-DD59-45E0-8DC5-5E2832A83525}" destId="{EC1214C9-DC85-49F2-8A38-237196DE0C86}" srcOrd="2" destOrd="0" parTransId="{13FE0D4A-4A7E-41A2-967F-CC2CEE85A9C2}" sibTransId="{E45ADD06-ABB1-466D-AE70-C53076F275F6}"/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7B23CEBE-5CCD-4BFC-99B6-56E9211198F4}" srcId="{F406BE59-9E46-4CB0-A1AC-AA89BF610D9D}" destId="{86B23466-5996-4E97-9BF5-124166996C6D}" srcOrd="4" destOrd="0" parTransId="{7868259C-84CF-4664-A7E9-93EC862FEC74}" sibTransId="{DD3DD997-974F-44DB-AB8D-8AB1B32F496E}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CFB58783-1441-4976-91AD-6DA0CCC30D24}" srcId="{F406BE59-9E46-4CB0-A1AC-AA89BF610D9D}" destId="{267DC499-6A46-432B-BB9B-BD9B3EF0CB8D}" srcOrd="2" destOrd="0" parTransId="{9B25C419-FF96-4A82-9374-F8760B60DD37}" sibTransId="{D34B2AF7-89C8-42EC-8199-CB0A89C03E2D}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C3FF8C8-FD35-46F4-B7E5-FA15197E99A0}" type="presOf" srcId="{267DC499-6A46-432B-BB9B-BD9B3EF0CB8D}" destId="{31924DFC-301D-4878-AABE-D8DB9DA057CC}" srcOrd="0" destOrd="2" presId="urn:microsoft.com/office/officeart/2005/8/layout/vList6"/>
    <dgm:cxn modelId="{1AF02A77-2871-4E03-BD1F-F3FB22C58473}" type="presOf" srcId="{EC1214C9-DC85-49F2-8A38-237196DE0C86}" destId="{D6F42BD9-B1D4-49DA-BE2A-7CB918BC6ECD}" srcOrd="0" destOrd="2" presId="urn:microsoft.com/office/officeart/2005/8/layout/vList6"/>
    <dgm:cxn modelId="{7EFB7D21-F734-423D-9378-95B998CD4446}" srcId="{F406BE59-9E46-4CB0-A1AC-AA89BF610D9D}" destId="{451EA97B-B891-439D-A832-FF965948F5A3}" srcOrd="3" destOrd="0" parTransId="{A5F087B3-3AE3-40B1-B911-62F51F3AB940}" sibTransId="{73DA7B6E-90D2-455A-AF82-79BF05213369}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CE32673E-D41A-4707-9B8C-1159161EF428}" type="presOf" srcId="{451EA97B-B891-439D-A832-FF965948F5A3}" destId="{31924DFC-301D-4878-AABE-D8DB9DA057CC}" srcOrd="0" destOrd="3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Налоговые  доходы  109912,21</a:t>
          </a:r>
        </a:p>
        <a:p>
          <a:r>
            <a:rPr lang="ru-RU" dirty="0" smtClean="0">
              <a:solidFill>
                <a:srgbClr val="663300"/>
              </a:solidFill>
            </a:rPr>
            <a:t>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(12,9%)</a:t>
          </a:r>
          <a:endParaRPr lang="ru-RU" dirty="0">
            <a:solidFill>
              <a:srgbClr val="663300"/>
            </a:solidFill>
          </a:endParaRPr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Неналоговые доходы  44004,40 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(5,2%)</a:t>
          </a:r>
          <a:endParaRPr lang="ru-RU" dirty="0">
            <a:solidFill>
              <a:srgbClr val="663300"/>
            </a:solidFill>
          </a:endParaRPr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>
              <a:solidFill>
                <a:srgbClr val="663300"/>
              </a:solidFill>
            </a:rPr>
            <a:t>Безвозмездные поступления 698236,79 тыс.рублей (81,9%) </a:t>
          </a:r>
          <a:endParaRPr lang="ru-RU" dirty="0">
            <a:solidFill>
              <a:srgbClr val="663300"/>
            </a:solidFill>
          </a:endParaRPr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rgbClr val="000066"/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rgbClr val="2F0074"/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 КАНДИДАТЫ В ПРИСЯЖНЫЕ ЗАСЕДАТЕЛИ</a:t>
          </a:r>
          <a:endParaRPr lang="ru-RU" sz="1000" b="1" kern="1200" dirty="0">
            <a:solidFill>
              <a:srgbClr val="2F0074"/>
            </a:solidFill>
          </a:endParaRPr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 РЕЗЕРВНЫЙ ФОНД   АДМИНИСТРАЦИИ ИПАТОВСКОГО МУНИЦИПАЛЬНОГО РАЙОНА  СК</a:t>
          </a:r>
          <a:endParaRPr lang="ru-RU" sz="1000" b="1" kern="1200" dirty="0">
            <a:solidFill>
              <a:srgbClr val="2F0074"/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ОТДЕЛ ИМУЩЕСТВЕННЫХ И ЗЕМЕЛЬНЫХ ОТНОШЕНИЙ АДМИНИСТРАЦИИ ИПАТОВСКОГО МУНИЦИПАЛЬНОГО РАЙОНА СК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ФИНАНСОВОЕ УПРАВЛЕНИЕ АДМИНИСТРАЦИИ ИПАТОВСКОГО МУНИЦИПАЛЬНОГО РАЙОНА СК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 СОВЕТ ИПАТОВСКОГО МУНИЦИПАЛЬНОГО РАЙОНА СК, </a:t>
          </a:r>
          <a:endParaRPr lang="ru-RU" sz="1000" b="1" kern="1200" dirty="0">
            <a:solidFill>
              <a:srgbClr val="2F0074"/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2F0074"/>
              </a:solidFill>
            </a:rPr>
            <a:t>КОНТРОЛЬНО-СЧЕТНАЯ КОМИССИЯ ИМР СК; </a:t>
          </a:r>
          <a:endParaRPr lang="ru-RU" sz="1000" b="1" kern="1200" dirty="0">
            <a:solidFill>
              <a:srgbClr val="2F0074"/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19.02.2015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2/19/2015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atovo.org/list.php?c=mun_program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www.ipatovo.org/list.php?c=mun_program" TargetMode="Externa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7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2786058"/>
            <a:ext cx="9286908" cy="1785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9 месяцев 2014 ГОДА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857892"/>
            <a:ext cx="8643998" cy="7858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СТАВРОПОЛЬСКОГО КРАЯ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2014 год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71480"/>
            <a:ext cx="1673225" cy="18716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2571744"/>
          <a:ext cx="9001156" cy="4109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839"/>
                <a:gridCol w="2420478"/>
                <a:gridCol w="2021294"/>
                <a:gridCol w="2214545"/>
              </a:tblGrid>
              <a:tr h="8116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 2014 год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НА 01.10.2014г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ИСПОЛНЕНИЯ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470270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2831,00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1851,28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65,4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28235">
                <a:tc>
                  <a:txBody>
                    <a:bodyPr/>
                    <a:lstStyle/>
                    <a:p>
                      <a:r>
                        <a:rPr lang="ru-RU" sz="1200" b="1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422352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39411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2781,00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1801,28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64,8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1142985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2428868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400" dirty="0"/>
          </a:p>
        </p:txBody>
      </p:sp>
      <p:pic>
        <p:nvPicPr>
          <p:cNvPr id="9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3116"/>
            <a:ext cx="1500198" cy="950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142984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92880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ПЛАН 2014 года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84418,80 тыс.рублей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1857364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РАСХОДЫ НА 01.10.2014 года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83116,04 тыс.рублей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13" name="Рисунок 12" descr="i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072074"/>
            <a:ext cx="1905000" cy="1428750"/>
          </a:xfrm>
          <a:prstGeom prst="rect">
            <a:avLst/>
          </a:prstGeom>
        </p:spPr>
      </p:pic>
      <p:pic>
        <p:nvPicPr>
          <p:cNvPr id="14" name="Рисунок 13" descr="i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786058"/>
            <a:ext cx="1905000" cy="1428750"/>
          </a:xfrm>
          <a:prstGeom prst="rect">
            <a:avLst/>
          </a:prstGeom>
        </p:spPr>
      </p:pic>
      <p:pic>
        <p:nvPicPr>
          <p:cNvPr id="15" name="Рисунок 14" descr="i (3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714620"/>
            <a:ext cx="2143125" cy="14287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14348" y="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НАЦИОНАЛЬНАЯ ЭКОНОМИКА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подраздел «Сельское хозяйство и рыболовство»</a:t>
            </a:r>
            <a:r>
              <a:rPr lang="ru-RU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ru-RU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Picture 80" descr="GER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786050" y="428625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</a:rPr>
              <a:t>98,5%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071546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400" dirty="0" smtClean="0">
                <a:latin typeface="Comic Sans MS" pitchFamily="66" charset="0"/>
              </a:rPr>
              <a:t>Средства 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6" name="Рамка 5"/>
          <p:cNvSpPr/>
          <p:nvPr/>
        </p:nvSpPr>
        <p:spPr>
          <a:xfrm>
            <a:off x="3571868" y="1928802"/>
            <a:ext cx="2428892" cy="1143008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A50021"/>
                </a:solidFill>
              </a:rPr>
              <a:t>План 2014 года</a:t>
            </a:r>
          </a:p>
          <a:p>
            <a:pPr algn="ctr"/>
            <a:r>
              <a:rPr lang="ru-RU" i="1" dirty="0" smtClean="0">
                <a:solidFill>
                  <a:srgbClr val="A50021"/>
                </a:solidFill>
              </a:rPr>
              <a:t>9353,75,00 тыс.рублей</a:t>
            </a:r>
            <a:endParaRPr lang="ru-RU" i="1" dirty="0">
              <a:solidFill>
                <a:srgbClr val="A5002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071802" y="3714752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A50021"/>
                </a:solidFill>
              </a:rPr>
              <a:t>Расходы на 01.10.2014 года 6214,70 тыс.рублей</a:t>
            </a:r>
          </a:p>
        </p:txBody>
      </p:sp>
      <p:pic>
        <p:nvPicPr>
          <p:cNvPr id="9" name="Рисунок 8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2038350" cy="1428750"/>
          </a:xfrm>
          <a:prstGeom prst="rect">
            <a:avLst/>
          </a:prstGeom>
        </p:spPr>
      </p:pic>
      <p:pic>
        <p:nvPicPr>
          <p:cNvPr id="10" name="Рисунок 9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500306"/>
            <a:ext cx="1957389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НАЦИОНАЛЬНАЯ ЭКОНОМИКА</a:t>
            </a:r>
            <a:b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подраздел Дорожное хозяйство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Рамка 12"/>
          <p:cNvSpPr/>
          <p:nvPr/>
        </p:nvSpPr>
        <p:spPr>
          <a:xfrm>
            <a:off x="3071802" y="5286388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A50021"/>
                </a:solidFill>
              </a:rPr>
              <a:t>ИСПОЛНЕНИЕ</a:t>
            </a:r>
          </a:p>
          <a:p>
            <a:pPr algn="ctr"/>
            <a:r>
              <a:rPr lang="ru-RU" i="1" dirty="0" smtClean="0">
                <a:solidFill>
                  <a:srgbClr val="A50021"/>
                </a:solidFill>
              </a:rPr>
              <a:t>66,4 %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Средства направлены на расходы , связанные с экономическими вопросами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41D61"/>
                </a:solidFill>
              </a:rPr>
              <a:t>ПЛАН 2014 года </a:t>
            </a:r>
          </a:p>
          <a:p>
            <a:pPr algn="ctr"/>
            <a:r>
              <a:rPr lang="ru-RU" b="1" dirty="0" smtClean="0">
                <a:solidFill>
                  <a:srgbClr val="441D61"/>
                </a:solidFill>
              </a:rPr>
              <a:t>1597,00 тыс.рублей</a:t>
            </a:r>
            <a:endParaRPr lang="ru-RU" b="1" dirty="0">
              <a:solidFill>
                <a:srgbClr val="441D6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207167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41D61"/>
                </a:solidFill>
              </a:rPr>
              <a:t>РАСХОДЫ НА 01.10.2014 год</a:t>
            </a:r>
          </a:p>
          <a:p>
            <a:pPr algn="ctr"/>
            <a:r>
              <a:rPr lang="ru-RU" b="1" dirty="0" smtClean="0">
                <a:solidFill>
                  <a:srgbClr val="441D61"/>
                </a:solidFill>
              </a:rPr>
              <a:t>181,53 тыс.рублей</a:t>
            </a:r>
          </a:p>
        </p:txBody>
      </p:sp>
      <p:pic>
        <p:nvPicPr>
          <p:cNvPr id="9" name="Рисунок 8" descr="i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643187"/>
            <a:ext cx="2143125" cy="17145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0002" y="142852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НАЦИОНАЛЬНАЯ ЭКОНОМИКА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подраздел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«Другие вопросы в области национальной экономики»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71802" y="5068685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41D61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441D61"/>
                </a:solidFill>
              </a:rPr>
              <a:t>11,4%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0010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  <a:endParaRPr lang="ru-RU" dirty="0"/>
          </a:p>
        </p:txBody>
      </p:sp>
      <p:pic>
        <p:nvPicPr>
          <p:cNvPr id="8" name="Рисунок 7" descr="i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143248"/>
            <a:ext cx="2000264" cy="15001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221455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254712,54 тыс.рублей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214311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РАСХОДЫ ЗА 9 месяцев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159713,90 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604" y="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Дошкольное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14678" y="500063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62,7%</a:t>
            </a:r>
            <a:endParaRPr lang="ru-RU" b="1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071546"/>
            <a:ext cx="9358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35743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ПЛАН НА 2014 год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358778,21тыс.рублей</a:t>
            </a:r>
            <a:endParaRPr lang="ru-RU" b="1" i="1" dirty="0">
              <a:solidFill>
                <a:srgbClr val="8000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35743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РАСХОДЫ ЗА 9 месяцев 2014 года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261030,97 тыс.рублей</a:t>
            </a:r>
          </a:p>
        </p:txBody>
      </p:sp>
      <p:pic>
        <p:nvPicPr>
          <p:cNvPr id="10" name="Рисунок 9" descr="glo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143248"/>
            <a:ext cx="2500330" cy="17859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7192" y="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Общее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357554" y="5425875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ИСПОЛНЕНИЕ</a:t>
            </a:r>
          </a:p>
          <a:p>
            <a:pPr algn="ctr"/>
            <a:r>
              <a:rPr lang="ru-RU" b="1" i="1" smtClean="0">
                <a:solidFill>
                  <a:srgbClr val="800080"/>
                </a:solidFill>
              </a:rPr>
              <a:t>72,8%</a:t>
            </a:r>
            <a:endParaRPr lang="ru-RU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42918"/>
            <a:ext cx="88583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ПОДРАЗДЕЛ 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Молодежная политика и оздоровление детей</a:t>
            </a:r>
            <a:endParaRPr lang="ru-RU" sz="2000" b="1" u="sng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endParaRPr lang="ru-RU" sz="1400" dirty="0" smtClean="0"/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ПОДРАЗДЕЛ </a:t>
            </a: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Другие вопросы в области образования </a:t>
            </a: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214311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8112,49 тыс.рублей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00024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РАСХОДЫ ЗА 9 месяцев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6548,39 тыс.рублей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143512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4699,76 тыс.рублей</a:t>
            </a:r>
            <a:endParaRPr lang="ru-RU" b="1" i="1" dirty="0">
              <a:solidFill>
                <a:srgbClr val="FF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50720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РАСХОДЫ ЗА 9 месяцев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3057,79 тыс.рублей</a:t>
            </a:r>
          </a:p>
        </p:txBody>
      </p:sp>
      <p:pic>
        <p:nvPicPr>
          <p:cNvPr id="17" name="Рисунок 16" descr="i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928802"/>
            <a:ext cx="1571636" cy="10715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3108" y="14285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357554" y="300037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ИСПОЛНЕНИЕ 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80,72%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92933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65,06%</a:t>
            </a:r>
            <a:endParaRPr lang="ru-RU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02127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РМКУК "Ипатовская межпоселенческая центральная библиотека" Ипатовского района СК, на финансовое обеспечение выполнения муниципального  задания ММБУК "Культурно-досуговой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2425479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11034,34 тыс.рублей</a:t>
            </a:r>
            <a:endParaRPr lang="ru-RU" b="1" i="1" dirty="0">
              <a:solidFill>
                <a:srgbClr val="33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00" y="250030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РАСХОДЫ НА 01.10.2014 года </a:t>
            </a:r>
          </a:p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7236,78 тыс.рублей</a:t>
            </a:r>
          </a:p>
        </p:txBody>
      </p:sp>
      <p:pic>
        <p:nvPicPr>
          <p:cNvPr id="12" name="Рисунок 11" descr="i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214686"/>
            <a:ext cx="2000264" cy="1571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00232" y="0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КУЛЬТУРА И КИНЕМАТОГРАФИЯ</a:t>
            </a:r>
            <a:b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подраздел «культура»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00364" y="535782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333399"/>
                </a:solidFill>
              </a:rPr>
              <a:t>65,6%</a:t>
            </a:r>
            <a:endParaRPr lang="ru-RU" b="1" i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858048" cy="571480"/>
          </a:xfrm>
          <a:noFill/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8000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8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1" y="3857628"/>
          <a:ext cx="8786874" cy="266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4711"/>
                <a:gridCol w="1857388"/>
                <a:gridCol w="1857388"/>
                <a:gridCol w="1857387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8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8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 2014 год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8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8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ИСПОЛНЕНО НА 01.10.2014г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8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8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8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ИСПОЛНЕНИЯ</a:t>
                      </a: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333445,99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272681,55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81,8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262512,25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218919,32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83,4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56405,37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42814,60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75,9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14528,37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10947,63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75,4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714752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345156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200560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УТВЕРЖДЕНО 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2014 год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500,0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206828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НА 01.10.2014г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323,66 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0"/>
            <a:ext cx="5510419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ФИЗКУЛЬТУРА И СПОРТ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642918"/>
            <a:ext cx="379302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Подраздел «Массовый спорт»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i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071810"/>
            <a:ext cx="2143140" cy="164307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86000" y="51401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64,7 %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86808" cy="12144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 Ипатовского муниципального района Ставропольского края</a:t>
            </a:r>
            <a:br>
              <a:rPr lang="ru-RU" sz="2700" b="1" dirty="0" smtClean="0"/>
            </a:br>
            <a:r>
              <a:rPr lang="ru-RU" sz="2700" b="1" dirty="0" smtClean="0"/>
              <a:t> за 9 месяцев 2014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4730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9001157" cy="32573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86089"/>
                <a:gridCol w="2218164"/>
                <a:gridCol w="1848452"/>
                <a:gridCol w="1848452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993366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993366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2014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993366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993366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01.10.2014г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993366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993366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993366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ИСПОЛНЕНИЯ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62421,00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46440,75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74,4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0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16854,00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12265,50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72,8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45567,00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34175,25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solidFill>
                            <a:srgbClr val="993366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75,0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solidFill>
                          <a:srgbClr val="993366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86710" y="1785926"/>
            <a:ext cx="1000132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42852"/>
            <a:ext cx="5217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86610" cy="70483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</a:rPr>
              <a:t> «РАЗВИТИЕ ОБРАЗОВАНИЯ В ИПАТОВСКОМ МУНИЦИПАЛЬНОМ РАЙОНЕ СК»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501090" cy="1357322"/>
          </a:xfrm>
          <a:ln>
            <a:noFill/>
          </a:ln>
        </p:spPr>
        <p:txBody>
          <a:bodyPr anchor="ctr" anchorCtr="0">
            <a:normAutofit fontScale="25000" lnSpcReduction="20000"/>
          </a:bodyPr>
          <a:lstStyle/>
          <a:p>
            <a:endParaRPr lang="ru-RU" sz="1400" b="1" u="sng" dirty="0" smtClean="0"/>
          </a:p>
          <a:p>
            <a:pPr algn="just">
              <a:buNone/>
            </a:pPr>
            <a:r>
              <a:rPr lang="ru-RU" sz="5500" b="1" u="sng" dirty="0" smtClean="0"/>
              <a:t>Цели программы </a:t>
            </a:r>
            <a:r>
              <a:rPr lang="ru-RU" sz="5500" dirty="0" smtClean="0"/>
              <a:t>- 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обеспечение всеобщей доступности и общественно приемлемого непрерывного, качественного образования для удовлетворения  образовательной потребности населения Ипатовского района через создание условий для обновления структуры и содержания образования, способствующего духовному, физическому и интеллектуальному развитию детей и молодежи.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428868"/>
          <a:ext cx="8501124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1500198"/>
                <a:gridCol w="1500198"/>
                <a:gridCol w="1428762"/>
              </a:tblGrid>
              <a:tr h="6714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/>
                </a:tc>
              </a:tr>
              <a:tr h="530059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сети дошкольных образовательных учреждений в Ипатовском муниципальном районе Ставропольского края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11 953,85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7 925,37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208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 дошкольного, общего и дополнительного образования в Ипатовском муниципальном    районе Ставропольского края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37 659,82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11 804,23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00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Пожарная безопасность образовательных учреждений Ипатовского района Ставропольского края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1 060,21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436,86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5410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реализации муниципальной программы «Развитие  образования в Ипатовском муниципальном    районе Ставропольского края» и общепрограммные мероприятия»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225 079,85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158 503,49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993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программе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275 753,73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178 669,95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428266"/>
            <a:ext cx="87868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hlinkClick r:id="rId2"/>
              </a:rPr>
              <a:t>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24_1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89"/>
            <a:ext cx="1857388" cy="12450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01024" y="2167258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52400"/>
            <a:ext cx="7643834" cy="776270"/>
          </a:xfrm>
        </p:spPr>
        <p:txBody>
          <a:bodyPr anchor="ctr" anchorCtr="1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МУНИЦИПАЛЬНАЯ ПРОГРАММА </a:t>
            </a:r>
            <a:b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b="1" dirty="0" smtClean="0">
                <a:ln w="11430"/>
                <a:gradFill flip="none" rotWithShape="1">
                  <a:gsLst>
                    <a:gs pos="0">
                      <a:srgbClr val="CC9900">
                        <a:shade val="30000"/>
                        <a:satMod val="115000"/>
                      </a:srgbClr>
                    </a:gs>
                    <a:gs pos="50000">
                      <a:srgbClr val="CC9900">
                        <a:shade val="67500"/>
                        <a:satMod val="115000"/>
                      </a:srgbClr>
                    </a:gs>
                    <a:gs pos="100000">
                      <a:srgbClr val="CC99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РАЗВИТИЕ СЕЛЬСКОГО ХОЗЯЙСТВА В ИПАТОВСКОМ МУНИЦИПАЛЬНОМ РАЙОНЕ СК»</a:t>
            </a:r>
            <a:endParaRPr lang="ru-RU" sz="1800" b="1" dirty="0">
              <a:ln w="11430"/>
              <a:gradFill flip="none" rotWithShape="1">
                <a:gsLst>
                  <a:gs pos="0">
                    <a:srgbClr val="CC9900">
                      <a:shade val="30000"/>
                      <a:satMod val="115000"/>
                    </a:srgbClr>
                  </a:gs>
                  <a:gs pos="50000">
                    <a:srgbClr val="CC9900">
                      <a:shade val="67500"/>
                      <a:satMod val="115000"/>
                    </a:srgbClr>
                  </a:gs>
                  <a:gs pos="100000">
                    <a:srgbClr val="CC99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28628"/>
          </a:xfrm>
        </p:spPr>
        <p:txBody>
          <a:bodyPr>
            <a:normAutofit fontScale="25000" lnSpcReduction="20000"/>
          </a:bodyPr>
          <a:lstStyle/>
          <a:p>
            <a:r>
              <a:rPr lang="ru-RU" sz="1600" u="sng" dirty="0" smtClean="0"/>
              <a:t> </a:t>
            </a:r>
            <a:endParaRPr lang="ru-RU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5600" b="1" u="sng" dirty="0" smtClean="0">
                <a:solidFill>
                  <a:schemeClr val="accent6">
                    <a:lumMod val="50000"/>
                  </a:schemeClr>
                </a:solidFill>
              </a:rPr>
              <a:t>Цель программы</a:t>
            </a:r>
            <a:r>
              <a:rPr lang="ru-RU" sz="5600" b="1" dirty="0" smtClean="0">
                <a:solidFill>
                  <a:schemeClr val="accent6">
                    <a:lumMod val="50000"/>
                  </a:schemeClr>
                </a:solidFill>
              </a:rPr>
              <a:t> - обеспечение финансовой устойчивости сельхозтоваропроизводителей, устойчивое развитие сельских территорий Ипатовского района (организация соревнования и поощрение победителей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sz="4800" dirty="0" smtClean="0"/>
          </a:p>
          <a:p>
            <a:endParaRPr lang="ru-RU" sz="1600" u="sng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42844" y="2357430"/>
          <a:ext cx="8786873" cy="23611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71966"/>
                <a:gridCol w="1714512"/>
                <a:gridCol w="1500198"/>
                <a:gridCol w="1500197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по задачам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718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соревнования и поощрение победителей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300,00</a:t>
                      </a: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10,49</a:t>
                      </a: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6642556"/>
            <a:ext cx="73581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2060"/>
                </a:solidFill>
                <a:hlinkClick r:id="rId2"/>
              </a:rPr>
              <a:t>http://www.ipatovo.org/list.php?c=mun_program</a:t>
            </a:r>
            <a:endParaRPr lang="ru-RU" sz="8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i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43042" cy="10953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86710" y="200024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9286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« РАЗВИТИЕ КУЛЬТУРЫ В ИПАТОВСКОМ  МУНИЦИПАЛЬНОМ РАЙОНЕ СК»</a:t>
            </a:r>
            <a:endParaRPr lang="ru-RU" sz="1800" dirty="0">
              <a:solidFill>
                <a:srgbClr val="FF6600"/>
              </a:solidFill>
            </a:endParaRPr>
          </a:p>
        </p:txBody>
      </p:sp>
      <p:pic>
        <p:nvPicPr>
          <p:cNvPr id="4" name="Содержимое 3" descr="31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71604" cy="1211080"/>
          </a:xfrm>
        </p:spPr>
      </p:pic>
      <p:sp>
        <p:nvSpPr>
          <p:cNvPr id="6" name="Прямоугольник 5"/>
          <p:cNvSpPr/>
          <p:nvPr/>
        </p:nvSpPr>
        <p:spPr>
          <a:xfrm>
            <a:off x="142844" y="1142985"/>
            <a:ext cx="885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/>
              <a:t>Цели программы </a:t>
            </a:r>
            <a:r>
              <a:rPr lang="ru-RU" sz="1400" dirty="0" smtClean="0"/>
              <a:t>- сохранение и развитие культуры ,создание единого культурного пространства на территории Ипатовского района, условий для  духовного возрождения народа, создание равных возможностей для доступа  населения Ипатовского района к отечественным и мировым  культурным ценностям.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</a:t>
            </a:r>
            <a:endParaRPr lang="ru-RU" sz="1400" dirty="0">
              <a:solidFill>
                <a:srgbClr val="FF00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571744"/>
          <a:ext cx="8572559" cy="28575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29090"/>
                <a:gridCol w="1643075"/>
                <a:gridCol w="1500197"/>
                <a:gridCol w="1500197"/>
              </a:tblGrid>
              <a:tr h="6689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 по задачам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Развитие системы художественного образования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249,00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116,00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46,6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Поддержка лучших традиций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602,95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572,95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95,0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Укрепление материально-технической базы муниципальных учреждений культуры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320,00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320,00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15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Обеспечение выполнения муниципального задания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2 128,69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1 588,69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74,6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03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Обеспечение деятельности РМКУК «Ипатовская МЦБ»</a:t>
                      </a:r>
                      <a:endParaRPr lang="ru-RU" sz="12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7 551,00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4 464,94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59,1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4721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99"/>
                          </a:solidFill>
                          <a:latin typeface="Times New Roman"/>
                        </a:rPr>
                        <a:t>Всего по программе</a:t>
                      </a:r>
                      <a:endParaRPr lang="ru-RU" sz="1800" b="1" dirty="0">
                        <a:solidFill>
                          <a:srgbClr val="333399"/>
                        </a:solidFill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10 851,64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7 062,58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333399"/>
                          </a:solidFill>
                          <a:latin typeface="Times New Roman"/>
                          <a:ea typeface="+mn-ea"/>
                          <a:cs typeface="+mn-cs"/>
                        </a:rPr>
                        <a:t>65,1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00034" y="6072206"/>
            <a:ext cx="82868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6710" y="2167258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(тыс.руб.)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8009200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143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7358082" cy="107154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МУНИЦИПАЛЬНАЯ ПРОГРАММА </a:t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«МЕЖНАЦИОНАЛЬНЫЕ ОТНОШЕНИЯ И ПОДДЕРЖКА КАЗАЧЕСТВА В ИПАТОВСКОМ МУНИЦИПАЛЬНОМ РАЙОНЕ СК»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9200"/>
            <a:ext cx="8786874" cy="493776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1400" b="1" u="sng" dirty="0" smtClean="0"/>
              <a:t>Цели программы </a:t>
            </a:r>
            <a:r>
              <a:rPr lang="ru-RU" sz="1400" dirty="0" smtClean="0"/>
              <a:t>- создание благоприятных условий для развития этноконфессиональных отношений; возрождение  и  развитие  духовно-культурных  основ  казачества,   семейных казачьих    традиций,    казачьего    образования,  военно-патриотического   воспитания  казачьей молодежи на территории Ипатовского района.</a:t>
            </a:r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496"/>
          <a:ext cx="8643997" cy="15716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{8A107856-5554-42FB-B03E-39F5DBC370BA}</a:tableStyleId>
              </a:tblPr>
              <a:tblGrid>
                <a:gridCol w="4102236"/>
                <a:gridCol w="1758101"/>
                <a:gridCol w="1391830"/>
                <a:gridCol w="1391830"/>
              </a:tblGrid>
              <a:tr h="9317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 программы по задачам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Уточненный годовой план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</a:tr>
              <a:tr h="6398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</a:rPr>
                        <a:t>Проведение мероприятий в рамках развития казачества</a:t>
                      </a:r>
                      <a:endParaRPr lang="ru-RU" sz="1400" b="1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39,58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rgbClr val="006666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2500306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519446"/>
            <a:ext cx="86439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06181" y="2428868"/>
            <a:ext cx="909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(тыс.руб.)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7500958" cy="10620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«РАЗВИТИЕ ЭКОНОМИКИ, МАЛОГО И СРЕДНЕГО БИЗНЕСА, ПОТРЕБИТЕЛЬСКОГО РЫНКА И УЛУЧШЕНИЕ ИНВЕСТИЦИОННОГО КЛИМАТА В ИПАТОВСКОМ МУНИЦИПАЛЬНОМ РАЙОНЕ СК»</a:t>
            </a:r>
            <a:endParaRPr lang="ru-RU" sz="18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643182"/>
          <a:ext cx="8715437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063"/>
                <a:gridCol w="1437452"/>
                <a:gridCol w="1588763"/>
                <a:gridCol w="14071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200" dirty="0" smtClean="0"/>
                        <a:t>в разрезе подпрограмм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 на территории Ипатовского муниципального района СК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135,03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32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потребительского рынка в Ипатовском муниципальном районе СК</a:t>
                      </a:r>
                    </a:p>
                    <a:p>
                      <a:pPr marL="0" algn="l" rtl="0" eaLnBrk="1" latinLnBrk="0" hangingPunct="1"/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1 050,00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6,90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административных барьеров, оптимизация и повышение качества предоставления государственных и муниципальных услуг в Ипатовском муниципальном районе СК, в том числе на базе многофункционального центра предоставления государственных и муниципальных услуг в  Ипатовском муниципальном районе СК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18 534,39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по программе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20 034,39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141,93</a:t>
                      </a: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artDeco"/>
                      <a:lightRig rig="flood" dir="t"/>
                    </a:cell3D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-</a:t>
            </a:r>
            <a:r>
              <a:rPr lang="ru-RU" sz="1400" dirty="0" smtClean="0">
                <a:ea typeface="Times New Roman"/>
              </a:rPr>
              <a:t> обеспечение устойчивого  социально-экономического развития Ипатовского муниципального района; </a:t>
            </a:r>
            <a:r>
              <a:rPr lang="ru-RU" sz="1400" spc="-20" dirty="0" smtClean="0">
                <a:ea typeface="Times New Roman"/>
              </a:rPr>
              <a:t>формирование благоприятного инвестиционного климата и положительного имиджа района; </a:t>
            </a:r>
            <a:r>
              <a:rPr lang="ru-RU" sz="1400" dirty="0" smtClean="0">
                <a:ea typeface="Times New Roman"/>
              </a:rPr>
              <a:t>создание благоприятных условий для развития малого и среднего предпринимательства; развитие сферы потребительского рынка и повышение доступности товаров и услуг для населения района;</a:t>
            </a:r>
          </a:p>
        </p:txBody>
      </p:sp>
      <p:pic>
        <p:nvPicPr>
          <p:cNvPr id="10" name="Рисунок 9" descr="iCAFHC0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428750" cy="11620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85720" y="6642556"/>
            <a:ext cx="864399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8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86710" y="2000240"/>
            <a:ext cx="107157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</a:t>
            </a:r>
            <a:r>
              <a:rPr lang="ru-RU" sz="1100" dirty="0" smtClean="0"/>
              <a:t>(тыс.руб.)    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52400"/>
            <a:ext cx="7572396" cy="84770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МУНИЦИПАЛЬНАЯ 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 « УПРАВЛЕНИЕ ИМУЩЕСТВОМ ИПАТОВСКОГО МУНИЦИПАЛЬНОГО РАЙОНА СК»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 - развитие и совершенствование имущественных и земельных отношений для обеспечения решения задач социально-экономического развития Ипатовского муниципального района Ставропольского края.</a:t>
            </a:r>
          </a:p>
          <a:p>
            <a:endParaRPr lang="ru-RU" sz="14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500306"/>
          <a:ext cx="8358248" cy="2992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43404"/>
                <a:gridCol w="1428760"/>
                <a:gridCol w="1571636"/>
                <a:gridCol w="1214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муниципальной собственностью Ипатовского муниципального района Ставропольского края в области имущественных и земельных отношений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1 760,30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904,19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реализации программы «Управление имуществом  Ипатовского муниципального района Ставропольского края» и общепрограммные мероприятия» муниципальной программы</a:t>
                      </a:r>
                    </a:p>
                    <a:p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5 108,06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3 473,60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по программе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6 868,36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4 377,79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6143644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9" name="Рисунок 8" descr="i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0"/>
            <a:ext cx="1571636" cy="11787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86710" y="2000240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тыс.руб.</a:t>
            </a:r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52400"/>
            <a:ext cx="6686568" cy="9906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  <a:t>«РЕАЛИЗАЦИЯ МОЛОДЕЖНОЙ ПОЛИТИКИ В ИПАТОВСКОМ РАЙОНЕ СТАВРОПОЛЬСКОГО КРАЯ»</a:t>
            </a:r>
            <a:endParaRPr lang="ru-RU" sz="1800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1400" b="1" u="sng" dirty="0" smtClean="0"/>
              <a:t>Цель программы</a:t>
            </a:r>
            <a:r>
              <a:rPr lang="ru-RU" sz="1400" dirty="0" smtClean="0"/>
              <a:t> - создание условий для патриотического и духовно-нравственного воспитания молодёжи, реализации ее научно-технического и творческого потенциала, поддержка деятельности молодёжных и детских общественных объединений, развитие созидательной активности молодёжи, профилактика безнадзорности несовершеннолетних в Ипатовском районе.</a:t>
            </a:r>
            <a:endParaRPr lang="ru-RU" sz="1400" b="1" dirty="0" smtClean="0"/>
          </a:p>
          <a:p>
            <a:endParaRPr lang="ru-RU" sz="1400" b="1" u="sng" dirty="0"/>
          </a:p>
        </p:txBody>
      </p:sp>
      <p:pic>
        <p:nvPicPr>
          <p:cNvPr id="4" name="Рисунок 3" descr="i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8" y="142852"/>
            <a:ext cx="1571634" cy="100013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643182"/>
          <a:ext cx="8858312" cy="2800032"/>
        </p:xfrm>
        <a:graphic>
          <a:graphicData uri="http://schemas.openxmlformats.org/drawingml/2006/table">
            <a:tbl>
              <a:tblPr firstRow="1" bandRow="1">
                <a:solidFill>
                  <a:srgbClr val="66CCFF"/>
                </a:solidFill>
                <a:tableStyleId>{5C22544A-7EE6-4342-B048-85BDC9FD1C3A}</a:tableStyleId>
              </a:tblPr>
              <a:tblGrid>
                <a:gridCol w="4929222"/>
                <a:gridCol w="1357322"/>
                <a:gridCol w="1357322"/>
                <a:gridCol w="1214446"/>
              </a:tblGrid>
              <a:tr h="5086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Исполнение программы по задачам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годовой план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Кадровая, учебно-методическая и нформационно-аналитическая деятельность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15,00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0,00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6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Организация деятельности районных детских и молодежных организаций, общественных и координационных советов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8,00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0,00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Организация и проведение районных мероприятий с детьми и молодежью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627,00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160,87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25,7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Поддержка талантливой и инициативной  молодежи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28,43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28,4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Обеспечение деятельности МКУ «Центр по работе с молодежью»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1 288,90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787,49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61,1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</a:rPr>
                        <a:t>Всего по программе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2 038,90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976,79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47,9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4282" y="6500834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18391" y="2214554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142984"/>
          </a:xfrm>
        </p:spPr>
        <p:txBody>
          <a:bodyPr anchor="ctr">
            <a:normAutofit/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МУНИЦИПАЛЬНАЯ ПРОГРАММА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«РАЗВИТИЕ ФИЗИЧЕСКОЙ КУЛЬТУРЫ И СПОРТА 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В ИПАТОВСКОМ МУНИЦИПАЛЬНОМ РАЙОНЕ СК»</a:t>
            </a:r>
            <a:endParaRPr lang="ru-RU" sz="1800" dirty="0">
              <a:solidFill>
                <a:srgbClr val="990033"/>
              </a:solidFill>
            </a:endParaRPr>
          </a:p>
        </p:txBody>
      </p:sp>
      <p:pic>
        <p:nvPicPr>
          <p:cNvPr id="4" name="Содержимое 3" descr="iCAA1HP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1714512" cy="1214422"/>
          </a:xfrm>
        </p:spPr>
      </p:pic>
      <p:sp>
        <p:nvSpPr>
          <p:cNvPr id="5" name="TextBox 4"/>
          <p:cNvSpPr txBox="1"/>
          <p:nvPr/>
        </p:nvSpPr>
        <p:spPr>
          <a:xfrm>
            <a:off x="500034" y="1214422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обеспечение условий для реализации конституционного права граждан на занятие физической культурой и спортом и приобщение населения Ипатовского муниципального района Ставропольского края к регулярным занятиям физической культурой и спортом .</a:t>
            </a:r>
            <a:endParaRPr lang="ru-RU" sz="1400" dirty="0" smtClean="0">
              <a:latin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2844" y="2285992"/>
          <a:ext cx="8858312" cy="1432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0594"/>
                <a:gridCol w="1500198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</a:rPr>
                        <a:t>Исполнение программы по задачам</a:t>
                      </a:r>
                      <a:endParaRPr lang="ru-RU" sz="16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Courier New"/>
                          <a:ea typeface="Times New Roman"/>
                        </a:rPr>
                        <a:t>Мероприятия,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Courier New"/>
                          <a:ea typeface="Times New Roman"/>
                        </a:rPr>
                        <a:t> направленные на популяризацию и развитие физической культуры и спорта в Ипатовском муниципальном районе Ставропольского края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500,00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323,66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64,7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42844" y="4857760"/>
            <a:ext cx="83582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3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26531" y="1928802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52400"/>
            <a:ext cx="7429520" cy="847708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МУНИЦИПАЛЬНАЯ ПРОГРАММА</a:t>
            </a:r>
            <a:b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400" b="1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« РАЗВИТИЕ ЖИЛИЩНО-КОММУНАЛЬНОГО, ТОПЛИВНО-ЭНЕРГЕТИЧЕСКОГО КОМПЛЕКСОВ И ОБЕСПЕЧЕНИЕ БЕЗОПАСНОСТИ ДОРОЖНОГО ДВИЖЕНИЯ В ИПАТОВСКОМ МУНИЦИПАЛЬНОМ РАЙОНЕ СК»</a:t>
            </a:r>
            <a:endParaRPr lang="ru-RU" sz="1400" b="1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937760"/>
          </a:xfrm>
        </p:spPr>
        <p:txBody>
          <a:bodyPr>
            <a:normAutofit/>
          </a:bodyPr>
          <a:lstStyle/>
          <a:p>
            <a:r>
              <a:rPr lang="ru-RU" sz="1400" b="1" u="sng" dirty="0" smtClean="0">
                <a:ln>
                  <a:solidFill>
                    <a:srgbClr val="C00000"/>
                  </a:solidFill>
                </a:ln>
              </a:rPr>
              <a:t>Цель программы </a:t>
            </a:r>
            <a:r>
              <a:rPr lang="ru-RU" sz="1400" dirty="0" smtClean="0">
                <a:ln>
                  <a:solidFill>
                    <a:srgbClr val="C00000"/>
                  </a:solidFill>
                </a:ln>
              </a:rPr>
              <a:t> - повышение энергетической эффективности экономики района, сокращение количества лиц погибших и пострадавших в результате ДТП из-за несоответствия состояния дорожного покрытия, снижение показателей аварийности .</a:t>
            </a:r>
          </a:p>
          <a:p>
            <a:endParaRPr lang="ru-RU" sz="1400" dirty="0" smtClean="0">
              <a:ln>
                <a:solidFill>
                  <a:srgbClr val="C00000"/>
                </a:solidFill>
              </a:ln>
            </a:endParaRPr>
          </a:p>
          <a:p>
            <a:endParaRPr lang="ru-RU" sz="1400" b="1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928802"/>
          <a:ext cx="8572560" cy="2748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6280"/>
                <a:gridCol w="1428760"/>
                <a:gridCol w="1428760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Энергосбережение и повышение энергетической эффективности в Ипатовском муниципальном районе СК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820,00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59,49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7,3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дорожного движения в Ипатовском муниципальном районе СК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9365,75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6 224,04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66,5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по программе</a:t>
                      </a:r>
                      <a:endParaRPr lang="ru-RU" sz="16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10185,75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6 283,53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61,7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rgbClr val="FF3399"/>
                        </a:gs>
                        <a:gs pos="25000">
                          <a:srgbClr val="FF6633"/>
                        </a:gs>
                        <a:gs pos="50000">
                          <a:srgbClr val="FFFF00"/>
                        </a:gs>
                        <a:gs pos="75000">
                          <a:srgbClr val="01A78F"/>
                        </a:gs>
                        <a:gs pos="100000">
                          <a:srgbClr val="3366F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5534561"/>
            <a:ext cx="835824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 dirty="0" smtClean="0">
                <a:solidFill>
                  <a:srgbClr val="0070C0"/>
                </a:solidFill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24" y="1714488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тыс.руб.</a:t>
            </a:r>
            <a:endParaRPr lang="ru-RU" sz="1100" dirty="0"/>
          </a:p>
        </p:txBody>
      </p:sp>
      <p:pic>
        <p:nvPicPr>
          <p:cNvPr id="13" name="Рисунок 12" descr="i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85918" cy="107154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28677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Структура доходов бюджета Ипатовского муниципального района Ставропольского края за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9 месяцев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года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52400"/>
            <a:ext cx="7500958" cy="9906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</a:t>
            </a:r>
            <a:b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«УПРАВЛЕНИЕ ФИНАНСАМИ В ИПАТОВСКОМ МУНИЦИПАЛЬНОМ РАЙОНЕ СК»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4514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37125"/>
          </a:xfrm>
        </p:spPr>
        <p:txBody>
          <a:bodyPr/>
          <a:lstStyle/>
          <a:p>
            <a:r>
              <a:rPr lang="ru-RU" sz="1400" b="1" u="sng" dirty="0" smtClean="0"/>
              <a:t>Цель программы</a:t>
            </a:r>
            <a:r>
              <a:rPr lang="ru-RU" sz="1400" dirty="0" smtClean="0"/>
              <a:t> - обеспечение финансовой стабильности и эффективное управление муниципальными финансами.</a:t>
            </a:r>
          </a:p>
          <a:p>
            <a:endParaRPr lang="ru-RU" sz="1400" b="1" dirty="0" smtClean="0"/>
          </a:p>
          <a:p>
            <a:endParaRPr lang="ru-RU" sz="1400" b="1" u="sng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357430"/>
          <a:ext cx="8715436" cy="3213576"/>
        </p:xfrm>
        <a:graphic>
          <a:graphicData uri="http://schemas.openxmlformats.org/drawingml/2006/table">
            <a:tbl>
              <a:tblPr firstRow="1" bandRow="1">
                <a:solidFill>
                  <a:srgbClr val="66CCFF"/>
                </a:solidFill>
                <a:tableStyleId>{5C22544A-7EE6-4342-B048-85BDC9FD1C3A}</a:tableStyleId>
              </a:tblPr>
              <a:tblGrid>
                <a:gridCol w="3929090"/>
                <a:gridCol w="1714512"/>
                <a:gridCol w="1571636"/>
                <a:gridCol w="1500198"/>
              </a:tblGrid>
              <a:tr h="508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программы по задачам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1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Проведение в пределах компетенции единой финансовой, бюджетной, налоговой и долговой политики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10042,67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7182,56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71,5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46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Выравнивание бюджетной обеспеченности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городского и сельских поселений Ипатовского района Ставропольского края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16854,00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12265,50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72,8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Предоставление иных межбюджетных трансфертов в виде дотации на обеспечение сбалансированности бюджетов муниципальных образований городского и сельских поселений Ипатовского района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Ставропольского края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45567,00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34175,25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75,0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874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по программе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72463,67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53623,31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74,0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64518" name="Рисунок 8" descr="3054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5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Прямоугольник 9"/>
          <p:cNvSpPr>
            <a:spLocks noChangeArrowheads="1"/>
          </p:cNvSpPr>
          <p:nvPr/>
        </p:nvSpPr>
        <p:spPr bwMode="auto">
          <a:xfrm>
            <a:off x="357188" y="6429375"/>
            <a:ext cx="8429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 </a:t>
            </a:r>
            <a:r>
              <a:rPr lang="en-US" sz="1000">
                <a:solidFill>
                  <a:srgbClr val="0070C0"/>
                </a:solidFill>
                <a:latin typeface="Calibri" pitchFamily="34" charset="0"/>
                <a:hlinkClick r:id="rId3"/>
              </a:rPr>
              <a:t>http://www.ipatovo.org/list.php?c=mun_program</a:t>
            </a:r>
            <a:endParaRPr lang="ru-RU" sz="100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1000108"/>
          </a:xfrm>
        </p:spPr>
        <p:txBody>
          <a:bodyPr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ПРОГРАММА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«ОБЕСПЕЧЕНИЕ БЕЗОПАСНЫХ УСЛОВИЙ ПРОЖИВАНИЯ НА ТЕРРИТОРИИ ИПАТОВСКОГО МУНИЦИПАЛЬНОГО РАЙОНА СК»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6562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43925" cy="4937125"/>
          </a:xfrm>
        </p:spPr>
        <p:txBody>
          <a:bodyPr/>
          <a:lstStyle/>
          <a:p>
            <a:r>
              <a:rPr lang="ru-RU" sz="1400" b="1" u="sng" dirty="0" smtClean="0"/>
              <a:t>Цель программы </a:t>
            </a:r>
            <a:r>
              <a:rPr lang="ru-RU" sz="1400" dirty="0" smtClean="0"/>
              <a:t> - профилактика правонарушений, незаконного потребления наркотиков, повышение уровня антитеррористической защищенности объектов с массовым участием людей, совершенствование и развитие гражданской обороны.</a:t>
            </a:r>
          </a:p>
          <a:p>
            <a:endParaRPr lang="ru-RU" sz="1400" b="1" u="sng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928934"/>
          <a:ext cx="8786874" cy="29918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00594"/>
                <a:gridCol w="1500198"/>
                <a:gridCol w="1357322"/>
                <a:gridCol w="142876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программы </a:t>
                      </a:r>
                    </a:p>
                    <a:p>
                      <a:pPr algn="ctr"/>
                      <a:r>
                        <a:rPr lang="ru-RU" sz="1400" dirty="0" smtClean="0"/>
                        <a:t>в разрезе подпрограмм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Уточненный годовой план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81018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общественного порядка, профилактика правонарушений, незаконного потребления и оборота наркотиков в Ипатовском муниципальном районе СК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52,70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89,3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kumimoji="0" lang="ru-RU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терроризма и экстремизма, а также минимизация и (или) ликвидация последствий проявлений терроризма и экстремизма на территории Ипатовского муниципального района СК</a:t>
                      </a:r>
                      <a:endParaRPr lang="ru-RU" sz="1100" b="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3594,59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2 336,98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65,0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77210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и совершенствование гражданской обороны и защиты населения, территории от чрезвычайных ситуаций Ипатовского муниципального района СК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5831,00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1 909,11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4772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Всего по программе</a:t>
                      </a:r>
                      <a:endParaRPr lang="ru-RU" sz="1100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9484,59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4 298,79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45,3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66573" name="Прямоугольник 7"/>
          <p:cNvSpPr>
            <a:spLocks noChangeArrowheads="1"/>
          </p:cNvSpPr>
          <p:nvPr/>
        </p:nvSpPr>
        <p:spPr bwMode="auto">
          <a:xfrm>
            <a:off x="642968" y="6397648"/>
            <a:ext cx="8358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Текст муниципальной программы размещён в сети Интернет по электронному адресу: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002060"/>
                </a:solidFill>
                <a:latin typeface="Calibri" pitchFamily="34" charset="0"/>
                <a:hlinkClick r:id="rId2"/>
              </a:rPr>
              <a:t>http://www.ipatovo.org/list.php?c=mun_program</a:t>
            </a:r>
            <a:endParaRPr lang="ru-RU" sz="1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6574" name="TextBox 9"/>
          <p:cNvSpPr txBox="1">
            <a:spLocks noChangeArrowheads="1"/>
          </p:cNvSpPr>
          <p:nvPr/>
        </p:nvSpPr>
        <p:spPr bwMode="auto">
          <a:xfrm>
            <a:off x="8143875" y="2643188"/>
            <a:ext cx="7143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тыс.руб.</a:t>
            </a:r>
          </a:p>
        </p:txBody>
      </p:sp>
      <p:pic>
        <p:nvPicPr>
          <p:cNvPr id="66575" name="Рисунок 10" descr="i (19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20997"/>
            <a:ext cx="8382000" cy="6647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ИСПОЛНЕНИЕ БЮДЖЕТОВ ГОРОДСКОГО И СЕЛЬСКИХ ПОСЕЛЕНИЙ ИПАТОВСКОГО МУНИЦИПАЛЬНОГО РАЙОНА СК ЗА  9 МЕСЯЦЕВ 2014 ГОДА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409580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01.10.2014г.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127629,41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34216,80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12650,50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10827,03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10666,46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6311,52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5889,56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19560,19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13527,84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6962,54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6057,50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10023,25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7124,40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9078,49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8162,30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16995,63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13126,36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7407,13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6122,06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11099,79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8159,99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9752,92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6535,25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6058,45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10520,03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5016,77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15380,34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9170,92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9200,29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6424,29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2852"/>
            <a:ext cx="8382000" cy="6647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ИСПОЛНЕНИЕ </a:t>
            </a:r>
            <a:r>
              <a:rPr lang="ru-RU" sz="2200" dirty="0" smtClean="0"/>
              <a:t>БЮДЖЕТОВ</a:t>
            </a:r>
            <a:r>
              <a:rPr lang="ru-RU" sz="2400" dirty="0" smtClean="0"/>
              <a:t> ГОРОДСКОГО И СЕЛЬСКИХ ПОСЕЛЕНИЙ ИПАТОВСКОГО МУНИЦИПАЛЬНОГО РАЙОНА СК ЗА  9 МЕСЯЦЕВ 2014 ГОДА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01.10.2014г.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132393,37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30779,10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15704,13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11524,90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12029,74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6507,42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11305,60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6295,81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20676,01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10935,17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7578,80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5355,27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11078,03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6400,49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11315,60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6656,43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17771,80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10317,82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8397,39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5437,23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12323,61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7880,44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9927,24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6136,52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9587,02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5795,80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12370,30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5000,56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17263,67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9911,11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10645,63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6394,35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1438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 9 месяцев 2014 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2844" y="928670"/>
            <a:ext cx="8786874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tx2">
                    <a:lumMod val="50000"/>
                  </a:schemeClr>
                </a:solidFill>
                <a:latin typeface="+mj-lt"/>
              </a:rPr>
              <a:t>НАЛОГОВЫЕ ДОХОДЫ</a:t>
            </a:r>
            <a:endParaRPr lang="ru-RU" sz="2800" b="1" dirty="0">
              <a:ln w="50800"/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1714488"/>
          <a:ext cx="8858311" cy="494686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30725"/>
                <a:gridCol w="2125994"/>
                <a:gridCol w="1700796"/>
                <a:gridCol w="1700796"/>
              </a:tblGrid>
              <a:tr h="6118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01.10.2014г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120858,32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81091,82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67,10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товары (работы, услуги), реализуемые на территории РФ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8136,00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4808,53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59,10</a:t>
                      </a:r>
                      <a:endParaRPr lang="ru-RU" sz="1600" dirty="0"/>
                    </a:p>
                  </a:txBody>
                  <a:tcPr anchor="ctr"/>
                </a:tc>
              </a:tr>
              <a:tr h="5777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налог на вмененный доход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27980,00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19798,92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70,76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1752,00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1832,70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104,61</a:t>
                      </a:r>
                      <a:endParaRPr lang="ru-RU" sz="1600" dirty="0"/>
                    </a:p>
                  </a:txBody>
                  <a:tcPr anchor="ctr"/>
                </a:tc>
              </a:tr>
              <a:tr h="9898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29,98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31,98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106,67</a:t>
                      </a:r>
                      <a:endParaRPr lang="ru-RU" sz="1600" dirty="0"/>
                    </a:p>
                  </a:txBody>
                  <a:tcPr anchor="ctr"/>
                </a:tc>
              </a:tr>
              <a:tr h="711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2263,00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2348,26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103,77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44" y="1571612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429652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 9 месяцев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857364"/>
          <a:ext cx="8858311" cy="479075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558465"/>
                <a:gridCol w="1968514"/>
                <a:gridCol w="1665666"/>
                <a:gridCol w="1665666"/>
              </a:tblGrid>
              <a:tr h="679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01.10.2014г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10527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24011,10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20283,35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84,5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 за негативное воздействие на окружающую</a:t>
                      </a:r>
                      <a:r>
                        <a:rPr lang="ru-RU" sz="1600" baseline="0" dirty="0" smtClean="0"/>
                        <a:t> среду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1169,00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557,00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47,6</a:t>
                      </a:r>
                      <a:endParaRPr lang="ru-RU" sz="1600" dirty="0"/>
                    </a:p>
                  </a:txBody>
                  <a:tcPr anchor="ctr"/>
                </a:tc>
              </a:tr>
              <a:tr h="548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продажи имущества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890,52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1098,53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123,36</a:t>
                      </a:r>
                      <a:endParaRPr lang="ru-RU" sz="1600" dirty="0"/>
                    </a:p>
                  </a:txBody>
                  <a:tcPr anchor="ctr"/>
                </a:tc>
              </a:tr>
              <a:tr h="3308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4833,0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3473,88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71,88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19231,05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18551,50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96,47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40,14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40,14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857232"/>
            <a:ext cx="8786874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tx2">
                    <a:lumMod val="50000"/>
                  </a:schemeClr>
                </a:solidFill>
                <a:latin typeface="+mj-lt"/>
              </a:rPr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15338" y="1571612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1537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за 9 месяцев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2014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года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714347" cy="71435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857232"/>
            <a:ext cx="8715436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tx2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  <a:endParaRPr lang="ru-RU" sz="2800" b="1" dirty="0">
              <a:ln w="50800"/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785927"/>
          <a:ext cx="8643998" cy="476931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833707"/>
                <a:gridCol w="1952639"/>
                <a:gridCol w="1928826"/>
                <a:gridCol w="1928826"/>
              </a:tblGrid>
              <a:tr h="896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01.10.2014г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136035,00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102026,25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75,00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141971,19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57596,78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40,57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681980,43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569928,48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53,57</a:t>
                      </a:r>
                      <a:endParaRPr lang="ru-RU" sz="1600" dirty="0"/>
                    </a:p>
                  </a:txBody>
                  <a:tcPr anchor="ctr"/>
                </a:tc>
              </a:tr>
              <a:tr h="6363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2164,77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1662,32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76,79</a:t>
                      </a:r>
                      <a:endParaRPr lang="ru-RU" sz="1600" dirty="0"/>
                    </a:p>
                  </a:txBody>
                  <a:tcPr anchor="ctr"/>
                </a:tc>
              </a:tr>
              <a:tr h="7224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348,13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401,12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115,22</a:t>
                      </a:r>
                      <a:endParaRPr lang="ru-RU" sz="1600" dirty="0"/>
                    </a:p>
                  </a:txBody>
                  <a:tcPr anchor="ctr"/>
                </a:tc>
              </a:tr>
              <a:tr h="10199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Возврат остатков</a:t>
                      </a:r>
                      <a:r>
                        <a:rPr lang="ru-RU" sz="1600" baseline="0" dirty="0" smtClean="0"/>
                        <a:t> субсидий и субвенций, сложившихся на 01.01.2013г.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-33334,97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-33378,16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100,13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1571612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ИСПОЛНЕНИЕ РАСХОДОВ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ЗА 9 МЕСЯЦЕВ 2014 ГОДА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Содержимое 12" descr="slide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720" y="2143116"/>
            <a:ext cx="207170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57553,19 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54,7%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1851,28тыс.руб.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65,4%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2143116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89512,27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93,9%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00892" y="2143116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430351,05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68,7%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7236,78тыс.руб.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65,6%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00298" y="4929198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272681,55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81,8%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323,66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64,7%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929454" y="4929198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46440,75тыс.руб.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74,4%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714380" cy="799459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0" y="6286520"/>
            <a:ext cx="8215338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%  представлены в виде </a:t>
            </a:r>
            <a:r>
              <a:rPr lang="ru-RU" sz="1050" b="1" dirty="0" smtClean="0">
                <a:solidFill>
                  <a:schemeClr val="tx1"/>
                </a:solidFill>
              </a:rPr>
              <a:t>исполнения </a:t>
            </a:r>
            <a:r>
              <a:rPr lang="ru-RU" sz="1100" b="1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2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42983"/>
          <a:ext cx="8643997" cy="559437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86148"/>
                <a:gridCol w="1875375"/>
                <a:gridCol w="1741237"/>
                <a:gridCol w="1741237"/>
              </a:tblGrid>
              <a:tr h="9382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2014 год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01.10.2014г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исполнения</a:t>
                      </a:r>
                      <a:endParaRPr lang="ru-RU" sz="1800" b="1" kern="1200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7867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105138,21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57553,19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54,7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421273">
                <a:tc>
                  <a:txBody>
                    <a:bodyPr/>
                    <a:lstStyle/>
                    <a:p>
                      <a:r>
                        <a:rPr lang="ru-RU" sz="11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9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4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1194,77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944,22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79,0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7926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4872,49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3640,84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74,7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26591">
                <a:tc>
                  <a:txBody>
                    <a:bodyPr/>
                    <a:lstStyle/>
                    <a:p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38663,86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27210,56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70,4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15955">
                <a:tc>
                  <a:txBody>
                    <a:bodyPr/>
                    <a:lstStyle/>
                    <a:p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9,12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</a:t>
                      </a:r>
                      <a:endParaRPr lang="ru-RU" sz="14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159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4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47557,03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18609,48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39,1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65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4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9898,77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7148,09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72,2</a:t>
                      </a:r>
                      <a:endParaRPr lang="ru-RU" sz="14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54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Резервные фонды</a:t>
                      </a:r>
                      <a:endParaRPr kumimoji="0"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2942,17</a:t>
                      </a:r>
                      <a:endParaRPr kumimoji="0"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4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928670"/>
            <a:ext cx="857256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тыс.руб.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92867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400" spc="0" dirty="0" smtClean="0">
                <a:ln w="1905"/>
                <a:solidFill>
                  <a:srgbClr val="1E122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a:t>
            </a:r>
            <a:endParaRPr lang="ru-RU" sz="1400" spc="0" dirty="0">
              <a:ln w="1905"/>
              <a:solidFill>
                <a:srgbClr val="1E122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5254</TotalTime>
  <Words>2720</Words>
  <PresentationFormat>Экран (4:3)</PresentationFormat>
  <Paragraphs>714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Тема1</vt:lpstr>
      <vt:lpstr>Белый текст и шрифт Courier для слайдов с кодом</vt:lpstr>
      <vt:lpstr>Апекс</vt:lpstr>
      <vt:lpstr>ИСПОЛНЕНИЕ БЮДЖЕТА ИПАТОВСКОГО МУНИЦИПАЛЬНОГО РАЙОНА  СТАВРОПОЛЬСКОГО КРАЯ  ЗА 9 месяцев 2014 ГОДА</vt:lpstr>
      <vt:lpstr>Доходы, расходы бюджета Ипатовского муниципального района Ставропольского края  за 9 месяцев 2014 года </vt:lpstr>
      <vt:lpstr>Структура доходов бюджета Ипатовского муниципального района Ставропольского края за 9 месяцев 2014 года</vt:lpstr>
      <vt:lpstr>ИСПОЛНЕНИЕ  ДОХОДОВ  за 9 месяцев 2014 ГОДА</vt:lpstr>
      <vt:lpstr>ИСПОЛНЕНИЕ  ДОХОДОВ за 9 месяцев 2014 года</vt:lpstr>
      <vt:lpstr>ИСПОЛНЕНИЕ  ДОХОДОВ за 9 месяцев 2014 года</vt:lpstr>
      <vt:lpstr>ИСПОЛНЕНИЕ РАСХОДОВ  ЗА 9 МЕСЯЦЕВ 2014 ГОДА</vt:lpstr>
      <vt:lpstr>ОБЩЕГОСУДАРСТВЕННЫЕ ВОПРОСЫ</vt:lpstr>
      <vt:lpstr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СОЦИАЛЬНАЯ ПОЛИТИКА</vt:lpstr>
      <vt:lpstr>Слайд 19</vt:lpstr>
      <vt:lpstr>Слайд 20</vt:lpstr>
      <vt:lpstr>МУНИЦИПАЛЬНАЯ ПРОГРАММА  «РАЗВИТИЕ ОБРАЗОВАНИЯ В ИПАТОВСКОМ МУНИЦИПАЛЬНОМ РАЙОНЕ СК»</vt:lpstr>
      <vt:lpstr>МУНИЦИПАЛЬНАЯ ПРОГРАММА  « РАЗВИТИЕ СЕЛЬСКОГО ХОЗЯЙСТВА В ИПАТОВСКОМ МУНИЦИПАЛЬНОМ РАЙОНЕ СК»</vt:lpstr>
      <vt:lpstr>МУНИЦИПАЛЬНАЯ ПРОГРАММА  « РАЗВИТИЕ КУЛЬТУРЫ В ИПАТОВСКОМ  МУНИЦИПАЛЬНОМ РАЙОНЕ СК»</vt:lpstr>
      <vt:lpstr>     МУНИЦИПАЛЬНАЯ ПРОГРАММА  «МЕЖНАЦИОНАЛЬНЫЕ ОТНОШЕНИЯ И ПОДДЕРЖКА КАЗАЧЕСТВА В ИПАТОВСКОМ МУНИЦИПАЛЬНОМ РАЙОНЕ СК»</vt:lpstr>
      <vt:lpstr>МУНИЦИПАЛЬНАЯ ПРОГРАММА  «РАЗВИТИЕ ЭКОНОМИКИ, МАЛОГО И СРЕДНЕГО БИЗНЕСА, ПОТРЕБИТЕЛЬСКОГО РЫНКА И УЛУЧШЕНИЕ ИНВЕСТИЦИОННОГО КЛИМАТА В ИПАТОВСКОМ МУНИЦИПАЛЬНОМ РАЙОНЕ СК»</vt:lpstr>
      <vt:lpstr>МУНИЦИПАЛЬНАЯ ПРОГРАММА  « УПРАВЛЕНИЕ ИМУЩЕСТВОМ ИПАТОВСКОГО МУНИЦИПАЛЬНОГО РАЙОНА СК»</vt:lpstr>
      <vt:lpstr>МУНИЦИПАЛЬНАЯ ПРОГРАММА  «РЕАЛИЗАЦИЯ МОЛОДЕЖНОЙ ПОЛИТИКИ В ИПАТОВСКОМ РАЙОНЕ СТАВРОПОЛЬСКОГО КРАЯ»</vt:lpstr>
      <vt:lpstr>МУНИЦИПАЛЬНАЯ ПРОГРАММА  «РАЗВИТИЕ ФИЗИЧЕСКОЙ КУЛЬТУРЫ И СПОРТА   В ИПАТОВСКОМ МУНИЦИПАЛЬНОМ РАЙОНЕ СК»</vt:lpstr>
      <vt:lpstr>МУНИЦИПАЛЬНАЯ ПРОГРАММА  « РАЗВИТИЕ ЖИЛИЩНО-КОММУНАЛЬНОГО, ТОПЛИВНО-ЭНЕРГЕТИЧЕСКОГО КОМПЛЕКСОВ И ОБЕСПЕЧЕНИЕ БЕЗОПАСНОСТИ ДОРОЖНОГО ДВИЖЕНИЯ В ИПАТОВСКОМ МУНИЦИПАЛЬНОМ РАЙОНЕ СК»</vt:lpstr>
      <vt:lpstr>МУНИЦИПАЛЬНАЯ ПРОГРАММА  «УПРАВЛЕНИЕ ФИНАНСАМИ В ИПАТОВСКОМ МУНИЦИПАЛЬНОМ РАЙОНЕ СК»</vt:lpstr>
      <vt:lpstr>МУНИЦИПАЛЬНАЯ ПРОГРАММА  «ОБЕСПЕЧЕНИЕ БЕЗОПАСНЫХ УСЛОВИЙ ПРОЖИВАНИЯ НА ТЕРРИТОРИИ ИПАТОВСКОГО МУНИЦИПАЛЬНОГО РАЙОНА СК»</vt:lpstr>
      <vt:lpstr>ИСПОЛНЕНИЕ БЮДЖЕТОВ ГОРОДСКОГО И СЕЛЬСКИХ ПОСЕЛЕНИЙ ИПАТОВСКОГО МУНИЦИПАЛЬНОГО РАЙОНА СК ЗА  9 МЕСЯЦЕВ 2014 ГОДА</vt:lpstr>
      <vt:lpstr>ИСПОЛНЕНИЕ БЮДЖЕТОВ ГОРОДСКОГО И СЕЛЬСКИХ ПОСЕЛЕНИЙ ИПАТОВСКОГО МУНИЦИПАЛЬНОГО РАЙОНА СК ЗА  9 МЕСЯЦЕВ 2014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509</cp:revision>
  <dcterms:modified xsi:type="dcterms:W3CDTF">2015-02-19T13:45:27Z</dcterms:modified>
</cp:coreProperties>
</file>