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711" r:id="rId3"/>
  </p:sldMasterIdLst>
  <p:notesMasterIdLst>
    <p:notesMasterId r:id="rId33"/>
  </p:notesMasterIdLst>
  <p:sldIdLst>
    <p:sldId id="256" r:id="rId4"/>
    <p:sldId id="274" r:id="rId5"/>
    <p:sldId id="275" r:id="rId6"/>
    <p:sldId id="258" r:id="rId7"/>
    <p:sldId id="259" r:id="rId8"/>
    <p:sldId id="260" r:id="rId9"/>
    <p:sldId id="273" r:id="rId10"/>
    <p:sldId id="266" r:id="rId11"/>
    <p:sldId id="278" r:id="rId12"/>
    <p:sldId id="267" r:id="rId13"/>
    <p:sldId id="268" r:id="rId14"/>
    <p:sldId id="279" r:id="rId15"/>
    <p:sldId id="280" r:id="rId16"/>
    <p:sldId id="281" r:id="rId17"/>
    <p:sldId id="282" r:id="rId18"/>
    <p:sldId id="263" r:id="rId19"/>
    <p:sldId id="269" r:id="rId20"/>
    <p:sldId id="272" r:id="rId21"/>
    <p:sldId id="270" r:id="rId22"/>
    <p:sldId id="271" r:id="rId23"/>
    <p:sldId id="287" r:id="rId24"/>
    <p:sldId id="289" r:id="rId25"/>
    <p:sldId id="291" r:id="rId26"/>
    <p:sldId id="292" r:id="rId27"/>
    <p:sldId id="295" r:id="rId28"/>
    <p:sldId id="296" r:id="rId29"/>
    <p:sldId id="297" r:id="rId30"/>
    <p:sldId id="286" r:id="rId31"/>
    <p:sldId id="285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0080"/>
    <a:srgbClr val="CC99FF"/>
    <a:srgbClr val="663300"/>
    <a:srgbClr val="FF3300"/>
    <a:srgbClr val="A50021"/>
    <a:srgbClr val="6600FF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43" autoAdjust="0"/>
    <p:restoredTop sz="94718" autoAdjust="0"/>
  </p:normalViewPr>
  <p:slideViewPr>
    <p:cSldViewPr>
      <p:cViewPr varScale="1">
        <p:scale>
          <a:sx n="106" d="100"/>
          <a:sy n="106" d="100"/>
        </p:scale>
        <p:origin x="-16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4D6E7-C706-44A5-8969-4BDB2701078A}" type="doc">
      <dgm:prSet loTypeId="urn:microsoft.com/office/officeart/2005/8/layout/vList6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406BE59-9E46-4CB0-A1AC-AA89BF610D9D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43AF2D36-CD5C-4C19-951C-577587C176E9}" type="parTrans" cxnId="{316843DC-E56A-441E-8990-CD23976DC4B6}">
      <dgm:prSet/>
      <dgm:spPr/>
      <dgm:t>
        <a:bodyPr/>
        <a:lstStyle/>
        <a:p>
          <a:endParaRPr lang="ru-RU"/>
        </a:p>
      </dgm:t>
    </dgm:pt>
    <dgm:pt modelId="{C4576F7F-4AFF-4B59-9F7E-B36BF565C518}" type="sibTrans" cxnId="{316843DC-E56A-441E-8990-CD23976DC4B6}">
      <dgm:prSet/>
      <dgm:spPr/>
      <dgm:t>
        <a:bodyPr/>
        <a:lstStyle/>
        <a:p>
          <a:endParaRPr lang="ru-RU"/>
        </a:p>
      </dgm:t>
    </dgm:pt>
    <dgm:pt modelId="{6B89AEA7-DD59-45E0-8DC5-5E2832A83525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1A968EC-615E-4E4A-BF9D-1C23AE99FDFE}" type="parTrans" cxnId="{319996F2-FEDF-4BF9-8E98-62AFD475541E}">
      <dgm:prSet/>
      <dgm:spPr/>
      <dgm:t>
        <a:bodyPr/>
        <a:lstStyle/>
        <a:p>
          <a:endParaRPr lang="ru-RU"/>
        </a:p>
      </dgm:t>
    </dgm:pt>
    <dgm:pt modelId="{2B3E7559-49F5-4D8C-87BD-5AE05946860F}" type="sibTrans" cxnId="{319996F2-FEDF-4BF9-8E98-62AFD475541E}">
      <dgm:prSet/>
      <dgm:spPr/>
      <dgm:t>
        <a:bodyPr/>
        <a:lstStyle/>
        <a:p>
          <a:endParaRPr lang="ru-RU"/>
        </a:p>
      </dgm:t>
    </dgm:pt>
    <dgm:pt modelId="{451EA97B-B891-439D-A832-FF965948F5A3}">
      <dgm:prSet phldrT="[Текст]"/>
      <dgm:spPr/>
      <dgm:t>
        <a:bodyPr/>
        <a:lstStyle/>
        <a:p>
          <a:pPr algn="l"/>
          <a:endParaRPr lang="ru-RU" sz="2000" dirty="0"/>
        </a:p>
      </dgm:t>
    </dgm:pt>
    <dgm:pt modelId="{A5F087B3-3AE3-40B1-B911-62F51F3AB940}" type="parTrans" cxnId="{7EFB7D21-F734-423D-9378-95B998CD4446}">
      <dgm:prSet/>
      <dgm:spPr/>
      <dgm:t>
        <a:bodyPr/>
        <a:lstStyle/>
        <a:p>
          <a:endParaRPr lang="ru-RU"/>
        </a:p>
      </dgm:t>
    </dgm:pt>
    <dgm:pt modelId="{73DA7B6E-90D2-455A-AF82-79BF05213369}" type="sibTrans" cxnId="{7EFB7D21-F734-423D-9378-95B998CD4446}">
      <dgm:prSet/>
      <dgm:spPr/>
      <dgm:t>
        <a:bodyPr/>
        <a:lstStyle/>
        <a:p>
          <a:endParaRPr lang="ru-RU"/>
        </a:p>
      </dgm:t>
    </dgm:pt>
    <dgm:pt modelId="{86B23466-5996-4E97-9BF5-124166996C6D}">
      <dgm:prSet phldrT="[Текст]"/>
      <dgm:spPr/>
      <dgm:t>
        <a:bodyPr/>
        <a:lstStyle/>
        <a:p>
          <a:pPr algn="l"/>
          <a:endParaRPr lang="ru-RU" sz="2000" dirty="0"/>
        </a:p>
      </dgm:t>
    </dgm:pt>
    <dgm:pt modelId="{7868259C-84CF-4664-A7E9-93EC862FEC74}" type="parTrans" cxnId="{7B23CEBE-5CCD-4BFC-99B6-56E9211198F4}">
      <dgm:prSet/>
      <dgm:spPr/>
      <dgm:t>
        <a:bodyPr/>
        <a:lstStyle/>
        <a:p>
          <a:endParaRPr lang="ru-RU"/>
        </a:p>
      </dgm:t>
    </dgm:pt>
    <dgm:pt modelId="{DD3DD997-974F-44DB-AB8D-8AB1B32F496E}" type="sibTrans" cxnId="{7B23CEBE-5CCD-4BFC-99B6-56E9211198F4}">
      <dgm:prSet/>
      <dgm:spPr/>
      <dgm:t>
        <a:bodyPr/>
        <a:lstStyle/>
        <a:p>
          <a:endParaRPr lang="ru-RU"/>
        </a:p>
      </dgm:t>
    </dgm:pt>
    <dgm:pt modelId="{A4AFA613-E2BE-4531-98D6-4A9CB24AF573}">
      <dgm:prSet phldrT="[Текст]"/>
      <dgm:spPr/>
      <dgm:t>
        <a:bodyPr/>
        <a:lstStyle/>
        <a:p>
          <a:pPr algn="l"/>
          <a:endParaRPr lang="ru-RU" sz="2000" dirty="0"/>
        </a:p>
      </dgm:t>
    </dgm:pt>
    <dgm:pt modelId="{737FD845-FDCE-4D6E-A554-64904D022654}" type="parTrans" cxnId="{85233901-DDC4-4338-9239-DA962FC46E2F}">
      <dgm:prSet/>
      <dgm:spPr/>
      <dgm:t>
        <a:bodyPr/>
        <a:lstStyle/>
        <a:p>
          <a:endParaRPr lang="ru-RU"/>
        </a:p>
      </dgm:t>
    </dgm:pt>
    <dgm:pt modelId="{88B83091-264F-485A-97D9-5E60D72F1568}" type="sibTrans" cxnId="{85233901-DDC4-4338-9239-DA962FC46E2F}">
      <dgm:prSet/>
      <dgm:spPr/>
      <dgm:t>
        <a:bodyPr/>
        <a:lstStyle/>
        <a:p>
          <a:endParaRPr lang="ru-RU"/>
        </a:p>
      </dgm:t>
    </dgm:pt>
    <dgm:pt modelId="{6217B091-792D-4360-AA14-AEC4B0930363}">
      <dgm:prSet phldrT="[Текст]" custT="1"/>
      <dgm:spPr/>
      <dgm:t>
        <a:bodyPr/>
        <a:lstStyle/>
        <a:p>
          <a:pPr algn="ctr"/>
          <a:r>
            <a:rPr lang="ru-RU" sz="3600" dirty="0" smtClean="0">
              <a:solidFill>
                <a:srgbClr val="00B050"/>
              </a:solidFill>
            </a:rPr>
            <a:t>  </a:t>
          </a:r>
          <a:r>
            <a:rPr lang="en-US" sz="3600" b="1" dirty="0" smtClean="0">
              <a:solidFill>
                <a:srgbClr val="00B050"/>
              </a:solidFill>
            </a:rPr>
            <a:t>1247341,15</a:t>
          </a:r>
          <a:endParaRPr lang="ru-RU" sz="2000" b="1" dirty="0"/>
        </a:p>
      </dgm:t>
    </dgm:pt>
    <dgm:pt modelId="{B58BE271-BC16-4527-A718-2D3AE31487F0}" type="parTrans" cxnId="{439F2C65-F776-4DFE-A8BF-7993641EA478}">
      <dgm:prSet/>
      <dgm:spPr/>
      <dgm:t>
        <a:bodyPr/>
        <a:lstStyle/>
        <a:p>
          <a:endParaRPr lang="ru-RU"/>
        </a:p>
      </dgm:t>
    </dgm:pt>
    <dgm:pt modelId="{E20AC42B-F560-4F08-9473-225EA40D146D}" type="sibTrans" cxnId="{439F2C65-F776-4DFE-A8BF-7993641EA478}">
      <dgm:prSet/>
      <dgm:spPr/>
      <dgm:t>
        <a:bodyPr/>
        <a:lstStyle/>
        <a:p>
          <a:endParaRPr lang="ru-RU"/>
        </a:p>
      </dgm:t>
    </dgm:pt>
    <dgm:pt modelId="{84D50579-A391-4313-86FF-C3437CD06208}">
      <dgm:prSet phldrT="[Текст]" custT="1"/>
      <dgm:spPr/>
      <dgm:t>
        <a:bodyPr/>
        <a:lstStyle/>
        <a:p>
          <a:pPr algn="ctr"/>
          <a:endParaRPr lang="ru-RU" sz="2000" b="1" dirty="0"/>
        </a:p>
      </dgm:t>
    </dgm:pt>
    <dgm:pt modelId="{8C178F9A-42A8-45E9-9C12-A687D1C702B3}" type="parTrans" cxnId="{B9FCDA2F-62D7-457D-8FC0-C689F9FA62E7}">
      <dgm:prSet/>
      <dgm:spPr/>
      <dgm:t>
        <a:bodyPr/>
        <a:lstStyle/>
        <a:p>
          <a:endParaRPr lang="ru-RU"/>
        </a:p>
      </dgm:t>
    </dgm:pt>
    <dgm:pt modelId="{621CAAA7-5E0E-44E1-90A8-98D952156001}" type="sibTrans" cxnId="{B9FCDA2F-62D7-457D-8FC0-C689F9FA62E7}">
      <dgm:prSet/>
      <dgm:spPr/>
      <dgm:t>
        <a:bodyPr/>
        <a:lstStyle/>
        <a:p>
          <a:endParaRPr lang="ru-RU"/>
        </a:p>
      </dgm:t>
    </dgm:pt>
    <dgm:pt modelId="{1C4DC7A0-0569-4867-9A72-DB230A925D24}">
      <dgm:prSet phldrT="[Текст]" custT="1"/>
      <dgm:spPr/>
      <dgm:t>
        <a:bodyPr/>
        <a:lstStyle/>
        <a:p>
          <a:pPr algn="ctr"/>
          <a:r>
            <a:rPr lang="en-US" sz="3600" b="1" dirty="0" smtClean="0">
              <a:solidFill>
                <a:srgbClr val="FF0000"/>
              </a:solidFill>
            </a:rPr>
            <a:t>1234511,64</a:t>
          </a:r>
          <a:endParaRPr lang="ru-RU" sz="3600" b="1" dirty="0"/>
        </a:p>
      </dgm:t>
    </dgm:pt>
    <dgm:pt modelId="{9FB41568-E1D5-4F02-B851-AE242D91E754}" type="sibTrans" cxnId="{415C3AA8-7A3F-486D-9307-F510B0829741}">
      <dgm:prSet/>
      <dgm:spPr/>
      <dgm:t>
        <a:bodyPr/>
        <a:lstStyle/>
        <a:p>
          <a:endParaRPr lang="ru-RU"/>
        </a:p>
      </dgm:t>
    </dgm:pt>
    <dgm:pt modelId="{ADF70E00-0C53-4A02-B0BC-9805CD3833A0}" type="parTrans" cxnId="{415C3AA8-7A3F-486D-9307-F510B0829741}">
      <dgm:prSet/>
      <dgm:spPr/>
      <dgm:t>
        <a:bodyPr/>
        <a:lstStyle/>
        <a:p>
          <a:endParaRPr lang="ru-RU"/>
        </a:p>
      </dgm:t>
    </dgm:pt>
    <dgm:pt modelId="{D025B304-6506-46BB-B3A0-8AE084BA478A}">
      <dgm:prSet phldrT="[Текст]" custT="1"/>
      <dgm:spPr/>
      <dgm:t>
        <a:bodyPr/>
        <a:lstStyle/>
        <a:p>
          <a:pPr algn="ctr"/>
          <a:r>
            <a:rPr lang="ru-RU" sz="3600" b="1" dirty="0" smtClean="0"/>
            <a:t>тыс.рублей</a:t>
          </a:r>
          <a:endParaRPr lang="ru-RU" sz="2000" b="1" dirty="0"/>
        </a:p>
      </dgm:t>
    </dgm:pt>
    <dgm:pt modelId="{F72E1FE6-EA7A-4394-A338-F4AD561A5970}" type="parTrans" cxnId="{060B9A52-8B7D-4B8A-80EB-234C5447E7BF}">
      <dgm:prSet/>
      <dgm:spPr/>
    </dgm:pt>
    <dgm:pt modelId="{9911C91D-EDA5-4003-9053-57DAD2A88185}" type="sibTrans" cxnId="{060B9A52-8B7D-4B8A-80EB-234C5447E7BF}">
      <dgm:prSet/>
      <dgm:spPr/>
    </dgm:pt>
    <dgm:pt modelId="{A8807C0F-28C4-45AE-BFB3-1C2EA9319276}">
      <dgm:prSet phldrT="[Текст]" custT="1"/>
      <dgm:spPr/>
      <dgm:t>
        <a:bodyPr/>
        <a:lstStyle/>
        <a:p>
          <a:pPr algn="ctr"/>
          <a:r>
            <a:rPr lang="ru-RU" sz="3600" b="1" dirty="0" smtClean="0"/>
            <a:t>тыс.рублей</a:t>
          </a:r>
          <a:endParaRPr lang="ru-RU" sz="3600" b="1" dirty="0"/>
        </a:p>
      </dgm:t>
    </dgm:pt>
    <dgm:pt modelId="{E5BB9389-4217-4E73-AFAF-E5FFE5F39683}" type="parTrans" cxnId="{2A06DEE4-6D98-48C6-ABD6-4D67DA4CF65F}">
      <dgm:prSet/>
      <dgm:spPr/>
    </dgm:pt>
    <dgm:pt modelId="{AD221071-183B-4213-836C-3F98E9EB3523}" type="sibTrans" cxnId="{2A06DEE4-6D98-48C6-ABD6-4D67DA4CF65F}">
      <dgm:prSet/>
      <dgm:spPr/>
    </dgm:pt>
    <dgm:pt modelId="{038B1C57-BCB7-4A43-BDC4-CAD759700AD2}" type="pres">
      <dgm:prSet presAssocID="{D1C4D6E7-C706-44A5-8969-4BDB270107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CDAC25-8C0A-4C29-A6FE-771F3A39BA7B}" type="pres">
      <dgm:prSet presAssocID="{F406BE59-9E46-4CB0-A1AC-AA89BF610D9D}" presName="linNode" presStyleCnt="0"/>
      <dgm:spPr/>
      <dgm:t>
        <a:bodyPr/>
        <a:lstStyle/>
        <a:p>
          <a:endParaRPr lang="ru-RU"/>
        </a:p>
      </dgm:t>
    </dgm:pt>
    <dgm:pt modelId="{08C165FE-0DA3-43CA-A8C2-D30EAEA75472}" type="pres">
      <dgm:prSet presAssocID="{F406BE59-9E46-4CB0-A1AC-AA89BF610D9D}" presName="parentShp" presStyleLbl="node1" presStyleIdx="0" presStyleCnt="2" custLinFactNeighborX="946" custLinFactNeighborY="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24DFC-301D-4878-AABE-D8DB9DA057CC}" type="pres">
      <dgm:prSet presAssocID="{F406BE59-9E46-4CB0-A1AC-AA89BF610D9D}" presName="childShp" presStyleLbl="bgAccFollowNode1" presStyleIdx="0" presStyleCnt="2" custScaleX="97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D95F-D0EE-46FF-B9C0-D1C3DC33E1DA}" type="pres">
      <dgm:prSet presAssocID="{C4576F7F-4AFF-4B59-9F7E-B36BF565C518}" presName="spacing" presStyleCnt="0"/>
      <dgm:spPr/>
      <dgm:t>
        <a:bodyPr/>
        <a:lstStyle/>
        <a:p>
          <a:endParaRPr lang="ru-RU"/>
        </a:p>
      </dgm:t>
    </dgm:pt>
    <dgm:pt modelId="{59572A48-DC4C-4F43-B47E-E1B80BE186E4}" type="pres">
      <dgm:prSet presAssocID="{6B89AEA7-DD59-45E0-8DC5-5E2832A83525}" presName="linNode" presStyleCnt="0"/>
      <dgm:spPr/>
      <dgm:t>
        <a:bodyPr/>
        <a:lstStyle/>
        <a:p>
          <a:endParaRPr lang="ru-RU"/>
        </a:p>
      </dgm:t>
    </dgm:pt>
    <dgm:pt modelId="{5EA42DA1-A4AC-43BF-AB80-A1A9A4A532FB}" type="pres">
      <dgm:prSet presAssocID="{6B89AEA7-DD59-45E0-8DC5-5E2832A83525}" presName="parentShp" presStyleLbl="node1" presStyleIdx="1" presStyleCnt="2" custLinFactNeighborX="946" custLinFactNeighborY="-1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42BD9-B1D4-49DA-BE2A-7CB918BC6ECD}" type="pres">
      <dgm:prSet presAssocID="{6B89AEA7-DD59-45E0-8DC5-5E2832A83525}" presName="childShp" presStyleLbl="bgAccFollowNode1" presStyleIdx="1" presStyleCnt="2" custLinFactNeighborX="1128" custLinFactNeighborY="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5C3AA8-7A3F-486D-9307-F510B0829741}" srcId="{6B89AEA7-DD59-45E0-8DC5-5E2832A83525}" destId="{1C4DC7A0-0569-4867-9A72-DB230A925D24}" srcOrd="1" destOrd="0" parTransId="{ADF70E00-0C53-4A02-B0BC-9805CD3833A0}" sibTransId="{9FB41568-E1D5-4F02-B851-AE242D91E754}"/>
    <dgm:cxn modelId="{22B9E571-920F-46A1-8EA0-24995F2F155B}" type="presOf" srcId="{A4AFA613-E2BE-4531-98D6-4A9CB24AF573}" destId="{31924DFC-301D-4878-AABE-D8DB9DA057CC}" srcOrd="0" destOrd="0" presId="urn:microsoft.com/office/officeart/2005/8/layout/vList6"/>
    <dgm:cxn modelId="{439F2C65-F776-4DFE-A8BF-7993641EA478}" srcId="{F406BE59-9E46-4CB0-A1AC-AA89BF610D9D}" destId="{6217B091-792D-4360-AA14-AEC4B0930363}" srcOrd="1" destOrd="0" parTransId="{B58BE271-BC16-4527-A718-2D3AE31487F0}" sibTransId="{E20AC42B-F560-4F08-9473-225EA40D146D}"/>
    <dgm:cxn modelId="{B9FCDA2F-62D7-457D-8FC0-C689F9FA62E7}" srcId="{6B89AEA7-DD59-45E0-8DC5-5E2832A83525}" destId="{84D50579-A391-4313-86FF-C3437CD06208}" srcOrd="0" destOrd="0" parTransId="{8C178F9A-42A8-45E9-9C12-A687D1C702B3}" sibTransId="{621CAAA7-5E0E-44E1-90A8-98D952156001}"/>
    <dgm:cxn modelId="{B58C4346-42B7-4243-A5B8-DFA4430BE1CF}" type="presOf" srcId="{D1C4D6E7-C706-44A5-8969-4BDB2701078A}" destId="{038B1C57-BCB7-4A43-BDC4-CAD759700AD2}" srcOrd="0" destOrd="0" presId="urn:microsoft.com/office/officeart/2005/8/layout/vList6"/>
    <dgm:cxn modelId="{6E478ADE-2747-4B56-8641-8F900BE21BD7}" type="presOf" srcId="{451EA97B-B891-439D-A832-FF965948F5A3}" destId="{31924DFC-301D-4878-AABE-D8DB9DA057CC}" srcOrd="0" destOrd="3" presId="urn:microsoft.com/office/officeart/2005/8/layout/vList6"/>
    <dgm:cxn modelId="{85233901-DDC4-4338-9239-DA962FC46E2F}" srcId="{F406BE59-9E46-4CB0-A1AC-AA89BF610D9D}" destId="{A4AFA613-E2BE-4531-98D6-4A9CB24AF573}" srcOrd="0" destOrd="0" parTransId="{737FD845-FDCE-4D6E-A554-64904D022654}" sibTransId="{88B83091-264F-485A-97D9-5E60D72F1568}"/>
    <dgm:cxn modelId="{A0958362-3B9F-414C-8FC4-A32EDE134A1F}" type="presOf" srcId="{1C4DC7A0-0569-4867-9A72-DB230A925D24}" destId="{D6F42BD9-B1D4-49DA-BE2A-7CB918BC6ECD}" srcOrd="0" destOrd="1" presId="urn:microsoft.com/office/officeart/2005/8/layout/vList6"/>
    <dgm:cxn modelId="{96625A1D-FEA3-44DE-990A-88AABFF0B368}" type="presOf" srcId="{86B23466-5996-4E97-9BF5-124166996C6D}" destId="{31924DFC-301D-4878-AABE-D8DB9DA057CC}" srcOrd="0" destOrd="4" presId="urn:microsoft.com/office/officeart/2005/8/layout/vList6"/>
    <dgm:cxn modelId="{7B23CEBE-5CCD-4BFC-99B6-56E9211198F4}" srcId="{F406BE59-9E46-4CB0-A1AC-AA89BF610D9D}" destId="{86B23466-5996-4E97-9BF5-124166996C6D}" srcOrd="4" destOrd="0" parTransId="{7868259C-84CF-4664-A7E9-93EC862FEC74}" sibTransId="{DD3DD997-974F-44DB-AB8D-8AB1B32F496E}"/>
    <dgm:cxn modelId="{6F989152-D1DF-4C08-A6C9-A6217BF17D28}" type="presOf" srcId="{6B89AEA7-DD59-45E0-8DC5-5E2832A83525}" destId="{5EA42DA1-A4AC-43BF-AB80-A1A9A4A532FB}" srcOrd="0" destOrd="0" presId="urn:microsoft.com/office/officeart/2005/8/layout/vList6"/>
    <dgm:cxn modelId="{A438E033-0AD3-480F-AE1E-2CD8A13A8D7A}" type="presOf" srcId="{84D50579-A391-4313-86FF-C3437CD06208}" destId="{D6F42BD9-B1D4-49DA-BE2A-7CB918BC6ECD}" srcOrd="0" destOrd="0" presId="urn:microsoft.com/office/officeart/2005/8/layout/vList6"/>
    <dgm:cxn modelId="{316843DC-E56A-441E-8990-CD23976DC4B6}" srcId="{D1C4D6E7-C706-44A5-8969-4BDB2701078A}" destId="{F406BE59-9E46-4CB0-A1AC-AA89BF610D9D}" srcOrd="0" destOrd="0" parTransId="{43AF2D36-CD5C-4C19-951C-577587C176E9}" sibTransId="{C4576F7F-4AFF-4B59-9F7E-B36BF565C518}"/>
    <dgm:cxn modelId="{81AB93D7-6919-4422-8A76-B17A61596FF8}" type="presOf" srcId="{A8807C0F-28C4-45AE-BFB3-1C2EA9319276}" destId="{D6F42BD9-B1D4-49DA-BE2A-7CB918BC6ECD}" srcOrd="0" destOrd="2" presId="urn:microsoft.com/office/officeart/2005/8/layout/vList6"/>
    <dgm:cxn modelId="{7EFB7D21-F734-423D-9378-95B998CD4446}" srcId="{F406BE59-9E46-4CB0-A1AC-AA89BF610D9D}" destId="{451EA97B-B891-439D-A832-FF965948F5A3}" srcOrd="3" destOrd="0" parTransId="{A5F087B3-3AE3-40B1-B911-62F51F3AB940}" sibTransId="{73DA7B6E-90D2-455A-AF82-79BF05213369}"/>
    <dgm:cxn modelId="{060B9A52-8B7D-4B8A-80EB-234C5447E7BF}" srcId="{F406BE59-9E46-4CB0-A1AC-AA89BF610D9D}" destId="{D025B304-6506-46BB-B3A0-8AE084BA478A}" srcOrd="2" destOrd="0" parTransId="{F72E1FE6-EA7A-4394-A338-F4AD561A5970}" sibTransId="{9911C91D-EDA5-4003-9053-57DAD2A88185}"/>
    <dgm:cxn modelId="{2A06DEE4-6D98-48C6-ABD6-4D67DA4CF65F}" srcId="{6B89AEA7-DD59-45E0-8DC5-5E2832A83525}" destId="{A8807C0F-28C4-45AE-BFB3-1C2EA9319276}" srcOrd="2" destOrd="0" parTransId="{E5BB9389-4217-4E73-AFAF-E5FFE5F39683}" sibTransId="{AD221071-183B-4213-836C-3F98E9EB3523}"/>
    <dgm:cxn modelId="{80EFD979-94B3-4E38-9C63-04E9CD9F6843}" type="presOf" srcId="{6217B091-792D-4360-AA14-AEC4B0930363}" destId="{31924DFC-301D-4878-AABE-D8DB9DA057CC}" srcOrd="0" destOrd="1" presId="urn:microsoft.com/office/officeart/2005/8/layout/vList6"/>
    <dgm:cxn modelId="{319996F2-FEDF-4BF9-8E98-62AFD475541E}" srcId="{D1C4D6E7-C706-44A5-8969-4BDB2701078A}" destId="{6B89AEA7-DD59-45E0-8DC5-5E2832A83525}" srcOrd="1" destOrd="0" parTransId="{D1A968EC-615E-4E4A-BF9D-1C23AE99FDFE}" sibTransId="{2B3E7559-49F5-4D8C-87BD-5AE05946860F}"/>
    <dgm:cxn modelId="{8D566FF9-CCB4-4E7F-B535-731C1D83DA3B}" type="presOf" srcId="{F406BE59-9E46-4CB0-A1AC-AA89BF610D9D}" destId="{08C165FE-0DA3-43CA-A8C2-D30EAEA75472}" srcOrd="0" destOrd="0" presId="urn:microsoft.com/office/officeart/2005/8/layout/vList6"/>
    <dgm:cxn modelId="{EFDA3E9D-6011-4EBD-8A2E-2DD7BD33749C}" type="presOf" srcId="{D025B304-6506-46BB-B3A0-8AE084BA478A}" destId="{31924DFC-301D-4878-AABE-D8DB9DA057CC}" srcOrd="0" destOrd="2" presId="urn:microsoft.com/office/officeart/2005/8/layout/vList6"/>
    <dgm:cxn modelId="{86AC6335-67D7-4188-8BF5-35CE240D63DF}" type="presParOf" srcId="{038B1C57-BCB7-4A43-BDC4-CAD759700AD2}" destId="{8CCDAC25-8C0A-4C29-A6FE-771F3A39BA7B}" srcOrd="0" destOrd="0" presId="urn:microsoft.com/office/officeart/2005/8/layout/vList6"/>
    <dgm:cxn modelId="{7BBD969C-E099-4A7F-994E-9709D3612003}" type="presParOf" srcId="{8CCDAC25-8C0A-4C29-A6FE-771F3A39BA7B}" destId="{08C165FE-0DA3-43CA-A8C2-D30EAEA75472}" srcOrd="0" destOrd="0" presId="urn:microsoft.com/office/officeart/2005/8/layout/vList6"/>
    <dgm:cxn modelId="{3C1CFE7A-857B-4AE8-A778-BBFA7AA7AA76}" type="presParOf" srcId="{8CCDAC25-8C0A-4C29-A6FE-771F3A39BA7B}" destId="{31924DFC-301D-4878-AABE-D8DB9DA057CC}" srcOrd="1" destOrd="0" presId="urn:microsoft.com/office/officeart/2005/8/layout/vList6"/>
    <dgm:cxn modelId="{5F314BDA-5F8B-4555-A3A3-B0AE2F9F76AF}" type="presParOf" srcId="{038B1C57-BCB7-4A43-BDC4-CAD759700AD2}" destId="{6F36D95F-D0EE-46FF-B9C0-D1C3DC33E1DA}" srcOrd="1" destOrd="0" presId="urn:microsoft.com/office/officeart/2005/8/layout/vList6"/>
    <dgm:cxn modelId="{0738394C-0EFA-4A96-8E6E-97F04859451D}" type="presParOf" srcId="{038B1C57-BCB7-4A43-BDC4-CAD759700AD2}" destId="{59572A48-DC4C-4F43-B47E-E1B80BE186E4}" srcOrd="2" destOrd="0" presId="urn:microsoft.com/office/officeart/2005/8/layout/vList6"/>
    <dgm:cxn modelId="{6136DA2E-BFAF-4C8B-971A-EDCE7C1B12E6}" type="presParOf" srcId="{59572A48-DC4C-4F43-B47E-E1B80BE186E4}" destId="{5EA42DA1-A4AC-43BF-AB80-A1A9A4A532FB}" srcOrd="0" destOrd="0" presId="urn:microsoft.com/office/officeart/2005/8/layout/vList6"/>
    <dgm:cxn modelId="{6D21CE41-4FA4-4E9E-AB64-8046CC1B4B79}" type="presParOf" srcId="{59572A48-DC4C-4F43-B47E-E1B80BE186E4}" destId="{D6F42BD9-B1D4-49DA-BE2A-7CB918BC6ECD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59AAC-1676-4E4E-972C-5975512B4D58}" type="doc">
      <dgm:prSet loTypeId="urn:microsoft.com/office/officeart/2005/8/layout/cycle8" loCatId="cycle" qsTypeId="urn:microsoft.com/office/officeart/2005/8/quickstyle/3d1" qsCatId="3D" csTypeId="urn:microsoft.com/office/officeart/2005/8/colors/colorful2" csCatId="colorful" phldr="1"/>
      <dgm:spPr/>
    </dgm:pt>
    <dgm:pt modelId="{A00267C5-A146-4EAE-93FC-6C87809608C4}">
      <dgm:prSet phldrT="[Текст]"/>
      <dgm:spPr/>
      <dgm:t>
        <a:bodyPr/>
        <a:lstStyle/>
        <a:p>
          <a:r>
            <a:rPr lang="ru-RU" dirty="0" smtClean="0"/>
            <a:t>Налоговые  доходы </a:t>
          </a:r>
        </a:p>
        <a:p>
          <a:r>
            <a:rPr lang="ru-RU" dirty="0" smtClean="0"/>
            <a:t> </a:t>
          </a:r>
          <a:r>
            <a:rPr lang="en-US" dirty="0" smtClean="0"/>
            <a:t>210961.71</a:t>
          </a:r>
          <a:r>
            <a:rPr lang="ru-RU" dirty="0" smtClean="0"/>
            <a:t>тыс.рублей</a:t>
          </a:r>
          <a:endParaRPr lang="ru-RU" dirty="0" smtClean="0"/>
        </a:p>
        <a:p>
          <a:r>
            <a:rPr lang="ru-RU" dirty="0" smtClean="0"/>
            <a:t>(1</a:t>
          </a:r>
          <a:r>
            <a:rPr lang="en-US" dirty="0" smtClean="0"/>
            <a:t>6</a:t>
          </a:r>
          <a:r>
            <a:rPr lang="ru-RU" dirty="0" smtClean="0"/>
            <a:t>,</a:t>
          </a:r>
          <a:r>
            <a:rPr lang="en-US" dirty="0" smtClean="0"/>
            <a:t>91</a:t>
          </a:r>
          <a:r>
            <a:rPr lang="ru-RU" dirty="0" smtClean="0"/>
            <a:t>%)</a:t>
          </a:r>
          <a:endParaRPr lang="ru-RU" dirty="0"/>
        </a:p>
      </dgm:t>
    </dgm:pt>
    <dgm:pt modelId="{FFF6F466-33C5-454C-ABE2-69C625885FFA}" type="parTrans" cxnId="{A37C6ECC-A8E9-468D-9F0E-08577DC90641}">
      <dgm:prSet/>
      <dgm:spPr/>
      <dgm:t>
        <a:bodyPr/>
        <a:lstStyle/>
        <a:p>
          <a:endParaRPr lang="ru-RU"/>
        </a:p>
      </dgm:t>
    </dgm:pt>
    <dgm:pt modelId="{51278E61-F4FA-467A-898A-5B0817AA513A}" type="sibTrans" cxnId="{A37C6ECC-A8E9-468D-9F0E-08577DC90641}">
      <dgm:prSet/>
      <dgm:spPr/>
      <dgm:t>
        <a:bodyPr/>
        <a:lstStyle/>
        <a:p>
          <a:endParaRPr lang="ru-RU"/>
        </a:p>
      </dgm:t>
    </dgm:pt>
    <dgm:pt modelId="{E5F15885-C494-4D76-A2B3-C968A95B10BC}">
      <dgm:prSet phldrT="[Текст]"/>
      <dgm:spPr/>
      <dgm:t>
        <a:bodyPr/>
        <a:lstStyle/>
        <a:p>
          <a:r>
            <a:rPr lang="ru-RU" dirty="0" smtClean="0"/>
            <a:t>Неналоговые доходы  </a:t>
          </a:r>
          <a:r>
            <a:rPr lang="en-US" dirty="0" smtClean="0"/>
            <a:t>97559.20 </a:t>
          </a:r>
          <a:r>
            <a:rPr lang="ru-RU" dirty="0" smtClean="0"/>
            <a:t>тыс.рублей</a:t>
          </a:r>
          <a:endParaRPr lang="ru-RU" dirty="0" smtClean="0"/>
        </a:p>
        <a:p>
          <a:r>
            <a:rPr lang="ru-RU" dirty="0" smtClean="0"/>
            <a:t>(</a:t>
          </a:r>
          <a:r>
            <a:rPr lang="en-US" dirty="0" smtClean="0"/>
            <a:t>7.83</a:t>
          </a:r>
          <a:r>
            <a:rPr lang="ru-RU" dirty="0" smtClean="0"/>
            <a:t>%)</a:t>
          </a:r>
          <a:endParaRPr lang="ru-RU" dirty="0"/>
        </a:p>
      </dgm:t>
    </dgm:pt>
    <dgm:pt modelId="{28B0FC43-668B-4B10-A3D2-836876E72B89}" type="parTrans" cxnId="{9D6AB5E2-D54C-4249-87C2-7BFC7C63818A}">
      <dgm:prSet/>
      <dgm:spPr/>
      <dgm:t>
        <a:bodyPr/>
        <a:lstStyle/>
        <a:p>
          <a:endParaRPr lang="ru-RU"/>
        </a:p>
      </dgm:t>
    </dgm:pt>
    <dgm:pt modelId="{DBE0374C-8125-4D4E-ADF3-6E532F121227}" type="sibTrans" cxnId="{9D6AB5E2-D54C-4249-87C2-7BFC7C63818A}">
      <dgm:prSet/>
      <dgm:spPr/>
      <dgm:t>
        <a:bodyPr/>
        <a:lstStyle/>
        <a:p>
          <a:endParaRPr lang="ru-RU"/>
        </a:p>
      </dgm:t>
    </dgm:pt>
    <dgm:pt modelId="{A02EA5D9-01B4-4317-B403-8BC9A834170C}">
      <dgm:prSet phldrT="[Текст]"/>
      <dgm:spPr/>
      <dgm:t>
        <a:bodyPr anchor="ctr" anchorCtr="1"/>
        <a:lstStyle/>
        <a:p>
          <a:r>
            <a:rPr lang="ru-RU" dirty="0" smtClean="0"/>
            <a:t>Безвозмездные поступления </a:t>
          </a:r>
          <a:r>
            <a:rPr lang="en-US" dirty="0" smtClean="0"/>
            <a:t>938820.24</a:t>
          </a:r>
          <a:r>
            <a:rPr lang="ru-RU" dirty="0" smtClean="0"/>
            <a:t>тыс.рублей </a:t>
          </a:r>
          <a:endParaRPr lang="ru-RU" dirty="0" smtClean="0"/>
        </a:p>
        <a:p>
          <a:r>
            <a:rPr lang="ru-RU" dirty="0" smtClean="0"/>
            <a:t>(7</a:t>
          </a:r>
          <a:r>
            <a:rPr lang="en-US" dirty="0" smtClean="0"/>
            <a:t>5</a:t>
          </a:r>
          <a:r>
            <a:rPr lang="ru-RU" dirty="0" smtClean="0"/>
            <a:t>,</a:t>
          </a:r>
          <a:r>
            <a:rPr lang="en-US" dirty="0" smtClean="0"/>
            <a:t>26</a:t>
          </a:r>
          <a:r>
            <a:rPr lang="ru-RU" dirty="0" smtClean="0"/>
            <a:t>%) </a:t>
          </a:r>
          <a:endParaRPr lang="ru-RU" dirty="0"/>
        </a:p>
      </dgm:t>
    </dgm:pt>
    <dgm:pt modelId="{A9DD33AC-1DD1-4B6E-98D1-FAA686047E5E}" type="parTrans" cxnId="{3794A2A7-1200-4E84-A870-E214B2102018}">
      <dgm:prSet/>
      <dgm:spPr/>
      <dgm:t>
        <a:bodyPr/>
        <a:lstStyle/>
        <a:p>
          <a:endParaRPr lang="ru-RU"/>
        </a:p>
      </dgm:t>
    </dgm:pt>
    <dgm:pt modelId="{28302650-DB5D-4C59-B0FB-6AD910FC70D1}" type="sibTrans" cxnId="{3794A2A7-1200-4E84-A870-E214B2102018}">
      <dgm:prSet/>
      <dgm:spPr/>
      <dgm:t>
        <a:bodyPr/>
        <a:lstStyle/>
        <a:p>
          <a:endParaRPr lang="ru-RU"/>
        </a:p>
      </dgm:t>
    </dgm:pt>
    <dgm:pt modelId="{91AF7B91-6A8B-4808-92F3-78FEB1F14714}" type="pres">
      <dgm:prSet presAssocID="{B5159AAC-1676-4E4E-972C-5975512B4D58}" presName="compositeShape" presStyleCnt="0">
        <dgm:presLayoutVars>
          <dgm:chMax val="7"/>
          <dgm:dir/>
          <dgm:resizeHandles val="exact"/>
        </dgm:presLayoutVars>
      </dgm:prSet>
      <dgm:spPr/>
    </dgm:pt>
    <dgm:pt modelId="{6C10CD19-C5D4-4645-B2CE-0D7F7F7CF4FD}" type="pres">
      <dgm:prSet presAssocID="{B5159AAC-1676-4E4E-972C-5975512B4D58}" presName="wedge1" presStyleLbl="node1" presStyleIdx="0" presStyleCnt="3"/>
      <dgm:spPr/>
      <dgm:t>
        <a:bodyPr/>
        <a:lstStyle/>
        <a:p>
          <a:endParaRPr lang="ru-RU"/>
        </a:p>
      </dgm:t>
    </dgm:pt>
    <dgm:pt modelId="{77F94917-3157-49EA-8AB2-4025BFA328CB}" type="pres">
      <dgm:prSet presAssocID="{B5159AAC-1676-4E4E-972C-5975512B4D58}" presName="dummy1a" presStyleCnt="0"/>
      <dgm:spPr/>
    </dgm:pt>
    <dgm:pt modelId="{C8F5FA48-5B8B-46DC-84A5-5F334F6B8ABB}" type="pres">
      <dgm:prSet presAssocID="{B5159AAC-1676-4E4E-972C-5975512B4D58}" presName="dummy1b" presStyleCnt="0"/>
      <dgm:spPr/>
    </dgm:pt>
    <dgm:pt modelId="{46FED9CB-92B4-46D4-85C1-B2C26C34E6D4}" type="pres">
      <dgm:prSet presAssocID="{B5159AAC-1676-4E4E-972C-5975512B4D5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76E4E-09BE-4669-9F93-3347B2BD78C2}" type="pres">
      <dgm:prSet presAssocID="{B5159AAC-1676-4E4E-972C-5975512B4D58}" presName="wedge2" presStyleLbl="node1" presStyleIdx="1" presStyleCnt="3" custLinFactNeighborX="1128" custLinFactNeighborY="-345"/>
      <dgm:spPr/>
      <dgm:t>
        <a:bodyPr/>
        <a:lstStyle/>
        <a:p>
          <a:endParaRPr lang="ru-RU"/>
        </a:p>
      </dgm:t>
    </dgm:pt>
    <dgm:pt modelId="{ADA6F233-6AD0-407C-8A7E-B4EE71375C08}" type="pres">
      <dgm:prSet presAssocID="{B5159AAC-1676-4E4E-972C-5975512B4D58}" presName="dummy2a" presStyleCnt="0"/>
      <dgm:spPr/>
    </dgm:pt>
    <dgm:pt modelId="{8524CB21-5C69-4284-A2FF-BA1BC26D2A13}" type="pres">
      <dgm:prSet presAssocID="{B5159AAC-1676-4E4E-972C-5975512B4D58}" presName="dummy2b" presStyleCnt="0"/>
      <dgm:spPr/>
    </dgm:pt>
    <dgm:pt modelId="{4BFBC314-ED4E-4378-A0A0-035F2CDCF059}" type="pres">
      <dgm:prSet presAssocID="{B5159AAC-1676-4E4E-972C-5975512B4D5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781A0-DB81-44C4-9B3C-3A27D256859B}" type="pres">
      <dgm:prSet presAssocID="{B5159AAC-1676-4E4E-972C-5975512B4D58}" presName="wedge3" presStyleLbl="node1" presStyleIdx="2" presStyleCnt="3"/>
      <dgm:spPr/>
      <dgm:t>
        <a:bodyPr/>
        <a:lstStyle/>
        <a:p>
          <a:endParaRPr lang="ru-RU"/>
        </a:p>
      </dgm:t>
    </dgm:pt>
    <dgm:pt modelId="{5CF66147-F2CB-4D6C-9ADF-E88BD523848C}" type="pres">
      <dgm:prSet presAssocID="{B5159AAC-1676-4E4E-972C-5975512B4D58}" presName="dummy3a" presStyleCnt="0"/>
      <dgm:spPr/>
    </dgm:pt>
    <dgm:pt modelId="{6FB3DC04-638D-48B1-AD80-148E8911B342}" type="pres">
      <dgm:prSet presAssocID="{B5159AAC-1676-4E4E-972C-5975512B4D58}" presName="dummy3b" presStyleCnt="0"/>
      <dgm:spPr/>
    </dgm:pt>
    <dgm:pt modelId="{FD4D0C35-D31B-4C97-BEB7-6A70ADA296BC}" type="pres">
      <dgm:prSet presAssocID="{B5159AAC-1676-4E4E-972C-5975512B4D5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ACF50-B6B1-4969-80EA-870A682EEFD8}" type="pres">
      <dgm:prSet presAssocID="{51278E61-F4FA-467A-898A-5B0817AA513A}" presName="arrowWedge1" presStyleLbl="fgSibTrans2D1" presStyleIdx="0" presStyleCnt="3"/>
      <dgm:spPr/>
    </dgm:pt>
    <dgm:pt modelId="{FDE7FA64-E6DA-4F4B-8B71-18F5201392E4}" type="pres">
      <dgm:prSet presAssocID="{DBE0374C-8125-4D4E-ADF3-6E532F121227}" presName="arrowWedge2" presStyleLbl="fgSibTrans2D1" presStyleIdx="1" presStyleCnt="3"/>
      <dgm:spPr/>
    </dgm:pt>
    <dgm:pt modelId="{1EA5EFC4-63FE-4BEA-B06C-263CAFB6B602}" type="pres">
      <dgm:prSet presAssocID="{28302650-DB5D-4C59-B0FB-6AD910FC70D1}" presName="arrowWedge3" presStyleLbl="fgSibTrans2D1" presStyleIdx="2" presStyleCnt="3"/>
      <dgm:spPr/>
    </dgm:pt>
  </dgm:ptLst>
  <dgm:cxnLst>
    <dgm:cxn modelId="{949E71DF-A038-4ECD-894B-F6ED94EBEE15}" type="presOf" srcId="{A00267C5-A146-4EAE-93FC-6C87809608C4}" destId="{6C10CD19-C5D4-4645-B2CE-0D7F7F7CF4FD}" srcOrd="0" destOrd="0" presId="urn:microsoft.com/office/officeart/2005/8/layout/cycle8"/>
    <dgm:cxn modelId="{C6960CEE-7938-4672-ADF9-1844448F5D47}" type="presOf" srcId="{B5159AAC-1676-4E4E-972C-5975512B4D58}" destId="{91AF7B91-6A8B-4808-92F3-78FEB1F14714}" srcOrd="0" destOrd="0" presId="urn:microsoft.com/office/officeart/2005/8/layout/cycle8"/>
    <dgm:cxn modelId="{1EEF15F4-939F-4758-AF8D-8FC0C9E81701}" type="presOf" srcId="{E5F15885-C494-4D76-A2B3-C968A95B10BC}" destId="{57A76E4E-09BE-4669-9F93-3347B2BD78C2}" srcOrd="0" destOrd="0" presId="urn:microsoft.com/office/officeart/2005/8/layout/cycle8"/>
    <dgm:cxn modelId="{A37C6ECC-A8E9-468D-9F0E-08577DC90641}" srcId="{B5159AAC-1676-4E4E-972C-5975512B4D58}" destId="{A00267C5-A146-4EAE-93FC-6C87809608C4}" srcOrd="0" destOrd="0" parTransId="{FFF6F466-33C5-454C-ABE2-69C625885FFA}" sibTransId="{51278E61-F4FA-467A-898A-5B0817AA513A}"/>
    <dgm:cxn modelId="{9D6AB5E2-D54C-4249-87C2-7BFC7C63818A}" srcId="{B5159AAC-1676-4E4E-972C-5975512B4D58}" destId="{E5F15885-C494-4D76-A2B3-C968A95B10BC}" srcOrd="1" destOrd="0" parTransId="{28B0FC43-668B-4B10-A3D2-836876E72B89}" sibTransId="{DBE0374C-8125-4D4E-ADF3-6E532F121227}"/>
    <dgm:cxn modelId="{DD1D540B-9504-4CC6-811B-8EC860976C53}" type="presOf" srcId="{A00267C5-A146-4EAE-93FC-6C87809608C4}" destId="{46FED9CB-92B4-46D4-85C1-B2C26C34E6D4}" srcOrd="1" destOrd="0" presId="urn:microsoft.com/office/officeart/2005/8/layout/cycle8"/>
    <dgm:cxn modelId="{BDFE0877-9349-4771-98A8-65BED1ED4A57}" type="presOf" srcId="{A02EA5D9-01B4-4317-B403-8BC9A834170C}" destId="{C3B781A0-DB81-44C4-9B3C-3A27D256859B}" srcOrd="0" destOrd="0" presId="urn:microsoft.com/office/officeart/2005/8/layout/cycle8"/>
    <dgm:cxn modelId="{786658F0-41CB-478F-9B88-11E7697CE28B}" type="presOf" srcId="{A02EA5D9-01B4-4317-B403-8BC9A834170C}" destId="{FD4D0C35-D31B-4C97-BEB7-6A70ADA296BC}" srcOrd="1" destOrd="0" presId="urn:microsoft.com/office/officeart/2005/8/layout/cycle8"/>
    <dgm:cxn modelId="{3794A2A7-1200-4E84-A870-E214B2102018}" srcId="{B5159AAC-1676-4E4E-972C-5975512B4D58}" destId="{A02EA5D9-01B4-4317-B403-8BC9A834170C}" srcOrd="2" destOrd="0" parTransId="{A9DD33AC-1DD1-4B6E-98D1-FAA686047E5E}" sibTransId="{28302650-DB5D-4C59-B0FB-6AD910FC70D1}"/>
    <dgm:cxn modelId="{80703BE9-1408-4F31-BD02-D52DEB5D46AB}" type="presOf" srcId="{E5F15885-C494-4D76-A2B3-C968A95B10BC}" destId="{4BFBC314-ED4E-4378-A0A0-035F2CDCF059}" srcOrd="1" destOrd="0" presId="urn:microsoft.com/office/officeart/2005/8/layout/cycle8"/>
    <dgm:cxn modelId="{7A6C49AD-E4FC-46B4-A85E-1886A7E0D388}" type="presParOf" srcId="{91AF7B91-6A8B-4808-92F3-78FEB1F14714}" destId="{6C10CD19-C5D4-4645-B2CE-0D7F7F7CF4FD}" srcOrd="0" destOrd="0" presId="urn:microsoft.com/office/officeart/2005/8/layout/cycle8"/>
    <dgm:cxn modelId="{B11D5DA8-0C05-45D4-8966-9CBDB62E522F}" type="presParOf" srcId="{91AF7B91-6A8B-4808-92F3-78FEB1F14714}" destId="{77F94917-3157-49EA-8AB2-4025BFA328CB}" srcOrd="1" destOrd="0" presId="urn:microsoft.com/office/officeart/2005/8/layout/cycle8"/>
    <dgm:cxn modelId="{3D1A1F5F-4FC0-4561-BCF3-489D1E828A07}" type="presParOf" srcId="{91AF7B91-6A8B-4808-92F3-78FEB1F14714}" destId="{C8F5FA48-5B8B-46DC-84A5-5F334F6B8ABB}" srcOrd="2" destOrd="0" presId="urn:microsoft.com/office/officeart/2005/8/layout/cycle8"/>
    <dgm:cxn modelId="{5D985C49-CE7F-4CFE-A0EF-9CBAB6468B40}" type="presParOf" srcId="{91AF7B91-6A8B-4808-92F3-78FEB1F14714}" destId="{46FED9CB-92B4-46D4-85C1-B2C26C34E6D4}" srcOrd="3" destOrd="0" presId="urn:microsoft.com/office/officeart/2005/8/layout/cycle8"/>
    <dgm:cxn modelId="{9BF6B7D3-9E45-47D7-94B4-F63DBE598D44}" type="presParOf" srcId="{91AF7B91-6A8B-4808-92F3-78FEB1F14714}" destId="{57A76E4E-09BE-4669-9F93-3347B2BD78C2}" srcOrd="4" destOrd="0" presId="urn:microsoft.com/office/officeart/2005/8/layout/cycle8"/>
    <dgm:cxn modelId="{ACD20A30-7705-475F-801C-8A92AC20F3AC}" type="presParOf" srcId="{91AF7B91-6A8B-4808-92F3-78FEB1F14714}" destId="{ADA6F233-6AD0-407C-8A7E-B4EE71375C08}" srcOrd="5" destOrd="0" presId="urn:microsoft.com/office/officeart/2005/8/layout/cycle8"/>
    <dgm:cxn modelId="{6D5CD406-C061-4A73-BA05-2A43BD8B1586}" type="presParOf" srcId="{91AF7B91-6A8B-4808-92F3-78FEB1F14714}" destId="{8524CB21-5C69-4284-A2FF-BA1BC26D2A13}" srcOrd="6" destOrd="0" presId="urn:microsoft.com/office/officeart/2005/8/layout/cycle8"/>
    <dgm:cxn modelId="{7F51C1F7-8923-4479-95D9-C944BECC5F47}" type="presParOf" srcId="{91AF7B91-6A8B-4808-92F3-78FEB1F14714}" destId="{4BFBC314-ED4E-4378-A0A0-035F2CDCF059}" srcOrd="7" destOrd="0" presId="urn:microsoft.com/office/officeart/2005/8/layout/cycle8"/>
    <dgm:cxn modelId="{D06E5E26-121A-403F-B760-D216FC14EB68}" type="presParOf" srcId="{91AF7B91-6A8B-4808-92F3-78FEB1F14714}" destId="{C3B781A0-DB81-44C4-9B3C-3A27D256859B}" srcOrd="8" destOrd="0" presId="urn:microsoft.com/office/officeart/2005/8/layout/cycle8"/>
    <dgm:cxn modelId="{BF7DEEDB-2BF6-4EBC-91F0-53DC801FB121}" type="presParOf" srcId="{91AF7B91-6A8B-4808-92F3-78FEB1F14714}" destId="{5CF66147-F2CB-4D6C-9ADF-E88BD523848C}" srcOrd="9" destOrd="0" presId="urn:microsoft.com/office/officeart/2005/8/layout/cycle8"/>
    <dgm:cxn modelId="{64B2F888-6BE3-42E3-AFA6-8E3FB6F7764B}" type="presParOf" srcId="{91AF7B91-6A8B-4808-92F3-78FEB1F14714}" destId="{6FB3DC04-638D-48B1-AD80-148E8911B342}" srcOrd="10" destOrd="0" presId="urn:microsoft.com/office/officeart/2005/8/layout/cycle8"/>
    <dgm:cxn modelId="{7CB83F50-8858-4251-BA86-AAAAC70ADC9A}" type="presParOf" srcId="{91AF7B91-6A8B-4808-92F3-78FEB1F14714}" destId="{FD4D0C35-D31B-4C97-BEB7-6A70ADA296BC}" srcOrd="11" destOrd="0" presId="urn:microsoft.com/office/officeart/2005/8/layout/cycle8"/>
    <dgm:cxn modelId="{B57FE52A-6837-4571-A759-340A9D06F5EE}" type="presParOf" srcId="{91AF7B91-6A8B-4808-92F3-78FEB1F14714}" destId="{4DCACF50-B6B1-4969-80EA-870A682EEFD8}" srcOrd="12" destOrd="0" presId="urn:microsoft.com/office/officeart/2005/8/layout/cycle8"/>
    <dgm:cxn modelId="{B3664BCC-CBA0-4FFE-A685-4A0ACBC7992C}" type="presParOf" srcId="{91AF7B91-6A8B-4808-92F3-78FEB1F14714}" destId="{FDE7FA64-E6DA-4F4B-8B71-18F5201392E4}" srcOrd="13" destOrd="0" presId="urn:microsoft.com/office/officeart/2005/8/layout/cycle8"/>
    <dgm:cxn modelId="{6C076D86-61EF-4ADD-93F9-069C56F3F72C}" type="presParOf" srcId="{91AF7B91-6A8B-4808-92F3-78FEB1F14714}" destId="{1EA5EFC4-63FE-4BEA-B06C-263CAFB6B602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7A0ACB-6D1C-45F7-8E8F-97E4AD555A1B}" type="doc">
      <dgm:prSet loTypeId="urn:microsoft.com/office/officeart/2005/8/layout/hList1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5754150-5E11-45E2-861B-732C1A4E24BB}" type="pres">
      <dgm:prSet presAssocID="{BE7A0ACB-6D1C-45F7-8E8F-97E4AD555A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DD4EFA5-6E3E-4F25-96ED-FD3702790A5C}" type="presOf" srcId="{BE7A0ACB-6D1C-45F7-8E8F-97E4AD555A1B}" destId="{35754150-5E11-45E2-861B-732C1A4E24BB}" srcOrd="0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8F47F-55A7-4667-A056-73CFF5727933}" type="doc">
      <dgm:prSet loTypeId="urn:microsoft.com/office/officeart/2005/8/layout/vList5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F211CB8-C24C-4787-A74E-C43C98B26E6A}">
      <dgm:prSet phldrT="[Текст]" custT="1"/>
      <dgm:spPr/>
      <dgm:t>
        <a:bodyPr/>
        <a:lstStyle/>
        <a:p>
          <a:r>
            <a:rPr lang="ru-RU" sz="1200" b="1" dirty="0" smtClean="0"/>
            <a:t>Функционирование высшего должностного лица  муниципального образования -  расходы на содержание глав администраций органов местного самоуправления, а также аппаратов указанных должностных лиц</a:t>
          </a:r>
          <a:endParaRPr lang="ru-RU" sz="1200" b="1" dirty="0"/>
        </a:p>
      </dgm:t>
    </dgm:pt>
    <dgm:pt modelId="{F31A279D-F869-4332-A349-3AAB559371BC}" type="parTrans" cxnId="{E4E124C9-371D-4571-A0F8-A9ED1A9D1668}">
      <dgm:prSet/>
      <dgm:spPr/>
      <dgm:t>
        <a:bodyPr/>
        <a:lstStyle/>
        <a:p>
          <a:endParaRPr lang="ru-RU"/>
        </a:p>
      </dgm:t>
    </dgm:pt>
    <dgm:pt modelId="{2BB88CF3-DFC7-4662-8128-46CC4466F922}" type="sibTrans" cxnId="{E4E124C9-371D-4571-A0F8-A9ED1A9D1668}">
      <dgm:prSet/>
      <dgm:spPr/>
      <dgm:t>
        <a:bodyPr/>
        <a:lstStyle/>
        <a:p>
          <a:endParaRPr lang="ru-RU"/>
        </a:p>
      </dgm:t>
    </dgm:pt>
    <dgm:pt modelId="{9EF5112C-5CCB-4EE2-8910-A9052CC707ED}">
      <dgm:prSet phldrT="[Текст]" custT="1"/>
      <dgm:spPr/>
      <dgm:t>
        <a:bodyPr anchor="ctr"/>
        <a:lstStyle/>
        <a:p>
          <a:pPr marL="0" indent="0" algn="ctr">
            <a:tabLst/>
          </a:pPr>
          <a:r>
            <a:rPr lang="ru-RU" sz="700" b="1" kern="1200" smtClean="0"/>
            <a:t>ГЛАВА ИПАТОВСКОГО МУНИЦИПАЛЬНОГО РАЙОНА СК;</a:t>
          </a:r>
          <a:endParaRPr lang="ru-RU" sz="700" b="1" kern="1200" dirty="0"/>
        </a:p>
      </dgm:t>
    </dgm:pt>
    <dgm:pt modelId="{09DF3E3F-EAE7-4F92-9C15-857BB934BBEB}" type="parTrans" cxnId="{1B2F4862-009F-4F75-84C7-1DB3B2E22E16}">
      <dgm:prSet/>
      <dgm:spPr/>
      <dgm:t>
        <a:bodyPr/>
        <a:lstStyle/>
        <a:p>
          <a:endParaRPr lang="ru-RU"/>
        </a:p>
      </dgm:t>
    </dgm:pt>
    <dgm:pt modelId="{76C83958-8809-4276-B3D1-8F54C8FF3DEC}" type="sibTrans" cxnId="{1B2F4862-009F-4F75-84C7-1DB3B2E22E16}">
      <dgm:prSet/>
      <dgm:spPr/>
      <dgm:t>
        <a:bodyPr/>
        <a:lstStyle/>
        <a:p>
          <a:endParaRPr lang="ru-RU"/>
        </a:p>
      </dgm:t>
    </dgm:pt>
    <dgm:pt modelId="{94EAEF9D-66FC-477A-BF22-CFEAB67588AC}">
      <dgm:prSet custT="1"/>
      <dgm:spPr/>
      <dgm:t>
        <a:bodyPr/>
        <a:lstStyle/>
        <a:p>
          <a:r>
            <a:rPr lang="ru-RU" sz="1200" b="1" smtClean="0"/>
            <a:t>Судебная система -  составление (изменение и дополнение) списков кандидатов в присяжные заседатели федеральных судей общей юрисдикции в Российской Федерации за счет средств федерального бюджета</a:t>
          </a:r>
          <a:endParaRPr lang="ru-RU" sz="1200" b="1" dirty="0" smtClean="0"/>
        </a:p>
      </dgm:t>
    </dgm:pt>
    <dgm:pt modelId="{45E796F2-9B55-4523-96C7-14DFB36B3742}" type="parTrans" cxnId="{33626051-8AD5-4995-9D51-835C8C2FA9EF}">
      <dgm:prSet/>
      <dgm:spPr/>
      <dgm:t>
        <a:bodyPr/>
        <a:lstStyle/>
        <a:p>
          <a:endParaRPr lang="ru-RU"/>
        </a:p>
      </dgm:t>
    </dgm:pt>
    <dgm:pt modelId="{F6D668E5-3771-4AB6-B4F2-CDF1247E95F5}" type="sibTrans" cxnId="{33626051-8AD5-4995-9D51-835C8C2FA9EF}">
      <dgm:prSet/>
      <dgm:spPr/>
      <dgm:t>
        <a:bodyPr/>
        <a:lstStyle/>
        <a:p>
          <a:endParaRPr lang="ru-RU"/>
        </a:p>
      </dgm:t>
    </dgm:pt>
    <dgm:pt modelId="{2F409990-9D31-4A51-AEDF-C6826CD5CC9C}">
      <dgm:prSet custT="1"/>
      <dgm:spPr/>
      <dgm:t>
        <a:bodyPr/>
        <a:lstStyle/>
        <a:p>
          <a:r>
            <a:rPr lang="ru-RU" sz="1200" b="1" smtClean="0"/>
            <a:t>Резервные фонды местных администраций - образование резервных фондов органов местного самоуправления</a:t>
          </a:r>
          <a:endParaRPr lang="ru-RU" sz="1200" b="1" dirty="0" smtClean="0"/>
        </a:p>
      </dgm:t>
    </dgm:pt>
    <dgm:pt modelId="{720A10B8-D9AC-40AE-BCFE-37699A9C215F}" type="parTrans" cxnId="{72A136D7-C87F-4FC8-B226-1A8141348DA3}">
      <dgm:prSet/>
      <dgm:spPr/>
      <dgm:t>
        <a:bodyPr/>
        <a:lstStyle/>
        <a:p>
          <a:endParaRPr lang="ru-RU"/>
        </a:p>
      </dgm:t>
    </dgm:pt>
    <dgm:pt modelId="{4604ACFC-7FCC-4166-90E5-CC83DE8241B5}" type="sibTrans" cxnId="{72A136D7-C87F-4FC8-B226-1A8141348DA3}">
      <dgm:prSet/>
      <dgm:spPr/>
      <dgm:t>
        <a:bodyPr/>
        <a:lstStyle/>
        <a:p>
          <a:endParaRPr lang="ru-RU"/>
        </a:p>
      </dgm:t>
    </dgm:pt>
    <dgm:pt modelId="{1466FBA3-79B1-4D2E-8462-C276C6F70C92}">
      <dgm:prSet custT="1"/>
      <dgm:spPr/>
      <dgm:t>
        <a:bodyPr/>
        <a:lstStyle/>
        <a:p>
          <a:pPr marL="0" indent="0" algn="ctr">
            <a:tabLst/>
          </a:pPr>
          <a:r>
            <a:rPr lang="ru-RU" sz="800" b="1" kern="1200" dirty="0" smtClean="0"/>
            <a:t> КАНДИДАТЫ В ПРИСЯЖНЫЕ ЗАСЕДАТЕЛИ</a:t>
          </a:r>
          <a:endParaRPr lang="ru-RU" sz="800" b="1" kern="1200" dirty="0"/>
        </a:p>
      </dgm:t>
    </dgm:pt>
    <dgm:pt modelId="{32A7E4C7-3C52-4293-857E-8FD088AF0EFE}" type="parTrans" cxnId="{C650408E-5A3D-4518-99AD-8D9BB5A3B9B1}">
      <dgm:prSet/>
      <dgm:spPr/>
      <dgm:t>
        <a:bodyPr/>
        <a:lstStyle/>
        <a:p>
          <a:endParaRPr lang="ru-RU"/>
        </a:p>
      </dgm:t>
    </dgm:pt>
    <dgm:pt modelId="{F3463005-D511-43D7-8397-F9BCFBB83D40}" type="sibTrans" cxnId="{C650408E-5A3D-4518-99AD-8D9BB5A3B9B1}">
      <dgm:prSet/>
      <dgm:spPr/>
      <dgm:t>
        <a:bodyPr/>
        <a:lstStyle/>
        <a:p>
          <a:endParaRPr lang="ru-RU"/>
        </a:p>
      </dgm:t>
    </dgm:pt>
    <dgm:pt modelId="{91BC70A7-6CDF-4C73-8BBF-ECB898243D29}">
      <dgm:prSet custT="1"/>
      <dgm:spPr/>
      <dgm:t>
        <a:bodyPr/>
        <a:lstStyle/>
        <a:p>
          <a:r>
            <a:rPr lang="ru-RU" sz="1200" b="1" smtClean="0"/>
            <a:t>Другие общегосударственные вопросы - расходы на выполнение функций по общегосударственным вопросам, не отнесенным к другим подразделам данного раздела, в том числе на управление муниципальной собственностью</a:t>
          </a:r>
          <a:endParaRPr lang="ru-RU" sz="1200" b="1" dirty="0" smtClean="0"/>
        </a:p>
      </dgm:t>
    </dgm:pt>
    <dgm:pt modelId="{84494B6B-92CF-48C4-AC84-83A8A346476D}" type="parTrans" cxnId="{FC2DD029-776F-442F-9EE9-37EBF2279359}">
      <dgm:prSet/>
      <dgm:spPr/>
      <dgm:t>
        <a:bodyPr/>
        <a:lstStyle/>
        <a:p>
          <a:endParaRPr lang="ru-RU"/>
        </a:p>
      </dgm:t>
    </dgm:pt>
    <dgm:pt modelId="{FFFD772B-6A19-40DB-8FC7-6070F1159D48}" type="sibTrans" cxnId="{FC2DD029-776F-442F-9EE9-37EBF2279359}">
      <dgm:prSet/>
      <dgm:spPr/>
      <dgm:t>
        <a:bodyPr/>
        <a:lstStyle/>
        <a:p>
          <a:endParaRPr lang="ru-RU"/>
        </a:p>
      </dgm:t>
    </dgm:pt>
    <dgm:pt modelId="{A1D251E1-8FDB-4421-AD8D-7680674064A0}">
      <dgm:prSet custT="1"/>
      <dgm:spPr/>
      <dgm:t>
        <a:bodyPr/>
        <a:lstStyle/>
        <a:p>
          <a:pPr marL="57150" indent="0" algn="l"/>
          <a:endParaRPr lang="ru-RU" sz="800" kern="1200" dirty="0"/>
        </a:p>
      </dgm:t>
    </dgm:pt>
    <dgm:pt modelId="{5221DDAC-D024-47CF-B320-414E2B5F58A5}" type="parTrans" cxnId="{BD097874-C7F9-4AA4-B393-F73E24B54FE3}">
      <dgm:prSet/>
      <dgm:spPr/>
      <dgm:t>
        <a:bodyPr/>
        <a:lstStyle/>
        <a:p>
          <a:endParaRPr lang="ru-RU"/>
        </a:p>
      </dgm:t>
    </dgm:pt>
    <dgm:pt modelId="{8D383D7F-CA18-454E-9205-06D1B2BBE94A}" type="sibTrans" cxnId="{BD097874-C7F9-4AA4-B393-F73E24B54FE3}">
      <dgm:prSet/>
      <dgm:spPr/>
      <dgm:t>
        <a:bodyPr/>
        <a:lstStyle/>
        <a:p>
          <a:endParaRPr lang="ru-RU"/>
        </a:p>
      </dgm:t>
    </dgm:pt>
    <dgm:pt modelId="{BE5F93E2-5923-4F63-9D34-9D268AFAF268}">
      <dgm:prSet custT="1"/>
      <dgm:spPr/>
      <dgm:t>
        <a:bodyPr/>
        <a:lstStyle/>
        <a:p>
          <a:r>
            <a:rPr lang="ru-RU" sz="1200" b="1" smtClean="0"/>
            <a:t>Обеспечение деятельности финансовых органов - расходы на выполнение функций органов местного самоуправления, осуществляющих функции финансовых органов в соответствии с бюджетным законодательством</a:t>
          </a:r>
          <a:endParaRPr lang="ru-RU" sz="1200" b="1" dirty="0" smtClean="0"/>
        </a:p>
      </dgm:t>
    </dgm:pt>
    <dgm:pt modelId="{1A003167-BF81-47E4-BD6A-1CA900AE5FF7}" type="parTrans" cxnId="{C0C5E196-0FAE-4F2C-9B62-9C59FADF64CD}">
      <dgm:prSet/>
      <dgm:spPr/>
      <dgm:t>
        <a:bodyPr/>
        <a:lstStyle/>
        <a:p>
          <a:endParaRPr lang="ru-RU"/>
        </a:p>
      </dgm:t>
    </dgm:pt>
    <dgm:pt modelId="{B6088354-3D4F-40D0-A4F9-2DB6CF14C71E}" type="sibTrans" cxnId="{C0C5E196-0FAE-4F2C-9B62-9C59FADF64CD}">
      <dgm:prSet/>
      <dgm:spPr/>
      <dgm:t>
        <a:bodyPr/>
        <a:lstStyle/>
        <a:p>
          <a:endParaRPr lang="ru-RU"/>
        </a:p>
      </dgm:t>
    </dgm:pt>
    <dgm:pt modelId="{2BDE6DFD-DD14-4A82-A7F7-2CC4E95787E0}">
      <dgm:prSet custT="1"/>
      <dgm:spPr/>
      <dgm:t>
        <a:bodyPr/>
        <a:lstStyle/>
        <a:p>
          <a:pPr marL="57150" indent="0" algn="l"/>
          <a:endParaRPr lang="ru-RU" sz="800" kern="1200" baseline="0" dirty="0"/>
        </a:p>
      </dgm:t>
    </dgm:pt>
    <dgm:pt modelId="{D2DC3D53-95FA-421D-84E6-0A66BD3C01E1}" type="parTrans" cxnId="{80E3ED0E-7407-4040-97E9-85B14E8380F0}">
      <dgm:prSet/>
      <dgm:spPr/>
      <dgm:t>
        <a:bodyPr/>
        <a:lstStyle/>
        <a:p>
          <a:endParaRPr lang="ru-RU"/>
        </a:p>
      </dgm:t>
    </dgm:pt>
    <dgm:pt modelId="{D2C1A39F-F924-4365-A87B-E6E6BFC3D511}" type="sibTrans" cxnId="{80E3ED0E-7407-4040-97E9-85B14E8380F0}">
      <dgm:prSet/>
      <dgm:spPr/>
      <dgm:t>
        <a:bodyPr/>
        <a:lstStyle/>
        <a:p>
          <a:endParaRPr lang="ru-RU"/>
        </a:p>
      </dgm:t>
    </dgm:pt>
    <dgm:pt modelId="{B7EF3601-472E-4132-82AE-BEF73E2128F6}">
      <dgm:prSet custT="1"/>
      <dgm:spPr/>
      <dgm:t>
        <a:bodyPr/>
        <a:lstStyle/>
        <a:p>
          <a:r>
            <a:rPr lang="ru-RU" sz="1200" b="1" smtClean="0"/>
            <a:t>Функционирование законодательных (представительных) органов муниципальных образований - расходы на обеспечение деятельности законодательных (представительных) органов местного самоуправления</a:t>
          </a:r>
          <a:endParaRPr lang="ru-RU" sz="1200" b="1" dirty="0" smtClean="0"/>
        </a:p>
      </dgm:t>
    </dgm:pt>
    <dgm:pt modelId="{837575EF-0C3B-4966-AB8A-FBE7A5ECC428}" type="sibTrans" cxnId="{81209A6D-E791-423D-A80F-1E13FA777F7D}">
      <dgm:prSet/>
      <dgm:spPr/>
      <dgm:t>
        <a:bodyPr/>
        <a:lstStyle/>
        <a:p>
          <a:endParaRPr lang="ru-RU"/>
        </a:p>
      </dgm:t>
    </dgm:pt>
    <dgm:pt modelId="{2C799413-7B9F-4A82-BA94-FE49B79DAE13}" type="parTrans" cxnId="{81209A6D-E791-423D-A80F-1E13FA777F7D}">
      <dgm:prSet/>
      <dgm:spPr/>
      <dgm:t>
        <a:bodyPr/>
        <a:lstStyle/>
        <a:p>
          <a:endParaRPr lang="ru-RU"/>
        </a:p>
      </dgm:t>
    </dgm:pt>
    <dgm:pt modelId="{92A0B058-A9F3-48EB-B92C-678602BB6A38}">
      <dgm:prSet custT="1"/>
      <dgm:spPr/>
      <dgm:t>
        <a:bodyPr/>
        <a:lstStyle/>
        <a:p>
          <a:pPr marL="57150" indent="0" algn="l"/>
          <a:endParaRPr lang="ru-RU" sz="800" kern="1200" dirty="0"/>
        </a:p>
      </dgm:t>
    </dgm:pt>
    <dgm:pt modelId="{24C15EE1-528E-4651-9480-2347CDCC7EC6}" type="parTrans" cxnId="{BEF77D2A-1A60-4CC9-8F2E-D3D98F15A276}">
      <dgm:prSet/>
      <dgm:spPr/>
      <dgm:t>
        <a:bodyPr/>
        <a:lstStyle/>
        <a:p>
          <a:endParaRPr lang="ru-RU"/>
        </a:p>
      </dgm:t>
    </dgm:pt>
    <dgm:pt modelId="{C7B828F3-5591-4BA7-83F0-E264A0D47C90}" type="sibTrans" cxnId="{BEF77D2A-1A60-4CC9-8F2E-D3D98F15A276}">
      <dgm:prSet/>
      <dgm:spPr/>
      <dgm:t>
        <a:bodyPr/>
        <a:lstStyle/>
        <a:p>
          <a:endParaRPr lang="ru-RU"/>
        </a:p>
      </dgm:t>
    </dgm:pt>
    <dgm:pt modelId="{67A4B39F-2E0A-4FF6-9379-FAEF5C83F679}">
      <dgm:prSet phldrT="[Текст]" custT="1"/>
      <dgm:spPr/>
      <dgm:t>
        <a:bodyPr anchor="ctr"/>
        <a:lstStyle/>
        <a:p>
          <a:pPr marL="0" indent="0" algn="ctr">
            <a:tabLst/>
          </a:pPr>
          <a:r>
            <a:rPr lang="ru-RU" sz="800" b="1" kern="1200" dirty="0" smtClean="0"/>
            <a:t>ГЛАВА АДМИНИСТРАЦИИ ИПАТОВСКОГО МУНИЦИПАЛЬНОГО РАЙОНА СТАВРОПОЛЬСКОГО КРАЯ</a:t>
          </a:r>
        </a:p>
      </dgm:t>
    </dgm:pt>
    <dgm:pt modelId="{2548CBE5-30B8-4517-ADA0-BC732DCEEBAC}" type="parTrans" cxnId="{D0FA774C-FF56-4C34-8F21-C950F5DACAB6}">
      <dgm:prSet/>
      <dgm:spPr/>
      <dgm:t>
        <a:bodyPr/>
        <a:lstStyle/>
        <a:p>
          <a:endParaRPr lang="ru-RU"/>
        </a:p>
      </dgm:t>
    </dgm:pt>
    <dgm:pt modelId="{BC02489F-F1B1-48EA-9E63-F9636F5CC847}" type="sibTrans" cxnId="{D0FA774C-FF56-4C34-8F21-C950F5DACAB6}">
      <dgm:prSet/>
      <dgm:spPr/>
      <dgm:t>
        <a:bodyPr/>
        <a:lstStyle/>
        <a:p>
          <a:endParaRPr lang="ru-RU"/>
        </a:p>
      </dgm:t>
    </dgm:pt>
    <dgm:pt modelId="{E480E5C6-C704-4DA0-9254-0932D2B525E8}">
      <dgm:prSet custT="1"/>
      <dgm:spPr/>
      <dgm:t>
        <a:bodyPr/>
        <a:lstStyle/>
        <a:p>
          <a:r>
            <a:rPr lang="ru-RU" sz="1200" b="1" smtClean="0"/>
            <a:t>Функционирование местных администраций - расходы на обеспечение деятельности местных администраций и соответствующих аппаратов, обеспечение деятельности подведомственных учреждений</a:t>
          </a:r>
          <a:endParaRPr lang="ru-RU" sz="1200" b="1" dirty="0" smtClean="0"/>
        </a:p>
      </dgm:t>
    </dgm:pt>
    <dgm:pt modelId="{9F53C27D-9E77-4514-9763-68E388706A6E}" type="parTrans" cxnId="{DD1D3DB8-D8CA-4509-BB94-9E27435A9ECE}">
      <dgm:prSet/>
      <dgm:spPr/>
      <dgm:t>
        <a:bodyPr/>
        <a:lstStyle/>
        <a:p>
          <a:endParaRPr lang="ru-RU"/>
        </a:p>
      </dgm:t>
    </dgm:pt>
    <dgm:pt modelId="{1D16049D-D6C1-4D22-BE46-79F7E733C1AC}" type="sibTrans" cxnId="{DD1D3DB8-D8CA-4509-BB94-9E27435A9ECE}">
      <dgm:prSet/>
      <dgm:spPr/>
      <dgm:t>
        <a:bodyPr/>
        <a:lstStyle/>
        <a:p>
          <a:endParaRPr lang="ru-RU"/>
        </a:p>
      </dgm:t>
    </dgm:pt>
    <dgm:pt modelId="{F04E0B91-D5BA-477F-98AD-030B672E88F8}">
      <dgm:prSet custT="1"/>
      <dgm:spPr/>
      <dgm:t>
        <a:bodyPr/>
        <a:lstStyle/>
        <a:p>
          <a:pPr marL="57150" indent="0" algn="l"/>
          <a:endParaRPr lang="ru-RU" sz="800" kern="1200" dirty="0"/>
        </a:p>
      </dgm:t>
    </dgm:pt>
    <dgm:pt modelId="{16063074-3548-4580-AF4B-8AAB531824F3}" type="parTrans" cxnId="{402CB548-8123-42C8-8239-BBB8200A518E}">
      <dgm:prSet/>
      <dgm:spPr/>
      <dgm:t>
        <a:bodyPr/>
        <a:lstStyle/>
        <a:p>
          <a:endParaRPr lang="ru-RU"/>
        </a:p>
      </dgm:t>
    </dgm:pt>
    <dgm:pt modelId="{0C18D06A-5C6A-4B34-B815-2DF03E8B2101}" type="sibTrans" cxnId="{402CB548-8123-42C8-8239-BBB8200A518E}">
      <dgm:prSet/>
      <dgm:spPr/>
      <dgm:t>
        <a:bodyPr/>
        <a:lstStyle/>
        <a:p>
          <a:endParaRPr lang="ru-RU"/>
        </a:p>
      </dgm:t>
    </dgm:pt>
    <dgm:pt modelId="{C0620A8E-3D5A-41D9-B80F-C9A56D34B96C}">
      <dgm:prSet custT="1"/>
      <dgm:spPr/>
      <dgm:t>
        <a:bodyPr/>
        <a:lstStyle/>
        <a:p>
          <a:pPr marL="0" indent="0" algn="ctr">
            <a:tabLst/>
          </a:pPr>
          <a:r>
            <a:rPr lang="ru-RU" sz="800" b="1" kern="1200" dirty="0" smtClean="0"/>
            <a:t>АДМИНИСТРАЦИЯ ИПАТОВСКОГО МУНИЦИПАЛЬНОГО РАЙОНА СТАВРОПОЛЬСКОГО КРАЯ</a:t>
          </a:r>
        </a:p>
      </dgm:t>
    </dgm:pt>
    <dgm:pt modelId="{B4AA655A-E729-494F-B373-818E1B0314B5}" type="parTrans" cxnId="{ACA7A1B2-BE85-4F1C-B323-53CD63A96945}">
      <dgm:prSet/>
      <dgm:spPr/>
      <dgm:t>
        <a:bodyPr/>
        <a:lstStyle/>
        <a:p>
          <a:endParaRPr lang="ru-RU"/>
        </a:p>
      </dgm:t>
    </dgm:pt>
    <dgm:pt modelId="{0B0D2F13-6AA9-4BC8-A7B5-AFCBE9BE0DD4}" type="sibTrans" cxnId="{ACA7A1B2-BE85-4F1C-B323-53CD63A96945}">
      <dgm:prSet/>
      <dgm:spPr/>
      <dgm:t>
        <a:bodyPr/>
        <a:lstStyle/>
        <a:p>
          <a:endParaRPr lang="ru-RU"/>
        </a:p>
      </dgm:t>
    </dgm:pt>
    <dgm:pt modelId="{D8EACEDB-90B0-4570-BC76-D312A9223364}">
      <dgm:prSet custT="1"/>
      <dgm:spPr/>
      <dgm:t>
        <a:bodyPr/>
        <a:lstStyle/>
        <a:p>
          <a:pPr marL="0" indent="0" algn="ctr">
            <a:tabLst/>
          </a:pPr>
          <a:r>
            <a:rPr lang="ru-RU" sz="1000" b="1" kern="1200" dirty="0" smtClean="0"/>
            <a:t>    </a:t>
          </a:r>
          <a:r>
            <a:rPr lang="ru-RU" sz="800" b="1" kern="1200" dirty="0" smtClean="0"/>
            <a:t>РЕЗЕРВНЫЙ ФОНД   АДМИНИСТРАЦИИ ИПАТОВСКОГО МУНИЦИПАЛЬНОГО РАЙОНА  СК</a:t>
          </a:r>
          <a:endParaRPr lang="ru-RU" sz="1000" b="1" kern="1200" dirty="0"/>
        </a:p>
      </dgm:t>
    </dgm:pt>
    <dgm:pt modelId="{AAB2B977-F65B-46A9-B806-6B3829FB26A9}" type="parTrans" cxnId="{4EA8C9E8-BFEC-47A2-86ED-0E27B5DD3D20}">
      <dgm:prSet/>
      <dgm:spPr/>
      <dgm:t>
        <a:bodyPr/>
        <a:lstStyle/>
        <a:p>
          <a:endParaRPr lang="ru-RU"/>
        </a:p>
      </dgm:t>
    </dgm:pt>
    <dgm:pt modelId="{B6568C8A-8888-4ED0-AD39-E62830977FB5}" type="sibTrans" cxnId="{4EA8C9E8-BFEC-47A2-86ED-0E27B5DD3D20}">
      <dgm:prSet/>
      <dgm:spPr/>
      <dgm:t>
        <a:bodyPr/>
        <a:lstStyle/>
        <a:p>
          <a:endParaRPr lang="ru-RU"/>
        </a:p>
      </dgm:t>
    </dgm:pt>
    <dgm:pt modelId="{4BAA694B-42D4-4B4B-90F5-7902D373C68E}">
      <dgm:prSet custT="1"/>
      <dgm:spPr/>
      <dgm:t>
        <a:bodyPr/>
        <a:lstStyle/>
        <a:p>
          <a:pPr marL="0" indent="0" algn="ctr">
            <a:tabLst/>
          </a:pPr>
          <a:r>
            <a:rPr lang="ru-RU" sz="800" b="1" kern="1200" dirty="0" smtClean="0"/>
            <a:t>ОТДЕЛ ИМУЩЕСТВЕННЫХ И ЗЕМЕЛЬНЫХ ОТНОШЕНИЙ АДМИНИСТРАЦИИ ИПАТОВСКОГО МУНИЦИПАЛЬНОГО РАЙОНА СК</a:t>
          </a:r>
        </a:p>
      </dgm:t>
    </dgm:pt>
    <dgm:pt modelId="{4D104DDA-2347-4B21-8838-D2A6D9BA6C8B}" type="parTrans" cxnId="{74CF269C-A3B1-4593-AFD0-06BEB9BCBCAF}">
      <dgm:prSet/>
      <dgm:spPr/>
      <dgm:t>
        <a:bodyPr/>
        <a:lstStyle/>
        <a:p>
          <a:endParaRPr lang="ru-RU"/>
        </a:p>
      </dgm:t>
    </dgm:pt>
    <dgm:pt modelId="{2981A4E6-5B4E-48C6-A833-8E22F6B5335D}" type="sibTrans" cxnId="{74CF269C-A3B1-4593-AFD0-06BEB9BCBCAF}">
      <dgm:prSet/>
      <dgm:spPr/>
      <dgm:t>
        <a:bodyPr/>
        <a:lstStyle/>
        <a:p>
          <a:endParaRPr lang="ru-RU"/>
        </a:p>
      </dgm:t>
    </dgm:pt>
    <dgm:pt modelId="{E0E4C071-5FB4-4859-9052-D81236DEF0ED}">
      <dgm:prSet custT="1"/>
      <dgm:spPr/>
      <dgm:t>
        <a:bodyPr/>
        <a:lstStyle/>
        <a:p>
          <a:pPr marL="0" indent="0" algn="ctr">
            <a:tabLst/>
          </a:pPr>
          <a:r>
            <a:rPr lang="ru-RU" sz="800" b="1" kern="1200" dirty="0" smtClean="0"/>
            <a:t>ФИНАНСОВОЕ УПРАВЛЕНИЕ АДМИНИСТРАЦИИ ИПАТОВСКОГО МУНИЦИПАЛЬНОГО РАЙОНА СК</a:t>
          </a:r>
        </a:p>
      </dgm:t>
    </dgm:pt>
    <dgm:pt modelId="{6816E162-190C-4C7E-A40C-1CAD2FDA8C01}" type="parTrans" cxnId="{B732D46C-8517-4D57-B664-3D75FBC9D10F}">
      <dgm:prSet/>
      <dgm:spPr/>
      <dgm:t>
        <a:bodyPr/>
        <a:lstStyle/>
        <a:p>
          <a:endParaRPr lang="ru-RU"/>
        </a:p>
      </dgm:t>
    </dgm:pt>
    <dgm:pt modelId="{06773793-E06B-47E1-A35B-5CFBB99EBC42}" type="sibTrans" cxnId="{B732D46C-8517-4D57-B664-3D75FBC9D10F}">
      <dgm:prSet/>
      <dgm:spPr/>
      <dgm:t>
        <a:bodyPr/>
        <a:lstStyle/>
        <a:p>
          <a:endParaRPr lang="ru-RU"/>
        </a:p>
      </dgm:t>
    </dgm:pt>
    <dgm:pt modelId="{F6F82A8D-350F-4F74-9C6C-C01AAEFD67EB}">
      <dgm:prSet phldrT="[Текст]" custT="1"/>
      <dgm:spPr/>
      <dgm:t>
        <a:bodyPr anchor="ctr"/>
        <a:lstStyle/>
        <a:p>
          <a:pPr marL="0" indent="0" algn="ctr">
            <a:tabLst/>
          </a:pPr>
          <a:r>
            <a:rPr lang="ru-RU" sz="700" b="1" kern="1200" dirty="0" smtClean="0"/>
            <a:t> СОВЕТ ИПАТОВСКОГО МУНИЦИПАЛЬНОГО РАЙОНА СК, </a:t>
          </a:r>
          <a:endParaRPr lang="ru-RU" sz="700" b="1" kern="1200" dirty="0"/>
        </a:p>
      </dgm:t>
    </dgm:pt>
    <dgm:pt modelId="{8918A3D2-D460-49C4-8632-F280D9EE9349}" type="parTrans" cxnId="{DADF2F7A-D25E-4939-89B1-499285E74E16}">
      <dgm:prSet/>
      <dgm:spPr/>
      <dgm:t>
        <a:bodyPr/>
        <a:lstStyle/>
        <a:p>
          <a:endParaRPr lang="ru-RU"/>
        </a:p>
      </dgm:t>
    </dgm:pt>
    <dgm:pt modelId="{95A64478-8B82-4257-B8CB-282A9332702C}" type="sibTrans" cxnId="{DADF2F7A-D25E-4939-89B1-499285E74E16}">
      <dgm:prSet/>
      <dgm:spPr/>
      <dgm:t>
        <a:bodyPr/>
        <a:lstStyle/>
        <a:p>
          <a:endParaRPr lang="ru-RU"/>
        </a:p>
      </dgm:t>
    </dgm:pt>
    <dgm:pt modelId="{E254D9DF-05DC-494F-941E-31BB6FCC7781}">
      <dgm:prSet phldrT="[Текст]" custT="1"/>
      <dgm:spPr/>
      <dgm:t>
        <a:bodyPr anchor="ctr"/>
        <a:lstStyle/>
        <a:p>
          <a:pPr marL="0" indent="0" algn="ctr">
            <a:tabLst/>
          </a:pPr>
          <a:r>
            <a:rPr lang="ru-RU" sz="700" b="1" kern="1200" smtClean="0"/>
            <a:t>КОНТРОЛЬНО-СЧЕТНАЯ КОМИССИЯ ИМР СК; </a:t>
          </a:r>
          <a:endParaRPr lang="ru-RU" sz="700" b="1" kern="1200" dirty="0"/>
        </a:p>
      </dgm:t>
    </dgm:pt>
    <dgm:pt modelId="{D8331940-D31C-4871-AC77-9B5682BDD9F0}" type="parTrans" cxnId="{5926E588-1437-4F1B-A409-3735F76EF835}">
      <dgm:prSet/>
      <dgm:spPr/>
      <dgm:t>
        <a:bodyPr/>
        <a:lstStyle/>
        <a:p>
          <a:endParaRPr lang="ru-RU"/>
        </a:p>
      </dgm:t>
    </dgm:pt>
    <dgm:pt modelId="{9E5DB269-3F36-43DB-B777-2F00EA6FE8F8}" type="sibTrans" cxnId="{5926E588-1437-4F1B-A409-3735F76EF835}">
      <dgm:prSet/>
      <dgm:spPr/>
      <dgm:t>
        <a:bodyPr/>
        <a:lstStyle/>
        <a:p>
          <a:endParaRPr lang="ru-RU"/>
        </a:p>
      </dgm:t>
    </dgm:pt>
    <dgm:pt modelId="{3C2B380B-0D7A-47EF-B1D2-509C0FB20CD0}" type="pres">
      <dgm:prSet presAssocID="{5E18F47F-55A7-4667-A056-73CFF57279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FB3DC1-D971-4E4A-A649-0AF38AB651A5}" type="pres">
      <dgm:prSet presAssocID="{CF211CB8-C24C-4787-A74E-C43C98B26E6A}" presName="linNode" presStyleCnt="0"/>
      <dgm:spPr/>
      <dgm:t>
        <a:bodyPr/>
        <a:lstStyle/>
        <a:p>
          <a:endParaRPr lang="ru-RU"/>
        </a:p>
      </dgm:t>
    </dgm:pt>
    <dgm:pt modelId="{B8D533D5-99AC-4192-96A0-490FEF40B08E}" type="pres">
      <dgm:prSet presAssocID="{CF211CB8-C24C-4787-A74E-C43C98B26E6A}" presName="parentText" presStyleLbl="node1" presStyleIdx="0" presStyleCnt="7" custScaleX="193402" custScaleY="42816" custLinFactNeighborX="1263" custLinFactNeighborY="525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59DA30-9D76-4204-9BDF-CD41F6E65D2C}" type="pres">
      <dgm:prSet presAssocID="{CF211CB8-C24C-4787-A74E-C43C98B26E6A}" presName="descendantText" presStyleLbl="alignAccFollowNode1" presStyleIdx="0" presStyleCnt="7" custScaleX="46554" custScaleY="42620" custLinFactNeighborX="763" custLinFactNeighborY="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A2D53-52C0-49DB-926A-7CE40E2FA186}" type="pres">
      <dgm:prSet presAssocID="{2BB88CF3-DFC7-4662-8128-46CC4466F922}" presName="sp" presStyleCnt="0"/>
      <dgm:spPr/>
      <dgm:t>
        <a:bodyPr/>
        <a:lstStyle/>
        <a:p>
          <a:endParaRPr lang="ru-RU"/>
        </a:p>
      </dgm:t>
    </dgm:pt>
    <dgm:pt modelId="{5D6F2F78-7D0D-4DD5-8C2A-94F0E1F9A188}" type="pres">
      <dgm:prSet presAssocID="{B7EF3601-472E-4132-82AE-BEF73E2128F6}" presName="linNode" presStyleCnt="0"/>
      <dgm:spPr/>
      <dgm:t>
        <a:bodyPr/>
        <a:lstStyle/>
        <a:p>
          <a:endParaRPr lang="ru-RU"/>
        </a:p>
      </dgm:t>
    </dgm:pt>
    <dgm:pt modelId="{6D748A27-1FCF-4DA9-BC5C-CFE6B92F84C1}" type="pres">
      <dgm:prSet presAssocID="{B7EF3601-472E-4132-82AE-BEF73E2128F6}" presName="parentText" presStyleLbl="node1" presStyleIdx="1" presStyleCnt="7" custScaleX="192145" custScaleY="45101" custLinFactNeighborX="1286" custLinFactNeighborY="-440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988EC-4355-4E9B-9E48-62ACA4B66A0F}" type="pres">
      <dgm:prSet presAssocID="{B7EF3601-472E-4132-82AE-BEF73E2128F6}" presName="descendantText" presStyleLbl="alignAccFollowNode1" presStyleIdx="1" presStyleCnt="7" custScaleX="46554" custScaleY="42620" custLinFactNeighborX="-280" custLinFactNeighborY="9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0AAB7-344D-4CCF-8136-B114FB4321DD}" type="pres">
      <dgm:prSet presAssocID="{837575EF-0C3B-4966-AB8A-FBE7A5ECC428}" presName="sp" presStyleCnt="0"/>
      <dgm:spPr/>
      <dgm:t>
        <a:bodyPr/>
        <a:lstStyle/>
        <a:p>
          <a:endParaRPr lang="ru-RU"/>
        </a:p>
      </dgm:t>
    </dgm:pt>
    <dgm:pt modelId="{8B46ACB2-BA3D-4E7F-83B4-4EE74D836CC1}" type="pres">
      <dgm:prSet presAssocID="{E480E5C6-C704-4DA0-9254-0932D2B525E8}" presName="linNode" presStyleCnt="0"/>
      <dgm:spPr/>
      <dgm:t>
        <a:bodyPr/>
        <a:lstStyle/>
        <a:p>
          <a:endParaRPr lang="ru-RU"/>
        </a:p>
      </dgm:t>
    </dgm:pt>
    <dgm:pt modelId="{10C3A23E-49B2-4B7C-B7FB-F4FF1914E1C5}" type="pres">
      <dgm:prSet presAssocID="{E480E5C6-C704-4DA0-9254-0932D2B525E8}" presName="parentText" presStyleLbl="node1" presStyleIdx="2" presStyleCnt="7" custScaleX="194850" custScaleY="36866" custLinFactNeighborX="-7" custLinFactNeighborY="3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DFDF4-A0E1-4ED4-80B8-40CE4F7AA6D0}" type="pres">
      <dgm:prSet presAssocID="{E480E5C6-C704-4DA0-9254-0932D2B525E8}" presName="descendantText" presStyleLbl="alignAccFollowNode1" presStyleIdx="2" presStyleCnt="7" custScaleX="46647" custScaleY="42802" custLinFactNeighborX="4738" custLinFactNeighborY="2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45CE8-B951-4CB1-BE0F-690AFACEA177}" type="pres">
      <dgm:prSet presAssocID="{1D16049D-D6C1-4D22-BE46-79F7E733C1AC}" presName="sp" presStyleCnt="0"/>
      <dgm:spPr/>
      <dgm:t>
        <a:bodyPr/>
        <a:lstStyle/>
        <a:p>
          <a:endParaRPr lang="ru-RU"/>
        </a:p>
      </dgm:t>
    </dgm:pt>
    <dgm:pt modelId="{AD50B0CD-23CB-4558-A0EC-B8BBFCA048A1}" type="pres">
      <dgm:prSet presAssocID="{94EAEF9D-66FC-477A-BF22-CFEAB67588AC}" presName="linNode" presStyleCnt="0"/>
      <dgm:spPr/>
      <dgm:t>
        <a:bodyPr/>
        <a:lstStyle/>
        <a:p>
          <a:endParaRPr lang="ru-RU"/>
        </a:p>
      </dgm:t>
    </dgm:pt>
    <dgm:pt modelId="{842D7F45-176E-491F-986B-BCA55FC609FC}" type="pres">
      <dgm:prSet presAssocID="{94EAEF9D-66FC-477A-BF22-CFEAB67588AC}" presName="parentText" presStyleLbl="node1" presStyleIdx="3" presStyleCnt="7" custScaleX="195101" custScaleY="424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84FA3-147E-4DC7-B2A7-93E60628EE96}" type="pres">
      <dgm:prSet presAssocID="{94EAEF9D-66FC-477A-BF22-CFEAB67588AC}" presName="descendantText" presStyleLbl="alignAccFollowNode1" presStyleIdx="3" presStyleCnt="7" custScaleX="44279" custScaleY="41535" custLinFactNeighborX="8098" custLinFactNeighborY="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EA36E-C0C4-4475-BFA8-B6030F00695A}" type="pres">
      <dgm:prSet presAssocID="{F6D668E5-3771-4AB6-B4F2-CDF1247E95F5}" presName="sp" presStyleCnt="0"/>
      <dgm:spPr/>
      <dgm:t>
        <a:bodyPr/>
        <a:lstStyle/>
        <a:p>
          <a:endParaRPr lang="ru-RU"/>
        </a:p>
      </dgm:t>
    </dgm:pt>
    <dgm:pt modelId="{7C53D176-033E-4C2A-80ED-A8440B41A933}" type="pres">
      <dgm:prSet presAssocID="{2F409990-9D31-4A51-AEDF-C6826CD5CC9C}" presName="linNode" presStyleCnt="0"/>
      <dgm:spPr/>
      <dgm:t>
        <a:bodyPr/>
        <a:lstStyle/>
        <a:p>
          <a:endParaRPr lang="ru-RU"/>
        </a:p>
      </dgm:t>
    </dgm:pt>
    <dgm:pt modelId="{B5085E8F-7715-4CCE-99C4-23CCE2CF850B}" type="pres">
      <dgm:prSet presAssocID="{2F409990-9D31-4A51-AEDF-C6826CD5CC9C}" presName="parentText" presStyleLbl="node1" presStyleIdx="4" presStyleCnt="7" custScaleX="192043" custScaleY="27400" custLinFactNeighborX="97" custLinFactNeighborY="-8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98AC8-9A9D-4939-BA2E-47829C1C96A9}" type="pres">
      <dgm:prSet presAssocID="{2F409990-9D31-4A51-AEDF-C6826CD5CC9C}" presName="descendantText" presStyleLbl="alignAccFollowNode1" presStyleIdx="4" presStyleCnt="7" custScaleX="45233" custScaleY="45043" custLinFactNeighborX="6865" custLinFactNeighborY="-6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5D586-FDDE-4279-9457-EE1E8CA42C45}" type="pres">
      <dgm:prSet presAssocID="{4604ACFC-7FCC-4166-90E5-CC83DE8241B5}" presName="sp" presStyleCnt="0"/>
      <dgm:spPr/>
      <dgm:t>
        <a:bodyPr/>
        <a:lstStyle/>
        <a:p>
          <a:endParaRPr lang="ru-RU"/>
        </a:p>
      </dgm:t>
    </dgm:pt>
    <dgm:pt modelId="{266E7086-3C4E-4469-9F5B-64330585A93F}" type="pres">
      <dgm:prSet presAssocID="{91BC70A7-6CDF-4C73-8BBF-ECB898243D29}" presName="linNode" presStyleCnt="0"/>
      <dgm:spPr/>
      <dgm:t>
        <a:bodyPr/>
        <a:lstStyle/>
        <a:p>
          <a:endParaRPr lang="ru-RU"/>
        </a:p>
      </dgm:t>
    </dgm:pt>
    <dgm:pt modelId="{742462E1-E045-4731-BE83-6F9F2A4CFAF7}" type="pres">
      <dgm:prSet presAssocID="{91BC70A7-6CDF-4C73-8BBF-ECB898243D29}" presName="parentText" presStyleLbl="node1" presStyleIdx="5" presStyleCnt="7" custScaleX="207023" custScaleY="412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CBEEC-1126-466B-AB4A-6D2428D0939D}" type="pres">
      <dgm:prSet presAssocID="{91BC70A7-6CDF-4C73-8BBF-ECB898243D29}" presName="descendantText" presStyleLbl="alignAccFollowNode1" presStyleIdx="5" presStyleCnt="7" custScaleX="49289" custScaleY="38133" custLinFactNeighborX="1410" custLinFactNeighborY="-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D8A8-D8B3-4994-BD7F-A2A1E85B7D35}" type="pres">
      <dgm:prSet presAssocID="{FFFD772B-6A19-40DB-8FC7-6070F1159D48}" presName="sp" presStyleCnt="0"/>
      <dgm:spPr/>
      <dgm:t>
        <a:bodyPr/>
        <a:lstStyle/>
        <a:p>
          <a:endParaRPr lang="ru-RU"/>
        </a:p>
      </dgm:t>
    </dgm:pt>
    <dgm:pt modelId="{F9F84148-0523-4B29-AA21-64F17B252833}" type="pres">
      <dgm:prSet presAssocID="{BE5F93E2-5923-4F63-9D34-9D268AFAF268}" presName="linNode" presStyleCnt="0"/>
      <dgm:spPr/>
      <dgm:t>
        <a:bodyPr/>
        <a:lstStyle/>
        <a:p>
          <a:endParaRPr lang="ru-RU"/>
        </a:p>
      </dgm:t>
    </dgm:pt>
    <dgm:pt modelId="{EBC45131-294F-4974-8C60-5C2245783043}" type="pres">
      <dgm:prSet presAssocID="{BE5F93E2-5923-4F63-9D34-9D268AFAF268}" presName="parentText" presStyleLbl="node1" presStyleIdx="6" presStyleCnt="7" custScaleX="194235" custScaleY="456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3D701-8600-4BDC-9A5A-F528A66C9EBF}" type="pres">
      <dgm:prSet presAssocID="{BE5F93E2-5923-4F63-9D34-9D268AFAF268}" presName="descendantText" presStyleLbl="alignAccFollowNode1" presStyleIdx="6" presStyleCnt="7" custScaleX="39413" custScaleY="46798" custLinFactNeighborX="4488" custLinFactNeighborY="-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7C1E94-7EC8-44D2-A75B-B8D9B95EE7FF}" type="presOf" srcId="{E254D9DF-05DC-494F-941E-31BB6FCC7781}" destId="{F359DA30-9D76-4204-9BDF-CD41F6E65D2C}" srcOrd="0" destOrd="1" presId="urn:microsoft.com/office/officeart/2005/8/layout/vList5"/>
    <dgm:cxn modelId="{7C3474C4-8780-4FD1-8403-D78E33200744}" type="presOf" srcId="{1466FBA3-79B1-4D2E-8462-C276C6F70C92}" destId="{80B84FA3-147E-4DC7-B2A7-93E60628EE96}" srcOrd="0" destOrd="0" presId="urn:microsoft.com/office/officeart/2005/8/layout/vList5"/>
    <dgm:cxn modelId="{8AA9150E-F609-4C98-8710-BC1230732995}" type="presOf" srcId="{67A4B39F-2E0A-4FF6-9379-FAEF5C83F679}" destId="{B59988EC-4355-4E9B-9E48-62ACA4B66A0F}" srcOrd="0" destOrd="0" presId="urn:microsoft.com/office/officeart/2005/8/layout/vList5"/>
    <dgm:cxn modelId="{944D1207-32A7-4453-B5D0-BB0EA2232909}" type="presOf" srcId="{91BC70A7-6CDF-4C73-8BBF-ECB898243D29}" destId="{742462E1-E045-4731-BE83-6F9F2A4CFAF7}" srcOrd="0" destOrd="0" presId="urn:microsoft.com/office/officeart/2005/8/layout/vList5"/>
    <dgm:cxn modelId="{D0FA774C-FF56-4C34-8F21-C950F5DACAB6}" srcId="{B7EF3601-472E-4132-82AE-BEF73E2128F6}" destId="{67A4B39F-2E0A-4FF6-9379-FAEF5C83F679}" srcOrd="0" destOrd="0" parTransId="{2548CBE5-30B8-4517-ADA0-BC732DCEEBAC}" sibTransId="{BC02489F-F1B1-48EA-9E63-F9636F5CC847}"/>
    <dgm:cxn modelId="{4EA8C9E8-BFEC-47A2-86ED-0E27B5DD3D20}" srcId="{2F409990-9D31-4A51-AEDF-C6826CD5CC9C}" destId="{D8EACEDB-90B0-4570-BC76-D312A9223364}" srcOrd="1" destOrd="0" parTransId="{AAB2B977-F65B-46A9-B806-6B3829FB26A9}" sibTransId="{B6568C8A-8888-4ED0-AD39-E62830977FB5}"/>
    <dgm:cxn modelId="{402CB548-8123-42C8-8239-BBB8200A518E}" srcId="{E480E5C6-C704-4DA0-9254-0932D2B525E8}" destId="{F04E0B91-D5BA-477F-98AD-030B672E88F8}" srcOrd="0" destOrd="0" parTransId="{16063074-3548-4580-AF4B-8AAB531824F3}" sibTransId="{0C18D06A-5C6A-4B34-B815-2DF03E8B2101}"/>
    <dgm:cxn modelId="{C0C5E196-0FAE-4F2C-9B62-9C59FADF64CD}" srcId="{5E18F47F-55A7-4667-A056-73CFF5727933}" destId="{BE5F93E2-5923-4F63-9D34-9D268AFAF268}" srcOrd="6" destOrd="0" parTransId="{1A003167-BF81-47E4-BD6A-1CA900AE5FF7}" sibTransId="{B6088354-3D4F-40D0-A4F9-2DB6CF14C71E}"/>
    <dgm:cxn modelId="{72A136D7-C87F-4FC8-B226-1A8141348DA3}" srcId="{5E18F47F-55A7-4667-A056-73CFF5727933}" destId="{2F409990-9D31-4A51-AEDF-C6826CD5CC9C}" srcOrd="4" destOrd="0" parTransId="{720A10B8-D9AC-40AE-BCFE-37699A9C215F}" sibTransId="{4604ACFC-7FCC-4166-90E5-CC83DE8241B5}"/>
    <dgm:cxn modelId="{DADF2F7A-D25E-4939-89B1-499285E74E16}" srcId="{CF211CB8-C24C-4787-A74E-C43C98B26E6A}" destId="{F6F82A8D-350F-4F74-9C6C-C01AAEFD67EB}" srcOrd="2" destOrd="0" parTransId="{8918A3D2-D460-49C4-8632-F280D9EE9349}" sibTransId="{95A64478-8B82-4257-B8CB-282A9332702C}"/>
    <dgm:cxn modelId="{F924E22A-15B1-4B28-9493-2C5B2A48A14A}" type="presOf" srcId="{F04E0B91-D5BA-477F-98AD-030B672E88F8}" destId="{E49DFDF4-A0E1-4ED4-80B8-40CE4F7AA6D0}" srcOrd="0" destOrd="0" presId="urn:microsoft.com/office/officeart/2005/8/layout/vList5"/>
    <dgm:cxn modelId="{D3676675-9C14-4EB8-A7FB-02E9E8102C3A}" type="presOf" srcId="{9EF5112C-5CCB-4EE2-8910-A9052CC707ED}" destId="{F359DA30-9D76-4204-9BDF-CD41F6E65D2C}" srcOrd="0" destOrd="0" presId="urn:microsoft.com/office/officeart/2005/8/layout/vList5"/>
    <dgm:cxn modelId="{80822E44-1BDA-4318-942B-09D822670AE1}" type="presOf" srcId="{2BDE6DFD-DD14-4A82-A7F7-2CC4E95787E0}" destId="{A693D701-8600-4BDC-9A5A-F528A66C9EBF}" srcOrd="0" destOrd="0" presId="urn:microsoft.com/office/officeart/2005/8/layout/vList5"/>
    <dgm:cxn modelId="{C0CA57BA-D6BF-4851-B55A-3E7469E110C5}" type="presOf" srcId="{A1D251E1-8FDB-4421-AD8D-7680674064A0}" destId="{F71CBEEC-1126-466B-AB4A-6D2428D0939D}" srcOrd="0" destOrd="0" presId="urn:microsoft.com/office/officeart/2005/8/layout/vList5"/>
    <dgm:cxn modelId="{DD1D3DB8-D8CA-4509-BB94-9E27435A9ECE}" srcId="{5E18F47F-55A7-4667-A056-73CFF5727933}" destId="{E480E5C6-C704-4DA0-9254-0932D2B525E8}" srcOrd="2" destOrd="0" parTransId="{9F53C27D-9E77-4514-9763-68E388706A6E}" sibTransId="{1D16049D-D6C1-4D22-BE46-79F7E733C1AC}"/>
    <dgm:cxn modelId="{BE3CA4C1-E72D-43F6-8480-353C81418D3F}" type="presOf" srcId="{C0620A8E-3D5A-41D9-B80F-C9A56D34B96C}" destId="{E49DFDF4-A0E1-4ED4-80B8-40CE4F7AA6D0}" srcOrd="0" destOrd="1" presId="urn:microsoft.com/office/officeart/2005/8/layout/vList5"/>
    <dgm:cxn modelId="{B732D46C-8517-4D57-B664-3D75FBC9D10F}" srcId="{BE5F93E2-5923-4F63-9D34-9D268AFAF268}" destId="{E0E4C071-5FB4-4859-9052-D81236DEF0ED}" srcOrd="1" destOrd="0" parTransId="{6816E162-190C-4C7E-A40C-1CAD2FDA8C01}" sibTransId="{06773793-E06B-47E1-A35B-5CFBB99EBC42}"/>
    <dgm:cxn modelId="{FF6B8181-1A17-48FC-BA9D-90DA2A45FB01}" type="presOf" srcId="{5E18F47F-55A7-4667-A056-73CFF5727933}" destId="{3C2B380B-0D7A-47EF-B1D2-509C0FB20CD0}" srcOrd="0" destOrd="0" presId="urn:microsoft.com/office/officeart/2005/8/layout/vList5"/>
    <dgm:cxn modelId="{74CF269C-A3B1-4593-AFD0-06BEB9BCBCAF}" srcId="{91BC70A7-6CDF-4C73-8BBF-ECB898243D29}" destId="{4BAA694B-42D4-4B4B-90F5-7902D373C68E}" srcOrd="1" destOrd="0" parTransId="{4D104DDA-2347-4B21-8838-D2A6D9BA6C8B}" sibTransId="{2981A4E6-5B4E-48C6-A833-8E22F6B5335D}"/>
    <dgm:cxn modelId="{00234372-DC44-4662-9276-843631FF6DD8}" type="presOf" srcId="{D8EACEDB-90B0-4570-BC76-D312A9223364}" destId="{06098AC8-9A9D-4939-BA2E-47829C1C96A9}" srcOrd="0" destOrd="1" presId="urn:microsoft.com/office/officeart/2005/8/layout/vList5"/>
    <dgm:cxn modelId="{FC2DD029-776F-442F-9EE9-37EBF2279359}" srcId="{5E18F47F-55A7-4667-A056-73CFF5727933}" destId="{91BC70A7-6CDF-4C73-8BBF-ECB898243D29}" srcOrd="5" destOrd="0" parTransId="{84494B6B-92CF-48C4-AC84-83A8A346476D}" sibTransId="{FFFD772B-6A19-40DB-8FC7-6070F1159D48}"/>
    <dgm:cxn modelId="{3FD94701-704A-40BD-9254-18B0BF363F0D}" type="presOf" srcId="{B7EF3601-472E-4132-82AE-BEF73E2128F6}" destId="{6D748A27-1FCF-4DA9-BC5C-CFE6B92F84C1}" srcOrd="0" destOrd="0" presId="urn:microsoft.com/office/officeart/2005/8/layout/vList5"/>
    <dgm:cxn modelId="{1B2F4862-009F-4F75-84C7-1DB3B2E22E16}" srcId="{CF211CB8-C24C-4787-A74E-C43C98B26E6A}" destId="{9EF5112C-5CCB-4EE2-8910-A9052CC707ED}" srcOrd="0" destOrd="0" parTransId="{09DF3E3F-EAE7-4F92-9C15-857BB934BBEB}" sibTransId="{76C83958-8809-4276-B3D1-8F54C8FF3DEC}"/>
    <dgm:cxn modelId="{37BE7198-7733-4F75-941E-36AE616A9597}" type="presOf" srcId="{E480E5C6-C704-4DA0-9254-0932D2B525E8}" destId="{10C3A23E-49B2-4B7C-B7FB-F4FF1914E1C5}" srcOrd="0" destOrd="0" presId="urn:microsoft.com/office/officeart/2005/8/layout/vList5"/>
    <dgm:cxn modelId="{BEF77D2A-1A60-4CC9-8F2E-D3D98F15A276}" srcId="{2F409990-9D31-4A51-AEDF-C6826CD5CC9C}" destId="{92A0B058-A9F3-48EB-B92C-678602BB6A38}" srcOrd="0" destOrd="0" parTransId="{24C15EE1-528E-4651-9480-2347CDCC7EC6}" sibTransId="{C7B828F3-5591-4BA7-83F0-E264A0D47C90}"/>
    <dgm:cxn modelId="{ACA7A1B2-BE85-4F1C-B323-53CD63A96945}" srcId="{E480E5C6-C704-4DA0-9254-0932D2B525E8}" destId="{C0620A8E-3D5A-41D9-B80F-C9A56D34B96C}" srcOrd="1" destOrd="0" parTransId="{B4AA655A-E729-494F-B373-818E1B0314B5}" sibTransId="{0B0D2F13-6AA9-4BC8-A7B5-AFCBE9BE0DD4}"/>
    <dgm:cxn modelId="{C6D02745-777D-4BFE-8700-DACEEFFCDC67}" type="presOf" srcId="{2F409990-9D31-4A51-AEDF-C6826CD5CC9C}" destId="{B5085E8F-7715-4CCE-99C4-23CCE2CF850B}" srcOrd="0" destOrd="0" presId="urn:microsoft.com/office/officeart/2005/8/layout/vList5"/>
    <dgm:cxn modelId="{5926E588-1437-4F1B-A409-3735F76EF835}" srcId="{CF211CB8-C24C-4787-A74E-C43C98B26E6A}" destId="{E254D9DF-05DC-494F-941E-31BB6FCC7781}" srcOrd="1" destOrd="0" parTransId="{D8331940-D31C-4871-AC77-9B5682BDD9F0}" sibTransId="{9E5DB269-3F36-43DB-B777-2F00EA6FE8F8}"/>
    <dgm:cxn modelId="{C650408E-5A3D-4518-99AD-8D9BB5A3B9B1}" srcId="{94EAEF9D-66FC-477A-BF22-CFEAB67588AC}" destId="{1466FBA3-79B1-4D2E-8462-C276C6F70C92}" srcOrd="0" destOrd="0" parTransId="{32A7E4C7-3C52-4293-857E-8FD088AF0EFE}" sibTransId="{F3463005-D511-43D7-8397-F9BCFBB83D40}"/>
    <dgm:cxn modelId="{6ED07FAC-54FE-41C6-9865-E5F52258A067}" type="presOf" srcId="{94EAEF9D-66FC-477A-BF22-CFEAB67588AC}" destId="{842D7F45-176E-491F-986B-BCA55FC609FC}" srcOrd="0" destOrd="0" presId="urn:microsoft.com/office/officeart/2005/8/layout/vList5"/>
    <dgm:cxn modelId="{06ED294A-4D8A-4FD8-B563-F294E7FE2994}" type="presOf" srcId="{4BAA694B-42D4-4B4B-90F5-7902D373C68E}" destId="{F71CBEEC-1126-466B-AB4A-6D2428D0939D}" srcOrd="0" destOrd="1" presId="urn:microsoft.com/office/officeart/2005/8/layout/vList5"/>
    <dgm:cxn modelId="{81209A6D-E791-423D-A80F-1E13FA777F7D}" srcId="{5E18F47F-55A7-4667-A056-73CFF5727933}" destId="{B7EF3601-472E-4132-82AE-BEF73E2128F6}" srcOrd="1" destOrd="0" parTransId="{2C799413-7B9F-4A82-BA94-FE49B79DAE13}" sibTransId="{837575EF-0C3B-4966-AB8A-FBE7A5ECC428}"/>
    <dgm:cxn modelId="{7C43866D-C0D0-4FAC-8F74-4F957F7F3773}" type="presOf" srcId="{92A0B058-A9F3-48EB-B92C-678602BB6A38}" destId="{06098AC8-9A9D-4939-BA2E-47829C1C96A9}" srcOrd="0" destOrd="0" presId="urn:microsoft.com/office/officeart/2005/8/layout/vList5"/>
    <dgm:cxn modelId="{80E3ED0E-7407-4040-97E9-85B14E8380F0}" srcId="{BE5F93E2-5923-4F63-9D34-9D268AFAF268}" destId="{2BDE6DFD-DD14-4A82-A7F7-2CC4E95787E0}" srcOrd="0" destOrd="0" parTransId="{D2DC3D53-95FA-421D-84E6-0A66BD3C01E1}" sibTransId="{D2C1A39F-F924-4365-A87B-E6E6BFC3D511}"/>
    <dgm:cxn modelId="{07C9D341-5786-4035-97A0-9157C111CD40}" type="presOf" srcId="{F6F82A8D-350F-4F74-9C6C-C01AAEFD67EB}" destId="{F359DA30-9D76-4204-9BDF-CD41F6E65D2C}" srcOrd="0" destOrd="2" presId="urn:microsoft.com/office/officeart/2005/8/layout/vList5"/>
    <dgm:cxn modelId="{BC3A9DBB-9A45-4B2E-AED9-1741ECDAB0C3}" type="presOf" srcId="{CF211CB8-C24C-4787-A74E-C43C98B26E6A}" destId="{B8D533D5-99AC-4192-96A0-490FEF40B08E}" srcOrd="0" destOrd="0" presId="urn:microsoft.com/office/officeart/2005/8/layout/vList5"/>
    <dgm:cxn modelId="{2B47E59B-74E3-449E-AA1E-BEAA940C04E7}" type="presOf" srcId="{BE5F93E2-5923-4F63-9D34-9D268AFAF268}" destId="{EBC45131-294F-4974-8C60-5C2245783043}" srcOrd="0" destOrd="0" presId="urn:microsoft.com/office/officeart/2005/8/layout/vList5"/>
    <dgm:cxn modelId="{33626051-8AD5-4995-9D51-835C8C2FA9EF}" srcId="{5E18F47F-55A7-4667-A056-73CFF5727933}" destId="{94EAEF9D-66FC-477A-BF22-CFEAB67588AC}" srcOrd="3" destOrd="0" parTransId="{45E796F2-9B55-4523-96C7-14DFB36B3742}" sibTransId="{F6D668E5-3771-4AB6-B4F2-CDF1247E95F5}"/>
    <dgm:cxn modelId="{E4E124C9-371D-4571-A0F8-A9ED1A9D1668}" srcId="{5E18F47F-55A7-4667-A056-73CFF5727933}" destId="{CF211CB8-C24C-4787-A74E-C43C98B26E6A}" srcOrd="0" destOrd="0" parTransId="{F31A279D-F869-4332-A349-3AAB559371BC}" sibTransId="{2BB88CF3-DFC7-4662-8128-46CC4466F922}"/>
    <dgm:cxn modelId="{BD097874-C7F9-4AA4-B393-F73E24B54FE3}" srcId="{91BC70A7-6CDF-4C73-8BBF-ECB898243D29}" destId="{A1D251E1-8FDB-4421-AD8D-7680674064A0}" srcOrd="0" destOrd="0" parTransId="{5221DDAC-D024-47CF-B320-414E2B5F58A5}" sibTransId="{8D383D7F-CA18-454E-9205-06D1B2BBE94A}"/>
    <dgm:cxn modelId="{17A8BA31-05CF-4A87-B861-343F24C35C46}" type="presOf" srcId="{E0E4C071-5FB4-4859-9052-D81236DEF0ED}" destId="{A693D701-8600-4BDC-9A5A-F528A66C9EBF}" srcOrd="0" destOrd="1" presId="urn:microsoft.com/office/officeart/2005/8/layout/vList5"/>
    <dgm:cxn modelId="{7FBCACA1-F94B-4BE6-9DC5-2B40A6F3E2CF}" type="presParOf" srcId="{3C2B380B-0D7A-47EF-B1D2-509C0FB20CD0}" destId="{7EFB3DC1-D971-4E4A-A649-0AF38AB651A5}" srcOrd="0" destOrd="0" presId="urn:microsoft.com/office/officeart/2005/8/layout/vList5"/>
    <dgm:cxn modelId="{5F92BFFE-1946-4ACB-8049-9D3867B8558F}" type="presParOf" srcId="{7EFB3DC1-D971-4E4A-A649-0AF38AB651A5}" destId="{B8D533D5-99AC-4192-96A0-490FEF40B08E}" srcOrd="0" destOrd="0" presId="urn:microsoft.com/office/officeart/2005/8/layout/vList5"/>
    <dgm:cxn modelId="{E17A5803-DC3D-4A14-8372-DE6808D048B1}" type="presParOf" srcId="{7EFB3DC1-D971-4E4A-A649-0AF38AB651A5}" destId="{F359DA30-9D76-4204-9BDF-CD41F6E65D2C}" srcOrd="1" destOrd="0" presId="urn:microsoft.com/office/officeart/2005/8/layout/vList5"/>
    <dgm:cxn modelId="{A794E3E2-03DA-4827-A07F-E1D86CFD84BE}" type="presParOf" srcId="{3C2B380B-0D7A-47EF-B1D2-509C0FB20CD0}" destId="{1CCA2D53-52C0-49DB-926A-7CE40E2FA186}" srcOrd="1" destOrd="0" presId="urn:microsoft.com/office/officeart/2005/8/layout/vList5"/>
    <dgm:cxn modelId="{796C4A67-2A35-40A3-8BBE-710208108D37}" type="presParOf" srcId="{3C2B380B-0D7A-47EF-B1D2-509C0FB20CD0}" destId="{5D6F2F78-7D0D-4DD5-8C2A-94F0E1F9A188}" srcOrd="2" destOrd="0" presId="urn:microsoft.com/office/officeart/2005/8/layout/vList5"/>
    <dgm:cxn modelId="{DAD0BEC1-DD88-4C5E-8E38-5FE98DC36BC0}" type="presParOf" srcId="{5D6F2F78-7D0D-4DD5-8C2A-94F0E1F9A188}" destId="{6D748A27-1FCF-4DA9-BC5C-CFE6B92F84C1}" srcOrd="0" destOrd="0" presId="urn:microsoft.com/office/officeart/2005/8/layout/vList5"/>
    <dgm:cxn modelId="{A3E78206-BB0D-4F74-BC4D-ACA2D1E61635}" type="presParOf" srcId="{5D6F2F78-7D0D-4DD5-8C2A-94F0E1F9A188}" destId="{B59988EC-4355-4E9B-9E48-62ACA4B66A0F}" srcOrd="1" destOrd="0" presId="urn:microsoft.com/office/officeart/2005/8/layout/vList5"/>
    <dgm:cxn modelId="{DBAD9262-D37E-4A83-AD31-9AF95B8FA424}" type="presParOf" srcId="{3C2B380B-0D7A-47EF-B1D2-509C0FB20CD0}" destId="{A9E0AAB7-344D-4CCF-8136-B114FB4321DD}" srcOrd="3" destOrd="0" presId="urn:microsoft.com/office/officeart/2005/8/layout/vList5"/>
    <dgm:cxn modelId="{8A0F6A13-1F40-4A41-81B9-56FDBEF8B369}" type="presParOf" srcId="{3C2B380B-0D7A-47EF-B1D2-509C0FB20CD0}" destId="{8B46ACB2-BA3D-4E7F-83B4-4EE74D836CC1}" srcOrd="4" destOrd="0" presId="urn:microsoft.com/office/officeart/2005/8/layout/vList5"/>
    <dgm:cxn modelId="{AA4E9227-9813-4D9E-9CC7-C5DB5D69F5B9}" type="presParOf" srcId="{8B46ACB2-BA3D-4E7F-83B4-4EE74D836CC1}" destId="{10C3A23E-49B2-4B7C-B7FB-F4FF1914E1C5}" srcOrd="0" destOrd="0" presId="urn:microsoft.com/office/officeart/2005/8/layout/vList5"/>
    <dgm:cxn modelId="{1C5A7E70-4CCF-4C10-9CD0-A01C6565CAB7}" type="presParOf" srcId="{8B46ACB2-BA3D-4E7F-83B4-4EE74D836CC1}" destId="{E49DFDF4-A0E1-4ED4-80B8-40CE4F7AA6D0}" srcOrd="1" destOrd="0" presId="urn:microsoft.com/office/officeart/2005/8/layout/vList5"/>
    <dgm:cxn modelId="{62EC7367-F06C-41BA-B0A2-A495E338AACA}" type="presParOf" srcId="{3C2B380B-0D7A-47EF-B1D2-509C0FB20CD0}" destId="{C6145CE8-B951-4CB1-BE0F-690AFACEA177}" srcOrd="5" destOrd="0" presId="urn:microsoft.com/office/officeart/2005/8/layout/vList5"/>
    <dgm:cxn modelId="{2C3B0E01-97B2-429E-AFF6-017ED313BE09}" type="presParOf" srcId="{3C2B380B-0D7A-47EF-B1D2-509C0FB20CD0}" destId="{AD50B0CD-23CB-4558-A0EC-B8BBFCA048A1}" srcOrd="6" destOrd="0" presId="urn:microsoft.com/office/officeart/2005/8/layout/vList5"/>
    <dgm:cxn modelId="{C459550E-4AC6-4A73-A9C7-1368BA861001}" type="presParOf" srcId="{AD50B0CD-23CB-4558-A0EC-B8BBFCA048A1}" destId="{842D7F45-176E-491F-986B-BCA55FC609FC}" srcOrd="0" destOrd="0" presId="urn:microsoft.com/office/officeart/2005/8/layout/vList5"/>
    <dgm:cxn modelId="{E8AC8549-9806-44B8-A43C-6D2E261965B0}" type="presParOf" srcId="{AD50B0CD-23CB-4558-A0EC-B8BBFCA048A1}" destId="{80B84FA3-147E-4DC7-B2A7-93E60628EE96}" srcOrd="1" destOrd="0" presId="urn:microsoft.com/office/officeart/2005/8/layout/vList5"/>
    <dgm:cxn modelId="{A90B4609-8555-4073-8920-221F40E30BC8}" type="presParOf" srcId="{3C2B380B-0D7A-47EF-B1D2-509C0FB20CD0}" destId="{BAAEA36E-C0C4-4475-BFA8-B6030F00695A}" srcOrd="7" destOrd="0" presId="urn:microsoft.com/office/officeart/2005/8/layout/vList5"/>
    <dgm:cxn modelId="{9092E5D1-51F4-4AA1-9842-F23E113FA7D9}" type="presParOf" srcId="{3C2B380B-0D7A-47EF-B1D2-509C0FB20CD0}" destId="{7C53D176-033E-4C2A-80ED-A8440B41A933}" srcOrd="8" destOrd="0" presId="urn:microsoft.com/office/officeart/2005/8/layout/vList5"/>
    <dgm:cxn modelId="{1671ABA7-E7CE-455C-87A6-A4BD00851356}" type="presParOf" srcId="{7C53D176-033E-4C2A-80ED-A8440B41A933}" destId="{B5085E8F-7715-4CCE-99C4-23CCE2CF850B}" srcOrd="0" destOrd="0" presId="urn:microsoft.com/office/officeart/2005/8/layout/vList5"/>
    <dgm:cxn modelId="{B78F9FD1-9F6E-410B-AB8D-6B94A6685209}" type="presParOf" srcId="{7C53D176-033E-4C2A-80ED-A8440B41A933}" destId="{06098AC8-9A9D-4939-BA2E-47829C1C96A9}" srcOrd="1" destOrd="0" presId="urn:microsoft.com/office/officeart/2005/8/layout/vList5"/>
    <dgm:cxn modelId="{7D0BF2E7-E711-4A69-B553-D2D198AF5EC4}" type="presParOf" srcId="{3C2B380B-0D7A-47EF-B1D2-509C0FB20CD0}" destId="{F5F5D586-FDDE-4279-9457-EE1E8CA42C45}" srcOrd="9" destOrd="0" presId="urn:microsoft.com/office/officeart/2005/8/layout/vList5"/>
    <dgm:cxn modelId="{C450D9A9-81EB-4225-9834-328B6BF79FFF}" type="presParOf" srcId="{3C2B380B-0D7A-47EF-B1D2-509C0FB20CD0}" destId="{266E7086-3C4E-4469-9F5B-64330585A93F}" srcOrd="10" destOrd="0" presId="urn:microsoft.com/office/officeart/2005/8/layout/vList5"/>
    <dgm:cxn modelId="{B10BF7B3-399D-4A0D-B07C-08BC22211413}" type="presParOf" srcId="{266E7086-3C4E-4469-9F5B-64330585A93F}" destId="{742462E1-E045-4731-BE83-6F9F2A4CFAF7}" srcOrd="0" destOrd="0" presId="urn:microsoft.com/office/officeart/2005/8/layout/vList5"/>
    <dgm:cxn modelId="{A0FF34FF-AEBD-40E8-B593-B0762F1B5169}" type="presParOf" srcId="{266E7086-3C4E-4469-9F5B-64330585A93F}" destId="{F71CBEEC-1126-466B-AB4A-6D2428D0939D}" srcOrd="1" destOrd="0" presId="urn:microsoft.com/office/officeart/2005/8/layout/vList5"/>
    <dgm:cxn modelId="{BB169083-17F4-4D42-B725-B2BA1531C95C}" type="presParOf" srcId="{3C2B380B-0D7A-47EF-B1D2-509C0FB20CD0}" destId="{BEABD8A8-D8B3-4994-BD7F-A2A1E85B7D35}" srcOrd="11" destOrd="0" presId="urn:microsoft.com/office/officeart/2005/8/layout/vList5"/>
    <dgm:cxn modelId="{DF9A5D0A-BAA5-4F3D-B5F7-A4DF22DEBB8C}" type="presParOf" srcId="{3C2B380B-0D7A-47EF-B1D2-509C0FB20CD0}" destId="{F9F84148-0523-4B29-AA21-64F17B252833}" srcOrd="12" destOrd="0" presId="urn:microsoft.com/office/officeart/2005/8/layout/vList5"/>
    <dgm:cxn modelId="{2454D7F0-9305-4B25-AAB4-B1A62541D098}" type="presParOf" srcId="{F9F84148-0523-4B29-AA21-64F17B252833}" destId="{EBC45131-294F-4974-8C60-5C2245783043}" srcOrd="0" destOrd="0" presId="urn:microsoft.com/office/officeart/2005/8/layout/vList5"/>
    <dgm:cxn modelId="{6B41CAFF-ED66-41F5-8824-A3F61946870D}" type="presParOf" srcId="{F9F84148-0523-4B29-AA21-64F17B252833}" destId="{A693D701-8600-4BDC-9A5A-F528A66C9EB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0475D-456C-43F6-A717-78822F54232F}" type="datetimeFigureOut">
              <a:rPr lang="ru-RU"/>
              <a:pPr>
                <a:defRPr/>
              </a:pPr>
              <a:t>11.05.2018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D9C570-FA5C-4ABC-B89E-6DEC7AFC09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560EC-68B7-4F23-A415-B7766090CF14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C1DA-B1DA-48F2-8CF2-9E3511165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36504-61C7-45C6-8BAB-C8D383AC92CA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D506D-7992-42C3-8352-5060E2B3D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F6DC-3CB6-465B-9C50-E47C53AB681F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7F7C8-243A-418B-AA36-416FF6F74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8465A-BDCA-487B-A77E-3B31748A2A09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06981-1D82-4679-8E2B-5EC13F2E99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CAAF8-36EE-4F5A-A200-6C658B200A98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7F531-2DFC-4DA0-8C1F-94CD0D89E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5D281-01B0-492B-B961-E744639F8594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E378C-5278-40D7-8CDC-2EE79A9F74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B2ECA-6EF9-4F4E-8E28-7F8B4931BB4F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511CB-A967-4EAF-AC2E-F4D68B6BA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ABAB5-CAE9-45C8-B3AE-C9DBCBC755BF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90A7-B03C-48EC-AD34-FAC843B82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524F8-DD2F-495F-93D6-A6F4070C363A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12B3B-168D-4FEA-A9C1-49E0C3C51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65F2B-9FA9-470B-91F8-79B236493216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4D990-51F6-4C40-BD0E-23D8C03C4C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F9D-37AF-4A3E-9447-F182DC7965D0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21A72-CC09-414F-BB5A-ACE75A8C3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6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6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white rectangle.png"/>
          <p:cNvPicPr>
            <a:picLocks noChangeAspect="1"/>
          </p:cNvPicPr>
          <p:nvPr/>
        </p:nvPicPr>
        <p:blipFill>
          <a:blip r:embed="rId4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•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–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8B4B63-8085-40FB-A5F4-920B443F5523}" type="datetimeFigureOut">
              <a:rPr lang="ru-RU"/>
              <a:pPr>
                <a:defRPr/>
              </a:pPr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2C07C4-5EF8-46B9-A38C-EDFBADE0A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image" Target="../media/image7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6.pn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2.jpe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2.jpeg"/><Relationship Id="rId11" Type="http://schemas.openxmlformats.org/officeDocument/2006/relationships/image" Target="../media/image6.png"/><Relationship Id="rId5" Type="http://schemas.openxmlformats.org/officeDocument/2006/relationships/image" Target="../media/image11.jpeg"/><Relationship Id="rId10" Type="http://schemas.openxmlformats.org/officeDocument/2006/relationships/image" Target="../media/image7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openxmlformats.org/officeDocument/2006/relationships/diagramData" Target="../diagrams/data4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3.xml"/><Relationship Id="rId10" Type="http://schemas.openxmlformats.org/officeDocument/2006/relationships/image" Target="../media/image7.jpeg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75000"/>
              </a:schemeClr>
            </a:gs>
            <a:gs pos="40000">
              <a:schemeClr val="accent6">
                <a:lumMod val="60000"/>
                <a:lumOff val="4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875" y="1928827"/>
            <a:ext cx="9286875" cy="35718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  <a:t>ИСПОЛНЕНИЕ БЮДЖЕТА ИПАТОВСКОГО МУНИЦИПАЛЬНОГО РАЙОНА 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  <a:t>СТАВРОПОЛЬСКОГО КРАЯ 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  <a:t>ЗА 201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  <a:t>7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  <a:t> ГОД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6000773"/>
            <a:ext cx="8643937" cy="78581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ФИНАНСОВОЕ УПРАВЛЕНИЕ АДМИНИСТРАЦИИ ИПАТОВСКОГО МУНИЦИПАЛЬНОГО РАЙОНА СТАВРОПОЛЬСКОГО КРАЯ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201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8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год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100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28604"/>
            <a:ext cx="1428755" cy="1733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2285993"/>
          <a:ext cx="8501124" cy="4096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25281"/>
                <a:gridCol w="2160999"/>
                <a:gridCol w="2214578"/>
                <a:gridCol w="2000266"/>
              </a:tblGrid>
              <a:tr h="9113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НА 2017 год</a:t>
                      </a:r>
                      <a:endParaRPr lang="ru-RU" b="1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ИСПОЛНЕНО НА </a:t>
                      </a:r>
                      <a:r>
                        <a:rPr lang="ru-RU" b="1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01.01.2017г</a:t>
                      </a:r>
                      <a:endParaRPr lang="ru-RU" b="1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ИСПОЛНЕНИЯ</a:t>
                      </a:r>
                      <a:endParaRPr lang="ru-RU" b="1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528019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4942,99</a:t>
                      </a:r>
                      <a:endParaRPr lang="ru-RU" sz="1800" b="1" kern="1200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4937,07</a:t>
                      </a:r>
                      <a:endParaRPr lang="ru-RU" sz="1800" b="1" kern="1200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99,88</a:t>
                      </a:r>
                      <a:endParaRPr lang="ru-RU" b="1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6854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1121019">
                <a:tc>
                  <a:txBody>
                    <a:bodyPr/>
                    <a:lstStyle/>
                    <a:p>
                      <a:r>
                        <a:rPr lang="ru-RU" sz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Мероприятия</a:t>
                      </a:r>
                      <a:r>
                        <a:rPr lang="ru-RU" sz="12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 по предупреждению ликвидации последствий чрезвычайных ситуаций и стихийных бедствий</a:t>
                      </a:r>
                      <a:endParaRPr lang="ru-RU" sz="12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50,00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50,00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100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1167051">
                <a:tc>
                  <a:txBody>
                    <a:bodyPr/>
                    <a:lstStyle/>
                    <a:p>
                      <a:r>
                        <a:rPr lang="ru-RU" sz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Обеспечение деятельности поисково-спасательных учреждений</a:t>
                      </a:r>
                      <a:endParaRPr lang="ru-RU" sz="12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4892,99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4887,07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99,88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315" name="Прямоугольник 5"/>
          <p:cNvSpPr>
            <a:spLocks noChangeArrowheads="1"/>
          </p:cNvSpPr>
          <p:nvPr/>
        </p:nvSpPr>
        <p:spPr bwMode="auto">
          <a:xfrm>
            <a:off x="142875" y="1143000"/>
            <a:ext cx="9001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Comic Sans MS" pitchFamily="66" charset="0"/>
              </a:rPr>
              <a:t>По данному разделу отражены расходы на решение вопросов по  защите населения и территории района от чрезвычайных ситуаций природного и техногенного характера, управление гражданской обороной, а также расходы на осуществление мероприятий в области предупреждения и ликвидации последствий чрезвычайных ситуаций и области гражданской обороны</a:t>
            </a:r>
            <a:r>
              <a:rPr lang="ru-RU" sz="1400">
                <a:latin typeface="Calibri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8125" y="2143125"/>
            <a:ext cx="857250" cy="142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тыс.руб.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8750" y="0"/>
            <a:ext cx="714375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НАЦИОНАЛЬНАЯ БЕЗОПАСНОСТЬ И ПРАВООХРАНИТЕЛЬНАЯ ДЕЯТЕЛЬНОСТЬ</a:t>
            </a:r>
            <a:endParaRPr lang="ru-RU" sz="2400" dirty="0">
              <a:latin typeface="+mn-lt"/>
              <a:cs typeface="+mn-cs"/>
            </a:endParaRPr>
          </a:p>
        </p:txBody>
      </p:sp>
      <p:pic>
        <p:nvPicPr>
          <p:cNvPr id="13318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38" cy="835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319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5"/>
          <p:cNvSpPr>
            <a:spLocks noChangeArrowheads="1"/>
          </p:cNvSpPr>
          <p:nvPr/>
        </p:nvSpPr>
        <p:spPr bwMode="auto">
          <a:xfrm>
            <a:off x="571500" y="1143000"/>
            <a:ext cx="7929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>
                <a:latin typeface="Comic Sans MS" pitchFamily="66" charset="0"/>
              </a:rPr>
              <a:t>Средства направлены на обеспечение деятельности в области сельского хозяйства, рыболовства и прочих мероприятий агропромышленного комплекса.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86688" y="2786063"/>
            <a:ext cx="857250" cy="142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642938" y="1928813"/>
            <a:ext cx="3214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ПЛАН 2017 года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Calibri" pitchFamily="34" charset="0"/>
              </a:rPr>
              <a:t>17112,68 </a:t>
            </a:r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тыс.рублей</a:t>
            </a:r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4786313" y="1857375"/>
            <a:ext cx="3286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РАСХОДЫ НА 01.10.2017 года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Calibri" pitchFamily="34" charset="0"/>
              </a:rPr>
              <a:t>17102,40 </a:t>
            </a:r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тыс.рублей</a:t>
            </a:r>
          </a:p>
        </p:txBody>
      </p:sp>
      <p:pic>
        <p:nvPicPr>
          <p:cNvPr id="14342" name="Рисунок 12" descr="i (34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4857750"/>
            <a:ext cx="2428875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Рисунок 13" descr="i (35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2786063"/>
            <a:ext cx="2333625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Рисунок 14" descr="i (36)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3" y="2714625"/>
            <a:ext cx="27146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14348" y="0"/>
            <a:ext cx="8072494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1430"/>
                <a:latin typeface="+mn-lt"/>
                <a:cs typeface="+mn-cs"/>
              </a:rPr>
              <a:t>НАЦИОНАЛЬНАЯ ЭКОНОМИКА</a:t>
            </a:r>
            <a:endParaRPr lang="ru-RU" sz="2400" b="1" dirty="0">
              <a:ln w="11430"/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1430"/>
                <a:latin typeface="+mn-lt"/>
                <a:cs typeface="+mn-cs"/>
              </a:rPr>
              <a:t>подраздел «Сельское хозяйство и рыболовство»</a:t>
            </a:r>
            <a:r>
              <a:rPr lang="ru-RU" sz="2000" b="1" u="sng" dirty="0">
                <a:ln w="11430"/>
                <a:latin typeface="Comic Sans MS" pitchFamily="66" charset="0"/>
                <a:cs typeface="+mn-cs"/>
              </a:rPr>
              <a:t> </a:t>
            </a:r>
            <a:r>
              <a:rPr lang="ru-RU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  <a:cs typeface="+mn-cs"/>
              </a:rPr>
              <a:t/>
            </a:r>
            <a:br>
              <a:rPr lang="ru-RU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  <a:cs typeface="+mn-cs"/>
              </a:rPr>
            </a:b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2786063" y="4286250"/>
            <a:ext cx="3286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ИСПОЛНЕНИЕ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Calibri" pitchFamily="34" charset="0"/>
              </a:rPr>
              <a:t>99,94 </a:t>
            </a:r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%</a:t>
            </a:r>
          </a:p>
        </p:txBody>
      </p:sp>
      <p:pic>
        <p:nvPicPr>
          <p:cNvPr id="14347" name="Picture 28" descr="герб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642938" cy="835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8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214313" y="1071563"/>
            <a:ext cx="8786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>
                <a:latin typeface="Comic Sans MS" pitchFamily="66" charset="0"/>
              </a:rPr>
              <a:t>Средства направлены на ремонт и содержание автомобильных дорог находящихся в собственности Ипатовского муниципального района СК и искусственных сооружений на них.</a:t>
            </a:r>
          </a:p>
        </p:txBody>
      </p:sp>
      <p:sp>
        <p:nvSpPr>
          <p:cNvPr id="6" name="Рамка 5"/>
          <p:cNvSpPr/>
          <p:nvPr/>
        </p:nvSpPr>
        <p:spPr>
          <a:xfrm>
            <a:off x="3071802" y="2214554"/>
            <a:ext cx="3429024" cy="1000132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C00000"/>
                </a:solidFill>
              </a:rPr>
              <a:t>План 2017 года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C00000"/>
                </a:solidFill>
              </a:rPr>
              <a:t>13671,94 тыс.рублей</a:t>
            </a:r>
          </a:p>
        </p:txBody>
      </p:sp>
      <p:sp>
        <p:nvSpPr>
          <p:cNvPr id="7" name="Рамка 6"/>
          <p:cNvSpPr/>
          <p:nvPr/>
        </p:nvSpPr>
        <p:spPr>
          <a:xfrm>
            <a:off x="3071802" y="3714752"/>
            <a:ext cx="3500462" cy="1071570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C00000"/>
                </a:solidFill>
              </a:rPr>
              <a:t>Расходы на </a:t>
            </a:r>
            <a:r>
              <a:rPr lang="ru-RU" i="1" dirty="0" smtClean="0">
                <a:solidFill>
                  <a:srgbClr val="C00000"/>
                </a:solidFill>
              </a:rPr>
              <a:t>31.12.2017 </a:t>
            </a:r>
            <a:r>
              <a:rPr lang="ru-RU" i="1" dirty="0">
                <a:solidFill>
                  <a:srgbClr val="C00000"/>
                </a:solidFill>
              </a:rPr>
              <a:t>года </a:t>
            </a:r>
            <a:r>
              <a:rPr lang="ru-RU" i="1" dirty="0" smtClean="0">
                <a:solidFill>
                  <a:srgbClr val="C00000"/>
                </a:solidFill>
              </a:rPr>
              <a:t>10625,50 </a:t>
            </a:r>
            <a:r>
              <a:rPr lang="ru-RU" i="1" dirty="0">
                <a:solidFill>
                  <a:srgbClr val="C00000"/>
                </a:solidFill>
              </a:rPr>
              <a:t>тыс.рублей</a:t>
            </a:r>
          </a:p>
        </p:txBody>
      </p:sp>
      <p:pic>
        <p:nvPicPr>
          <p:cNvPr id="15369" name="Рисунок 8" descr="i (31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2714625"/>
            <a:ext cx="20383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Рисунок 9" descr="i (33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2714625"/>
            <a:ext cx="195738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00034" y="0"/>
            <a:ext cx="835824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НАЦИОНАЛЬНАЯ ЭКОНОМИКА</a:t>
            </a:r>
            <a:br>
              <a:rPr lang="ru-RU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подраздел Дорожное хозяйство 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" name="Рамка 12"/>
          <p:cNvSpPr/>
          <p:nvPr/>
        </p:nvSpPr>
        <p:spPr>
          <a:xfrm>
            <a:off x="3071802" y="5286388"/>
            <a:ext cx="3643338" cy="1000132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C00000"/>
                </a:solidFill>
              </a:rPr>
              <a:t>ИСПОЛНЕНИЕ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C00000"/>
                </a:solidFill>
              </a:rPr>
              <a:t>77,72 </a:t>
            </a:r>
            <a:r>
              <a:rPr lang="ru-RU" i="1" dirty="0">
                <a:solidFill>
                  <a:srgbClr val="C00000"/>
                </a:solidFill>
              </a:rPr>
              <a:t>%</a:t>
            </a:r>
          </a:p>
        </p:txBody>
      </p:sp>
      <p:pic>
        <p:nvPicPr>
          <p:cNvPr id="15375" name="Picture 28" descr="герб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5376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0" y="1000125"/>
            <a:ext cx="8929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omic Sans MS" pitchFamily="66" charset="0"/>
              </a:rPr>
              <a:t>Средства направлены на расходы , связанные с экономическими вопросами</a:t>
            </a:r>
            <a:r>
              <a:rPr lang="ru-RU" sz="2400">
                <a:latin typeface="Comic Sans MS" pitchFamily="66" charset="0"/>
              </a:rPr>
              <a:t>.</a:t>
            </a:r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285750" y="1428750"/>
            <a:ext cx="2714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ПЛАН 2017 года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alibri" pitchFamily="34" charset="0"/>
              </a:rPr>
              <a:t>5541,91 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тыс.рублей</a:t>
            </a:r>
          </a:p>
        </p:txBody>
      </p:sp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5715000" y="1433513"/>
            <a:ext cx="3071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РАСХОДЫ НА 01.10.2017 год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alibri" pitchFamily="34" charset="0"/>
              </a:rPr>
              <a:t>5052,51 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тыс.рублей</a:t>
            </a:r>
          </a:p>
        </p:txBody>
      </p:sp>
      <p:pic>
        <p:nvPicPr>
          <p:cNvPr id="16389" name="Рисунок 8" descr="i (37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63" y="1428750"/>
            <a:ext cx="21431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85720" y="0"/>
            <a:ext cx="8643998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НАЦИОНАЛЬНАЯ ЭКОНОМИКА</a:t>
            </a:r>
            <a:r>
              <a:rPr lang="ru-RU" sz="20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ru-RU" sz="20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подраздел</a:t>
            </a:r>
            <a:r>
              <a:rPr lang="ru-RU" sz="20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  <a:cs typeface="+mn-cs"/>
              </a:rPr>
              <a:t> </a:t>
            </a:r>
            <a:r>
              <a:rPr lang="ru-RU" sz="20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«Другие вопросы в области национальной экономики» </a:t>
            </a:r>
            <a:endParaRPr lang="ru-RU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6391" name="Picture 28" descr="гер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6392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000375" y="3143250"/>
            <a:ext cx="3071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ИСПОЛНЕНИЕ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alibri" pitchFamily="34" charset="0"/>
              </a:rPr>
              <a:t>91,17%</a:t>
            </a:r>
            <a:endParaRPr lang="ru-RU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6394" name="TextBox 3"/>
          <p:cNvSpPr txBox="1">
            <a:spLocks noChangeArrowheads="1"/>
          </p:cNvSpPr>
          <p:nvPr/>
        </p:nvSpPr>
        <p:spPr bwMode="auto">
          <a:xfrm>
            <a:off x="214313" y="3967163"/>
            <a:ext cx="8929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omic Sans MS" pitchFamily="66" charset="0"/>
              </a:rPr>
              <a:t>Жилищно-коммунальное хозяйство</a:t>
            </a:r>
            <a:r>
              <a:rPr lang="ru-RU" sz="2400">
                <a:latin typeface="Comic Sans MS" pitchFamily="66" charset="0"/>
              </a:rPr>
              <a:t>.</a:t>
            </a:r>
          </a:p>
        </p:txBody>
      </p:sp>
      <p:sp>
        <p:nvSpPr>
          <p:cNvPr id="16395" name="TextBox 5"/>
          <p:cNvSpPr txBox="1">
            <a:spLocks noChangeArrowheads="1"/>
          </p:cNvSpPr>
          <p:nvPr/>
        </p:nvSpPr>
        <p:spPr bwMode="auto">
          <a:xfrm>
            <a:off x="357188" y="442436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7030A0"/>
                </a:solidFill>
                <a:latin typeface="Calibri" pitchFamily="34" charset="0"/>
              </a:rPr>
              <a:t>ПЛАН 2017 года </a:t>
            </a:r>
          </a:p>
          <a:p>
            <a:pPr algn="ctr"/>
            <a:r>
              <a:rPr lang="ru-RU" b="1">
                <a:solidFill>
                  <a:srgbClr val="7030A0"/>
                </a:solidFill>
                <a:latin typeface="Calibri" pitchFamily="34" charset="0"/>
              </a:rPr>
              <a:t>177,84 тыс.рублей</a:t>
            </a:r>
          </a:p>
        </p:txBody>
      </p:sp>
      <p:sp>
        <p:nvSpPr>
          <p:cNvPr id="16396" name="TextBox 6"/>
          <p:cNvSpPr txBox="1">
            <a:spLocks noChangeArrowheads="1"/>
          </p:cNvSpPr>
          <p:nvPr/>
        </p:nvSpPr>
        <p:spPr bwMode="auto">
          <a:xfrm>
            <a:off x="5786438" y="4429125"/>
            <a:ext cx="30718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РАСХОДЫ НА </a:t>
            </a:r>
            <a:r>
              <a:rPr lang="ru-RU" b="1" dirty="0" smtClean="0">
                <a:solidFill>
                  <a:srgbClr val="7030A0"/>
                </a:solidFill>
                <a:latin typeface="Calibri" pitchFamily="34" charset="0"/>
              </a:rPr>
              <a:t>31.12.2017 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год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alibri" pitchFamily="34" charset="0"/>
              </a:rPr>
              <a:t>142,27 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тыс.рублей</a:t>
            </a:r>
          </a:p>
        </p:txBody>
      </p:sp>
      <p:pic>
        <p:nvPicPr>
          <p:cNvPr id="16397" name="Рисунок 13" descr="15865_31255897.jpg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63" y="4572000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7" descr="i (38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3357563"/>
            <a:ext cx="27146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214313" y="1000125"/>
            <a:ext cx="8572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mic Sans MS" pitchFamily="66" charset="0"/>
              </a:rPr>
              <a:t>Расходы на дошкольное образование детей раннего детского возраста и обеспечение деятельности дошкольных образовательных организаций.</a:t>
            </a:r>
            <a:endParaRPr lang="ru-RU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38" y="2071688"/>
            <a:ext cx="278606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ПЛАН </a:t>
            </a:r>
            <a:r>
              <a:rPr lang="ru-RU" sz="24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201</a:t>
            </a:r>
            <a:r>
              <a:rPr lang="en-US" sz="24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7</a:t>
            </a:r>
            <a:r>
              <a:rPr lang="ru-RU" sz="24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года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192699,12 </a:t>
            </a: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тыс.рублей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14938" y="2071688"/>
            <a:ext cx="34290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РАСХОДЫ ЗА </a:t>
            </a:r>
            <a:r>
              <a:rPr lang="ru-RU" sz="24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2017 год</a:t>
            </a:r>
            <a:endParaRPr lang="ru-RU" sz="2400" b="1" u="sng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189824,06 </a:t>
            </a: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тыс.рублей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71604" y="0"/>
            <a:ext cx="6858048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ОБРАЗОВАНИЕ</a:t>
            </a: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подраздел </a:t>
            </a: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Дошкольное образование</a:t>
            </a:r>
            <a:endParaRPr lang="ru-RU" sz="2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4688" y="5354638"/>
            <a:ext cx="257175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ИСПОЛНЕНИЕ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99,54%</a:t>
            </a:r>
            <a:endParaRPr lang="ru-RU" sz="2400" b="1" u="sng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7416" name="Picture 28" descr="гер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17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5"/>
          <p:cNvSpPr>
            <a:spLocks noChangeArrowheads="1"/>
          </p:cNvSpPr>
          <p:nvPr/>
        </p:nvSpPr>
        <p:spPr bwMode="auto">
          <a:xfrm>
            <a:off x="142875" y="928688"/>
            <a:ext cx="900112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mic Sans MS" pitchFamily="66" charset="0"/>
              </a:rPr>
              <a:t>Расходы на начальное общее, основное общее, среднее общее образование, а также на содержание и обеспечение учебного процесса общеобразовательных организаций, обеспечение деятельности (оказание услуг) организаций дополнительного образования.</a:t>
            </a: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endParaRPr lang="ru-RU" sz="1600">
              <a:latin typeface="Comic Sans MS" pitchFamily="66" charset="0"/>
            </a:endParaRPr>
          </a:p>
          <a:p>
            <a:pPr algn="ctr"/>
            <a:endParaRPr lang="ru-RU" sz="1000" b="1">
              <a:latin typeface="Comic Sans MS" pitchFamily="66" charset="0"/>
            </a:endParaRPr>
          </a:p>
          <a:p>
            <a:pPr algn="ctr"/>
            <a:r>
              <a:rPr lang="ru-RU" sz="2000" b="1">
                <a:latin typeface="Comic Sans MS" pitchFamily="66" charset="0"/>
              </a:rPr>
              <a:t>Подраздел Дополнительное образование детей</a:t>
            </a:r>
          </a:p>
          <a:p>
            <a:pPr algn="just"/>
            <a:r>
              <a:rPr lang="ru-RU" sz="1600">
                <a:latin typeface="Comic Sans MS" pitchFamily="66" charset="0"/>
              </a:rPr>
              <a:t>Расходы на оказание услуг (выполнение работ) по реализации дополнительных общеобразовательных программ и обеспечение деятельности организаций дополнительного образования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38" y="1857375"/>
            <a:ext cx="2643187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ПЛАН НА 2017 год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352193,91 </a:t>
            </a:r>
            <a:r>
              <a:rPr lang="ru-RU" sz="22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тыс.рублей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57813" y="1943100"/>
            <a:ext cx="364331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РАСХОДЫ ЗА </a:t>
            </a:r>
            <a:r>
              <a:rPr lang="ru-RU" sz="22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2017 год</a:t>
            </a:r>
            <a:endParaRPr lang="ru-RU" sz="2200" b="1" u="sng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348165,09 тыс.рублей</a:t>
            </a:r>
            <a:endParaRPr lang="ru-RU" sz="2200" b="1" u="sng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8437" name="Рисунок 9" descr="globu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63" y="2428875"/>
            <a:ext cx="20716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857192" y="0"/>
            <a:ext cx="8286808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ОБРАЗОВАНИЕ</a:t>
            </a: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подраздел </a:t>
            </a:r>
            <a:r>
              <a:rPr lang="ru-RU" sz="24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Общее образование</a:t>
            </a:r>
            <a:endParaRPr lang="ru-RU" sz="2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4625" y="4000500"/>
            <a:ext cx="35004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ИСПОЛНЕНИЕ  </a:t>
            </a:r>
            <a:r>
              <a:rPr lang="ru-RU" sz="20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98,86%</a:t>
            </a:r>
            <a:endParaRPr lang="ru-RU" sz="2000" b="1" u="sng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8440" name="Picture 28" descr="гер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41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7188" y="5572125"/>
            <a:ext cx="2643187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ПЛАН НА 2017 год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36944,25 </a:t>
            </a:r>
            <a:r>
              <a:rPr lang="ru-RU" sz="22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тыс.рублей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86375" y="5572125"/>
            <a:ext cx="3643313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РАСХОДЫ ЗА </a:t>
            </a:r>
            <a:r>
              <a:rPr lang="ru-RU" sz="22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2017 год</a:t>
            </a:r>
            <a:endParaRPr lang="ru-RU" sz="2200" b="1" u="sng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36907,42 тыс.рублей</a:t>
            </a:r>
            <a:endParaRPr lang="ru-RU" sz="2200" b="1" u="sng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42918"/>
            <a:ext cx="8858312" cy="45858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               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ПОДРАЗДЕЛ </a:t>
            </a:r>
            <a:r>
              <a:rPr lang="ru-RU" sz="2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Молодежная политика и оздоровление детей</a:t>
            </a:r>
            <a:endParaRPr lang="ru-RU" sz="20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Comic Sans MS" pitchFamily="66" charset="0"/>
                <a:cs typeface="+mn-cs"/>
              </a:rPr>
              <a:t> расходы по организации молодежной политике, а также расходы организаций, осуществляющих обеспечение деятельности, в области молодежной политики ( МКУ «Центр по работе с молодежью»).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Comic Sans MS" pitchFamily="66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Comic Sans MS" pitchFamily="66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Comic Sans MS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ПОДРАЗДЕЛ </a:t>
            </a:r>
            <a:r>
              <a:rPr lang="ru-RU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Другие вопросы в области образования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Comic Sans MS" pitchFamily="66" charset="0"/>
                <a:cs typeface="+mn-cs"/>
              </a:rPr>
              <a:t> расходы на обеспечение деятельности учреждений, осуществляющих руководство и управление в сфере образования, разработку и осуществление общей политики, планов, программ и бюджетов в области образования, управление ими и др.( Отдел образования администрации Ипатовского муниципального района СК).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5786" y="2143116"/>
            <a:ext cx="27860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ПЛАН 2017 года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10329,38 </a:t>
            </a:r>
            <a:r>
              <a:rPr lang="ru-RU" sz="2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тыс.рублей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86446" y="2000240"/>
            <a:ext cx="285752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РАСХОДЫ ЗА </a:t>
            </a: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2017 год</a:t>
            </a:r>
            <a:endParaRPr lang="ru-RU" sz="2000" b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10329,04 </a:t>
            </a:r>
            <a:r>
              <a:rPr lang="ru-RU" sz="2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тыс.рублей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5143512"/>
            <a:ext cx="271464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ПЛАН 2017 года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6386,61 </a:t>
            </a:r>
            <a:r>
              <a:rPr lang="ru-RU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тыс.рублей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507207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РАСХОДЫ </a:t>
            </a:r>
            <a:r>
              <a:rPr lang="ru-RU" sz="2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ЗА</a:t>
            </a:r>
            <a:endParaRPr lang="ru-RU" sz="20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 2017 </a:t>
            </a:r>
            <a:r>
              <a:rPr lang="ru-RU" sz="2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год</a:t>
            </a:r>
            <a:endParaRPr lang="ru-RU" sz="20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6360,65 </a:t>
            </a:r>
            <a:r>
              <a:rPr lang="ru-RU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тыс.рублей</a:t>
            </a:r>
          </a:p>
        </p:txBody>
      </p:sp>
      <p:pic>
        <p:nvPicPr>
          <p:cNvPr id="19463" name="Рисунок 16" descr="i (39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63" y="1928813"/>
            <a:ext cx="1500187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143108" y="142852"/>
            <a:ext cx="557216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ln w="11430"/>
                <a:latin typeface="+mn-lt"/>
                <a:cs typeface="+mn-cs"/>
              </a:rPr>
              <a:t>ОБРАЗОВАНИЕ</a:t>
            </a:r>
            <a:endParaRPr lang="ru-RU" sz="3200" b="1" dirty="0">
              <a:ln w="11430"/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54" y="3000372"/>
            <a:ext cx="27860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ИСПОЛНЕНИЕ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99,99 </a:t>
            </a:r>
            <a:r>
              <a:rPr lang="ru-RU" sz="2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%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5929330"/>
            <a:ext cx="271464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ИСПОЛНЕНИЕ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99,59 </a:t>
            </a:r>
            <a:r>
              <a:rPr lang="ru-RU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  <a:latin typeface="+mn-lt"/>
                <a:cs typeface="+mn-cs"/>
              </a:rPr>
              <a:t>%</a:t>
            </a:r>
          </a:p>
        </p:txBody>
      </p:sp>
      <p:pic>
        <p:nvPicPr>
          <p:cNvPr id="19467" name="Picture 28" descr="гер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9468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5"/>
          <p:cNvSpPr>
            <a:spLocks noChangeArrowheads="1"/>
          </p:cNvSpPr>
          <p:nvPr/>
        </p:nvSpPr>
        <p:spPr bwMode="auto">
          <a:xfrm>
            <a:off x="0" y="901700"/>
            <a:ext cx="9144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>
                <a:latin typeface="Comic Sans MS" pitchFamily="66" charset="0"/>
              </a:rPr>
              <a:t>Средства направлены на обеспечение деятельности РМКУК "Ипатовская межпоселенческая центральная библиотека" Ипатовского района СК, на финансовое обеспечение выполнения муниципального  задания ММБУК "Культурно-досуговой центр», МБОУ ДОД «Детская школа искусств», МБОУ ДОД «Детская художественная школа», подготовку и проведение мероприятий в сфере культуры.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472" y="2425479"/>
            <a:ext cx="307183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ПЛАН 2017 года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26464,57 </a:t>
            </a:r>
            <a:r>
              <a:rPr lang="ru-RU" sz="20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тыс.рублей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2100" y="2500306"/>
            <a:ext cx="35719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РАСХОДЫ НА 01.10.2017 года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26460,66 </a:t>
            </a:r>
            <a:r>
              <a:rPr lang="ru-RU" sz="20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тыс.рублей</a:t>
            </a:r>
          </a:p>
        </p:txBody>
      </p:sp>
      <p:pic>
        <p:nvPicPr>
          <p:cNvPr id="20485" name="Рисунок 11" descr="i (40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3214688"/>
            <a:ext cx="2786062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000232" y="0"/>
            <a:ext cx="564360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+mn-lt"/>
                <a:cs typeface="+mn-cs"/>
              </a:rPr>
              <a:t>КУЛЬТУРА И КИНЕМАТОГРАФИЯ</a:t>
            </a:r>
            <a:br>
              <a:rPr lang="ru-RU" sz="24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+mn-lt"/>
                <a:cs typeface="+mn-cs"/>
              </a:rPr>
            </a:br>
            <a:r>
              <a:rPr lang="ru-RU" sz="24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Comic Sans MS" pitchFamily="66" charset="0"/>
                <a:cs typeface="+mn-cs"/>
              </a:rPr>
              <a:t>подраздел «культура» </a:t>
            </a:r>
            <a:endParaRPr lang="ru-RU" sz="2400" dirty="0"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64" y="5357826"/>
            <a:ext cx="307183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ИСПОЛНЕНИЕ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99,99%</a:t>
            </a:r>
            <a:endParaRPr lang="ru-RU" sz="20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8" name="Picture 28" descr="гер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0489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6858048" cy="571480"/>
          </a:xfrm>
          <a:noFill/>
          <a:scene3d>
            <a:camera prst="orthographicFront"/>
            <a:lightRig rig="glow" dir="t"/>
          </a:scene3d>
          <a:sp3d prstMaterial="dkEdge">
            <a:bevelT w="73660" h="44450" prst="relaxedInset"/>
          </a:sp3d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СОЦИАЛЬНАЯ ПОЛИТИКА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1" y="3857628"/>
          <a:ext cx="8786874" cy="2935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25"/>
                <a:gridCol w="1896353"/>
                <a:gridCol w="1730748"/>
                <a:gridCol w="1730748"/>
              </a:tblGrid>
              <a:tr h="576994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УТВЕРЖДЕНО  НА </a:t>
                      </a:r>
                    </a:p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 год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ИСПОЛНЕНО НА </a:t>
                      </a:r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31.12.2017г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</a:p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ИСПОЛНЕНИЯ</a:t>
                      </a: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362611,34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360090,26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99,30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467090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Социальное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 обеспечение населения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253755,55</a:t>
                      </a:r>
                      <a:endParaRPr lang="ru-RU" sz="1800" b="0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253753,81</a:t>
                      </a:r>
                      <a:endParaRPr lang="ru-RU" sz="1800" b="0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99,99</a:t>
                      </a:r>
                      <a:endParaRPr lang="ru-RU" b="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Охрана семьи и детства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90611,12</a:t>
                      </a:r>
                      <a:endParaRPr lang="ru-RU" sz="1800" b="0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88091,78</a:t>
                      </a:r>
                      <a:endParaRPr lang="ru-RU" sz="1800" b="0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97,22</a:t>
                      </a:r>
                      <a:endParaRPr lang="ru-RU" sz="1800" b="0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670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Другие вопросы в области социальной политики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18244,67</a:t>
                      </a:r>
                      <a:endParaRPr lang="ru-RU" sz="1800" b="0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18244,67</a:t>
                      </a:r>
                      <a:endParaRPr lang="ru-RU" sz="1800" b="0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800" b="0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508" name="Прямоугольник 5"/>
          <p:cNvSpPr>
            <a:spLocks noChangeArrowheads="1"/>
          </p:cNvSpPr>
          <p:nvPr/>
        </p:nvSpPr>
        <p:spPr bwMode="auto">
          <a:xfrm>
            <a:off x="571500" y="785813"/>
            <a:ext cx="84296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u="sng">
                <a:latin typeface="Comic Sans MS" pitchFamily="66" charset="0"/>
              </a:rPr>
              <a:t>Расходы подраздела «Социальное обеспечение населения» </a:t>
            </a:r>
            <a:r>
              <a:rPr lang="ru-RU" sz="1400">
                <a:latin typeface="Comic Sans MS" pitchFamily="66" charset="0"/>
              </a:rPr>
              <a:t>направлены на обеспечение мер социальной поддержки граждан, включая все виды пособий и страховых выплат.</a:t>
            </a:r>
          </a:p>
          <a:p>
            <a:pPr algn="just"/>
            <a:r>
              <a:rPr lang="ru-RU" sz="1400" u="sng">
                <a:latin typeface="Comic Sans MS" pitchFamily="66" charset="0"/>
              </a:rPr>
              <a:t>Расходы подраздела «Охрана семьи и детства» </a:t>
            </a:r>
            <a:r>
              <a:rPr lang="ru-RU" sz="1400">
                <a:latin typeface="Comic Sans MS" pitchFamily="66" charset="0"/>
              </a:rPr>
              <a:t>направлены на предоставление мер социальной поддержки в виде пособий по опеке и попечительству; выплата компенсации части родительской платы за содержание ребенка в муниципальных образовательных учреждениях, реализующих основную общеобразовательную программу дошкольного образования; обеспечением предоставления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помещений, а также расходы на выплату гражданам, подвергшимся воздействию радиации вследствие радиационных аварий, ежемесячного пособия по уходу за ребенком в возрасте от полутора до трех лет.</a:t>
            </a:r>
          </a:p>
          <a:p>
            <a:pPr algn="just"/>
            <a:r>
              <a:rPr lang="ru-RU" sz="1400" u="sng">
                <a:latin typeface="Comic Sans MS" pitchFamily="66" charset="0"/>
              </a:rPr>
              <a:t>Расходы подраздела «Другие вопросы в области социальной политики» </a:t>
            </a:r>
            <a:r>
              <a:rPr lang="ru-RU" sz="1400">
                <a:latin typeface="Comic Sans MS" pitchFamily="66" charset="0"/>
              </a:rPr>
              <a:t>направлены на обеспечение деятельности управления труда и социальной защиты населения администрации Ипатовского муниципального района Ставропольского края.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63" y="3714750"/>
            <a:ext cx="857250" cy="142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тыс.руб.</a:t>
            </a:r>
          </a:p>
        </p:txBody>
      </p:sp>
      <p:pic>
        <p:nvPicPr>
          <p:cNvPr id="21510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1511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5"/>
          <p:cNvSpPr>
            <a:spLocks noChangeArrowheads="1"/>
          </p:cNvSpPr>
          <p:nvPr/>
        </p:nvSpPr>
        <p:spPr bwMode="auto">
          <a:xfrm>
            <a:off x="428625" y="1143000"/>
            <a:ext cx="8715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mic Sans MS" pitchFamily="66" charset="0"/>
              </a:rPr>
              <a:t>Расходы направлены на проведение массовых спортивных мероприятий</a:t>
            </a:r>
            <a:r>
              <a:rPr lang="ru-RU">
                <a:latin typeface="Calibri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472" y="2000240"/>
            <a:ext cx="242889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УТВЕРЖДЕНО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НА 2017 год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798,72тыс.рублей</a:t>
            </a:r>
            <a:endParaRPr lang="ru-RU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2000240"/>
            <a:ext cx="285752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ИСПОЛНЕНО НА 01.10.2017г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764,71  </a:t>
            </a:r>
            <a:r>
              <a:rPr lang="ru-RU" dirty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тыс.рублей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0"/>
            <a:ext cx="4968540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spc="50" dirty="0">
                <a:ln w="11430"/>
                <a:latin typeface="+mn-lt"/>
                <a:cs typeface="+mn-cs"/>
              </a:rPr>
              <a:t>ФИЗКУЛЬТУРА И СПОРТ</a:t>
            </a:r>
            <a:endParaRPr lang="ru-RU" sz="3600" b="1" spc="50" dirty="0">
              <a:ln w="11430"/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86050" y="785794"/>
            <a:ext cx="3793026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n w="11430"/>
                <a:latin typeface="Comic Sans MS" pitchFamily="66" charset="0"/>
                <a:cs typeface="+mn-cs"/>
              </a:rPr>
              <a:t>Подраздел «Массовый спорт» </a:t>
            </a:r>
            <a:endParaRPr lang="ru-RU" b="1" dirty="0">
              <a:ln w="11430"/>
              <a:latin typeface="+mn-lt"/>
              <a:cs typeface="+mn-cs"/>
            </a:endParaRPr>
          </a:p>
        </p:txBody>
      </p:sp>
      <p:pic>
        <p:nvPicPr>
          <p:cNvPr id="22535" name="Рисунок 13" descr="i (41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000375"/>
            <a:ext cx="2643188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000364" y="5357826"/>
            <a:ext cx="3071834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ИСПОЛНЕНИЕ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95,74 </a:t>
            </a:r>
            <a:r>
              <a:rPr lang="ru-RU" dirty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%</a:t>
            </a:r>
          </a:p>
        </p:txBody>
      </p:sp>
      <p:pic>
        <p:nvPicPr>
          <p:cNvPr id="22537" name="Picture 28" descr="гер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2538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0"/>
            <a:ext cx="8286750" cy="1214438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/>
              <a:t>Доходы, расходы бюджета Ипатовского муниципального района Ставропольского края за 2017 год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412874"/>
          <a:ext cx="8382000" cy="5159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4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3" y="1428737"/>
          <a:ext cx="8786873" cy="4519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4709"/>
                <a:gridCol w="1963270"/>
                <a:gridCol w="1804447"/>
                <a:gridCol w="1804447"/>
              </a:tblGrid>
              <a:tr h="1210134">
                <a:tc>
                  <a:txBody>
                    <a:bodyPr/>
                    <a:lstStyle/>
                    <a:p>
                      <a:endParaRPr lang="ru-RU" b="0" dirty="0">
                        <a:ln>
                          <a:solidFill>
                            <a:srgbClr val="6600FF"/>
                          </a:solidFill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noFill/>
                            <a:prstDash val="solid"/>
                          </a:ln>
                          <a:effectLst/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noFill/>
                            <a:prstDash val="solid"/>
                          </a:ln>
                          <a:effectLst/>
                        </a:rPr>
                        <a:t>НА 2017 год</a:t>
                      </a:r>
                      <a:endParaRPr lang="ru-RU" b="0" cap="none" spc="0" dirty="0">
                        <a:ln w="18415" cmpd="sng">
                          <a:noFill/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noFill/>
                            <a:prstDash val="solid"/>
                          </a:ln>
                          <a:effectLst/>
                        </a:rPr>
                        <a:t>ИСПОЛНЕНО НА </a:t>
                      </a:r>
                      <a:r>
                        <a:rPr lang="ru-RU" cap="none" spc="0" dirty="0" smtClean="0">
                          <a:ln w="18415" cmpd="sng">
                            <a:noFill/>
                            <a:prstDash val="solid"/>
                          </a:ln>
                          <a:effectLst/>
                        </a:rPr>
                        <a:t>31.12.2017 </a:t>
                      </a:r>
                      <a:r>
                        <a:rPr lang="ru-RU" cap="none" spc="0" dirty="0" smtClean="0">
                          <a:ln w="18415" cmpd="sng">
                            <a:noFill/>
                            <a:prstDash val="solid"/>
                          </a:ln>
                          <a:effectLst/>
                        </a:rPr>
                        <a:t>г.</a:t>
                      </a:r>
                      <a:endParaRPr lang="ru-RU" b="0" cap="none" spc="0" dirty="0">
                        <a:ln w="18415" cmpd="sng">
                          <a:noFill/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cap="none" spc="0" dirty="0" smtClean="0">
                          <a:ln w="18415" cmpd="sng">
                            <a:noFill/>
                            <a:prstDash val="solid"/>
                          </a:ln>
                          <a:effectLst/>
                        </a:rPr>
                        <a:t>%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noFill/>
                            <a:prstDash val="solid"/>
                          </a:ln>
                          <a:effectLst/>
                        </a:rPr>
                        <a:t>ИСПОЛНЕНИЯ </a:t>
                      </a:r>
                      <a:endParaRPr lang="ru-RU" b="0" cap="none" spc="0" dirty="0" smtClean="0">
                        <a:ln w="18415" cmpd="sng">
                          <a:noFill/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701109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ВСЕГО</a:t>
                      </a:r>
                      <a:endParaRPr lang="ru-RU" b="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>
                            <a:noFill/>
                          </a:ln>
                          <a:effectLst/>
                        </a:rPr>
                        <a:t>85670,00</a:t>
                      </a:r>
                      <a:endParaRPr lang="ru-RU" b="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>
                            <a:noFill/>
                          </a:ln>
                          <a:effectLst/>
                        </a:rPr>
                        <a:t>85670,00</a:t>
                      </a:r>
                      <a:endParaRPr lang="ru-RU" b="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>
                            <a:noFill/>
                          </a:ln>
                          <a:effectLst/>
                        </a:rPr>
                        <a:t>100</a:t>
                      </a:r>
                      <a:endParaRPr lang="ru-RU" b="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160458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 т.ч.</a:t>
                      </a:r>
                      <a:endParaRPr lang="ru-RU" b="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1264164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noFill/>
                            <a:prstDash val="solid"/>
                          </a:ln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</a:t>
                      </a:r>
                      <a:r>
                        <a:rPr lang="ru-RU" sz="1400" cap="none" spc="0" baseline="0" dirty="0" smtClean="0">
                          <a:ln w="12700">
                            <a:noFill/>
                            <a:prstDash val="solid"/>
                          </a:ln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субъектов РФ и муниципальных образований</a:t>
                      </a:r>
                      <a:endParaRPr lang="ru-RU" sz="1400" b="0" cap="none" spc="0" dirty="0">
                        <a:ln w="12700">
                          <a:noFill/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kern="1200" cap="none" spc="0" dirty="0" smtClean="0">
                          <a:ln w="1905">
                            <a:noFill/>
                          </a:ln>
                          <a:effectLst/>
                        </a:rPr>
                        <a:t>34268,00</a:t>
                      </a:r>
                      <a:endParaRPr lang="ru-RU" sz="1800" b="0" kern="120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kern="1200" cap="none" spc="0" dirty="0" smtClean="0">
                          <a:ln w="1905">
                            <a:noFill/>
                          </a:ln>
                          <a:effectLst/>
                        </a:rPr>
                        <a:t>34268,00</a:t>
                      </a:r>
                      <a:endParaRPr lang="ru-RU" sz="1800" b="0" kern="120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kern="1200" cap="none" spc="0" dirty="0" smtClean="0">
                          <a:ln w="1905">
                            <a:noFill/>
                          </a:ln>
                          <a:effectLst/>
                        </a:rPr>
                        <a:t>100</a:t>
                      </a:r>
                      <a:endParaRPr lang="ru-RU" sz="1800" b="0" kern="120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978708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noFill/>
                            <a:prstDash val="solid"/>
                          </a:ln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Иные дотации (поддержка мер по обеспечению сбалансированности бюджетов)</a:t>
                      </a:r>
                      <a:endParaRPr lang="ru-RU" sz="1400" b="0" cap="none" spc="0" dirty="0">
                        <a:ln w="12700">
                          <a:noFill/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kern="1200" cap="none" spc="0" dirty="0" smtClean="0">
                          <a:ln w="1905">
                            <a:noFill/>
                          </a:ln>
                          <a:effectLst/>
                        </a:rPr>
                        <a:t>51402,00</a:t>
                      </a:r>
                      <a:endParaRPr lang="ru-RU" sz="1800" b="0" kern="120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kern="1200" cap="none" spc="0" dirty="0" smtClean="0">
                          <a:ln w="1905">
                            <a:noFill/>
                          </a:ln>
                          <a:effectLst/>
                        </a:rPr>
                        <a:t>51402,00</a:t>
                      </a:r>
                      <a:endParaRPr lang="ru-RU" sz="1800" b="0" kern="120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kern="1200" cap="none" spc="0" dirty="0" smtClean="0">
                          <a:ln w="1905">
                            <a:noFill/>
                          </a:ln>
                          <a:effectLst/>
                        </a:rPr>
                        <a:t>100</a:t>
                      </a:r>
                      <a:endParaRPr lang="ru-RU" sz="1800" b="0" kern="1200" cap="none" spc="0" dirty="0">
                        <a:ln w="1905"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58125" y="1143000"/>
            <a:ext cx="1000125" cy="142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тыс.руб.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71688" y="142875"/>
            <a:ext cx="521811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МЕЖБЮДЖЕТНЫЕ ТРАНСФЕРТЫ</a:t>
            </a:r>
            <a:endParaRPr lang="ru-RU" sz="2800" dirty="0">
              <a:latin typeface="+mn-lt"/>
              <a:cs typeface="+mn-cs"/>
            </a:endParaRPr>
          </a:p>
        </p:txBody>
      </p:sp>
      <p:pic>
        <p:nvPicPr>
          <p:cNvPr id="23557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558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152400"/>
            <a:ext cx="6786610" cy="70483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  <a:t>МУНИЦИПАЛЬНАЯ ПРОГРАММА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  <a:t> «РАЗВИТИЕ ОБРАЗОВАНИЯ В ИПАТОВСКОМ МУНИЦИПАЛЬНОМ РАЙОНЕ СК»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501062" cy="1357312"/>
          </a:xfrm>
        </p:spPr>
        <p:txBody>
          <a:bodyPr rtlCol="0" anchor="ctr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b="1" u="sng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500" b="1" u="sng" dirty="0" smtClean="0"/>
              <a:t>Цели программы </a:t>
            </a:r>
            <a:r>
              <a:rPr lang="ru-RU" sz="5500" dirty="0" smtClean="0"/>
              <a:t>- 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обеспечение всеобщей доступности и общественно приемлемого непрерывного, качественного образования для удовлетворения  образовательной потребности населения Ипатовского района через создание условий для обновления структуры и содержания образования, способствующего духовному, физическому и интеллектуальному развитию детей и молодежи.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50" y="2887663"/>
          <a:ext cx="8501124" cy="33275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1966"/>
                <a:gridCol w="1500198"/>
                <a:gridCol w="1500198"/>
                <a:gridCol w="1428762"/>
              </a:tblGrid>
              <a:tr h="6714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/>
                </a:tc>
              </a:tr>
              <a:tr h="74208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/>
                        <a:t>Развитие  дошкольного, общего и дополнительного образования в Ипатовском муниципальном    районе Ставропольского края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579372,10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672424,31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98,8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300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/>
                        <a:t>Пожарная безопасность образовательных учреждений Ипатовского района Ставропольского края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4578,90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4575,80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99,74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5410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/>
                        <a:t>Обеспечение реализации муниципальной программы «Развитие  образования в Ипатовском муниципальном    районе Ставропольского края» и общепрограммные мероприятия»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51374,76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50837,45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98,95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993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/>
                        <a:t>Всего</a:t>
                      </a:r>
                      <a:r>
                        <a:rPr kumimoji="0" lang="ru-RU" sz="1200" kern="1200" baseline="0" dirty="0" smtClean="0"/>
                        <a:t> по программе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634334,76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627837,57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98,8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4612" name="Прямоугольник 4"/>
          <p:cNvSpPr>
            <a:spLocks noChangeArrowheads="1"/>
          </p:cNvSpPr>
          <p:nvPr/>
        </p:nvSpPr>
        <p:spPr bwMode="auto">
          <a:xfrm>
            <a:off x="285750" y="6427788"/>
            <a:ext cx="87868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  <a:hlinkClick r:id="rId2"/>
              </a:rPr>
              <a:t> </a:t>
            </a:r>
            <a:r>
              <a:rPr lang="ru-RU" sz="8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>
                <a:solidFill>
                  <a:srgbClr val="0070C0"/>
                </a:solidFill>
                <a:latin typeface="Calibri" pitchFamily="34" charset="0"/>
                <a:hlinkClick r:id="rId2"/>
              </a:rPr>
              <a:t>http://www.ipatovo.org/list.php?c=mun_program</a:t>
            </a:r>
            <a:endParaRPr lang="ru-RU" sz="80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4613" name="Рисунок 5" descr="24_12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14313"/>
            <a:ext cx="18573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14" name="TextBox 6"/>
          <p:cNvSpPr txBox="1">
            <a:spLocks noChangeArrowheads="1"/>
          </p:cNvSpPr>
          <p:nvPr/>
        </p:nvSpPr>
        <p:spPr bwMode="auto">
          <a:xfrm>
            <a:off x="7929563" y="2643188"/>
            <a:ext cx="8572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(тыс.руб.)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42852"/>
            <a:ext cx="7572396" cy="92867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 smtClean="0"/>
              <a:t>МУНИЦИПАЛЬНАЯ ПРОГРАММА </a:t>
            </a: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/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ru-RU" sz="1800" b="1" dirty="0" smtClean="0"/>
              <a:t>«Улучшение культурно - </a:t>
            </a:r>
            <a:r>
              <a:rPr lang="ru-RU" sz="1800" b="1" dirty="0" err="1" smtClean="0"/>
              <a:t>досугового</a:t>
            </a:r>
            <a:r>
              <a:rPr lang="ru-RU" sz="1800" b="1" dirty="0" smtClean="0"/>
              <a:t> уровня жизни населения, обеспечение общественного порядка на территории  Ипатовского муниципального района Ставропольского края»</a:t>
            </a:r>
            <a:endParaRPr lang="ru-RU" sz="1800" b="1" dirty="0"/>
          </a:p>
        </p:txBody>
      </p:sp>
      <p:pic>
        <p:nvPicPr>
          <p:cNvPr id="25603" name="Содержимое 3" descr="3188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571625" cy="1211263"/>
          </a:xfrm>
        </p:spPr>
      </p:pic>
      <p:sp>
        <p:nvSpPr>
          <p:cNvPr id="25604" name="Прямоугольник 5"/>
          <p:cNvSpPr>
            <a:spLocks noChangeArrowheads="1"/>
          </p:cNvSpPr>
          <p:nvPr/>
        </p:nvSpPr>
        <p:spPr bwMode="auto">
          <a:xfrm>
            <a:off x="142875" y="1143000"/>
            <a:ext cx="88582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u="sng">
                <a:latin typeface="Calibri" pitchFamily="34" charset="0"/>
              </a:rPr>
              <a:t>Цели программы </a:t>
            </a:r>
            <a:r>
              <a:rPr lang="ru-RU" sz="1400">
                <a:latin typeface="Calibri" pitchFamily="34" charset="0"/>
              </a:rPr>
              <a:t>- создание условий для реализации конституционных прав граждан в сферах культуры, физической культуры и спорта, молодежной политики, межнациональных и этноконфессиональных отношений и обеспечение эффективности в системе профилактики правонарушений в Ипатовском муниципальном районе Ставропольского края.</a:t>
            </a:r>
          </a:p>
          <a:p>
            <a:endParaRPr lang="ru-RU" sz="1400">
              <a:latin typeface="Calibri" pitchFamily="34" charset="0"/>
            </a:endParaRPr>
          </a:p>
          <a:p>
            <a:r>
              <a:rPr lang="ru-RU" sz="1400">
                <a:latin typeface="Calibri" pitchFamily="34" charset="0"/>
              </a:rPr>
              <a:t>        </a:t>
            </a:r>
            <a:endParaRPr lang="ru-RU" sz="1400">
              <a:solidFill>
                <a:srgbClr val="FF00FF"/>
              </a:solidFill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2571750"/>
          <a:ext cx="8572559" cy="3228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9090"/>
                <a:gridCol w="1643075"/>
                <a:gridCol w="1500197"/>
                <a:gridCol w="1500197"/>
              </a:tblGrid>
              <a:tr h="6689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/>
                </a:tc>
              </a:tr>
              <a:tr h="2776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aseline="0" dirty="0" smtClean="0"/>
                        <a:t>Развитие культуры в Ипатовском муниципальном районе СК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23305,03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23301,12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99</a:t>
                      </a: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,98</a:t>
                      </a:r>
                      <a:endParaRPr kumimoji="0" lang="ru-RU" sz="1200" kern="1200" dirty="0" smtClean="0"/>
                    </a:p>
                  </a:txBody>
                  <a:tcPr marL="9525" marR="9525" marT="9525" marB="0" anchor="ctr"/>
                </a:tc>
              </a:tr>
              <a:tr h="315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Развитие массовой физической культуры и спорта в Ипатовском муниципальном районе</a:t>
                      </a:r>
                      <a:r>
                        <a:rPr lang="ru-RU" sz="1200" baseline="0" dirty="0" smtClean="0"/>
                        <a:t> СК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798,72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764,71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95,74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03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Поддержка казачества в Ипатовском муниципальном районе СК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96,81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9681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100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15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Обеспечение общественного порядка, профилактика правонарушений, незаконного потребления и оборота наркотиков в Ипатовском муниципальном районе СК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48,30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48,30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100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03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Реализация молодежной политики в Ипатовском муниципальном районе СК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4413,75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4413,44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/>
                        <a:t>99,99</a:t>
                      </a:r>
                      <a:endParaRPr kumimoji="0" lang="ru-RU" sz="12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721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Всего</a:t>
                      </a:r>
                      <a:endParaRPr lang="ru-RU" sz="18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kern="1200" dirty="0" smtClean="0"/>
                        <a:t>28662,60</a:t>
                      </a:r>
                      <a:endParaRPr kumimoji="0" lang="ru-RU" sz="16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kern="1200" dirty="0" smtClean="0"/>
                        <a:t>28624,28</a:t>
                      </a:r>
                      <a:endParaRPr kumimoji="0" lang="ru-RU" sz="16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kern="1200" dirty="0" smtClean="0"/>
                        <a:t>99,87</a:t>
                      </a:r>
                      <a:endParaRPr kumimoji="0" lang="ru-RU" sz="1600" b="1" kern="1200" dirty="0" smtClean="0">
                        <a:solidFill>
                          <a:srgbClr val="333399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5647" name="Прямоугольник 8"/>
          <p:cNvSpPr>
            <a:spLocks noChangeArrowheads="1"/>
          </p:cNvSpPr>
          <p:nvPr/>
        </p:nvSpPr>
        <p:spPr bwMode="auto">
          <a:xfrm>
            <a:off x="357188" y="6500813"/>
            <a:ext cx="8286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>
                <a:solidFill>
                  <a:srgbClr val="0070C0"/>
                </a:solidFill>
                <a:latin typeface="Calibri" pitchFamily="34" charset="0"/>
                <a:hlinkClick r:id="rId3"/>
              </a:rPr>
              <a:t>http://www.ipatovo.org/list.php?c=mun_program</a:t>
            </a:r>
            <a:endParaRPr lang="ru-RU" sz="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5648" name="TextBox 9"/>
          <p:cNvSpPr txBox="1">
            <a:spLocks noChangeArrowheads="1"/>
          </p:cNvSpPr>
          <p:nvPr/>
        </p:nvSpPr>
        <p:spPr bwMode="auto">
          <a:xfrm>
            <a:off x="7786688" y="2166938"/>
            <a:ext cx="8572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(тыс.руб.)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7500958" cy="106202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МУНИЦИПАЛЬНАЯ ПРОГРАММА </a:t>
            </a:r>
            <a:b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«РАЗВИТИЕ ЭКОНОМИКИ, МАЛОГО И СРЕДНЕГО БИЗНЕСА, ПОТРЕБИТЕЛЬСКОГО РЫНКА И УЛУЧШЕНИЕ ИНВЕСТИЦИОННОГО КЛИМАТА В ИПАТОВСКОМ МУНИЦИПАЛЬНОМ РАЙОНЕ СК»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2500313"/>
          <a:ext cx="8929718" cy="354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7343"/>
                <a:gridCol w="1472794"/>
                <a:gridCol w="1627825"/>
                <a:gridCol w="14417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200" dirty="0" smtClean="0"/>
                        <a:t>в разрезе подпрограмм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годовой план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/>
                        <a:t>Развитие малого и среднего предпринимательства на территории Ипатовского муниципального района СК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32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/>
                        <a:t>Развитие потребительского рынка в Ипатовском муниципальном районе СК</a:t>
                      </a:r>
                    </a:p>
                    <a:p>
                      <a:pPr marL="0" algn="l" rtl="0" eaLnBrk="1" latinLnBrk="0" hangingPunct="1"/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4675,6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4675,6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/>
                        <a:t>Снижение административных барьеров, оптимизация и повышение качества предоставления государственных и муниципальных услуг в Ипатовском муниципальном районе СК, в том числе на базе многофункционального центра предоставления государственных и муниципальных услуг в  Ипатовском муниципальном районе СК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12328,18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12280,25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99,61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/>
                        <a:t>Обеспечение реализации программы и иные мероприятия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58852,23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57808,60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98,23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kern="1200" dirty="0" smtClean="0"/>
                        <a:t>Всего по программе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93048,69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91947,85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98,82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6664" name="TextBox 4"/>
          <p:cNvSpPr txBox="1">
            <a:spLocks noChangeArrowheads="1"/>
          </p:cNvSpPr>
          <p:nvPr/>
        </p:nvSpPr>
        <p:spPr bwMode="auto">
          <a:xfrm>
            <a:off x="500063" y="1214438"/>
            <a:ext cx="84296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u="sng">
                <a:latin typeface="Calibri" pitchFamily="34" charset="0"/>
              </a:rPr>
              <a:t>Цель программы </a:t>
            </a:r>
            <a:r>
              <a:rPr lang="ru-RU" sz="1400">
                <a:latin typeface="Calibri" pitchFamily="34" charset="0"/>
              </a:rPr>
              <a:t>-</a:t>
            </a:r>
            <a:r>
              <a:rPr lang="ru-RU" sz="1400">
                <a:latin typeface="Calibri" pitchFamily="34" charset="0"/>
                <a:cs typeface="Times New Roman" pitchFamily="18" charset="0"/>
              </a:rPr>
              <a:t> обеспечение устойчивого  социально-экономического развития Ипатовского муниципального района; формирование благоприятного инвестиционного климата и положительного имиджа района; создание благоприятных условий для развития малого и среднего предпринимательства; развитие сферы потребительского рынка и повышение доступности товаров и услуг для населения района;</a:t>
            </a:r>
          </a:p>
        </p:txBody>
      </p:sp>
      <p:pic>
        <p:nvPicPr>
          <p:cNvPr id="26665" name="Рисунок 9" descr="iCAFHC0S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5731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66" name="Прямоугольник 10"/>
          <p:cNvSpPr>
            <a:spLocks noChangeArrowheads="1"/>
          </p:cNvSpPr>
          <p:nvPr/>
        </p:nvSpPr>
        <p:spPr bwMode="auto">
          <a:xfrm>
            <a:off x="142875" y="6500813"/>
            <a:ext cx="86439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900">
                <a:latin typeface="Calibri" pitchFamily="34" charset="0"/>
                <a:hlinkClick r:id="rId3"/>
              </a:rPr>
              <a:t>http://www.ipatovo.org/list.php?c=mun_program</a:t>
            </a:r>
            <a:endParaRPr lang="ru-RU" sz="900">
              <a:latin typeface="Calibri" pitchFamily="34" charset="0"/>
            </a:endParaRPr>
          </a:p>
        </p:txBody>
      </p:sp>
      <p:sp>
        <p:nvSpPr>
          <p:cNvPr id="26667" name="Прямоугольник 11"/>
          <p:cNvSpPr>
            <a:spLocks noChangeArrowheads="1"/>
          </p:cNvSpPr>
          <p:nvPr/>
        </p:nvSpPr>
        <p:spPr bwMode="auto">
          <a:xfrm>
            <a:off x="7786688" y="1857375"/>
            <a:ext cx="1071562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                   </a:t>
            </a:r>
            <a:r>
              <a:rPr lang="ru-RU" sz="1100">
                <a:latin typeface="Calibri" pitchFamily="34" charset="0"/>
              </a:rPr>
              <a:t>(тыс.руб.)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52400"/>
            <a:ext cx="7572396" cy="84770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МУНИЦИПАЛЬНАЯ ПРОГРАММА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 « УПРАВЛЕНИЕ ИМУЩЕСТВОМ ИПАТОВСКОГО МУНИЦИПАЛЬНОГО РАЙОНА СК»</a:t>
            </a:r>
            <a:endParaRPr lang="ru-RU" sz="1800" dirty="0">
              <a:solidFill>
                <a:srgbClr val="0000FF"/>
              </a:solidFill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 eaLnBrk="1" hangingPunct="1"/>
            <a:r>
              <a:rPr lang="ru-RU" sz="1400" b="1" u="sng" smtClean="0"/>
              <a:t>Цель программы </a:t>
            </a:r>
            <a:r>
              <a:rPr lang="ru-RU" sz="1400" smtClean="0"/>
              <a:t> - развитие и совершенствование имущественных и земельных отношений для обеспечения решения задач социально-экономического развития Ипатовского муниципального района Ставропольского края.</a:t>
            </a:r>
          </a:p>
          <a:p>
            <a:pPr eaLnBrk="1" hangingPunct="1"/>
            <a:endParaRPr lang="ru-RU" sz="1400" b="1" u="sng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2500313"/>
          <a:ext cx="8358248" cy="299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3404"/>
                <a:gridCol w="1428760"/>
                <a:gridCol w="1571636"/>
                <a:gridCol w="1214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годовой план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/>
                        <a:t>Управление муниципальной собственностью Ипатовского муниципального района Ставропольского края в области имущественных и земельных отношений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1164,59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1130,82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97,10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/>
                        <a:t>Обеспечение реализации программы «Управление имуществом  Ипатовского муниципального района Ставропольского края» и общепрограммные мероприятия» муниципальной программы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6307,02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6234,31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98,85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Всего по программе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7471,61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7365,13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98,57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7679" name="Прямоугольник 7"/>
          <p:cNvSpPr>
            <a:spLocks noChangeArrowheads="1"/>
          </p:cNvSpPr>
          <p:nvPr/>
        </p:nvSpPr>
        <p:spPr bwMode="auto">
          <a:xfrm>
            <a:off x="428625" y="6143625"/>
            <a:ext cx="83581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>
                <a:solidFill>
                  <a:srgbClr val="0070C0"/>
                </a:solidFill>
                <a:latin typeface="Calibri" pitchFamily="34" charset="0"/>
                <a:hlinkClick r:id="rId2"/>
              </a:rPr>
              <a:t>http://www.ipatovo.org/list.php?c=mun_program</a:t>
            </a:r>
            <a:endParaRPr lang="ru-RU" sz="100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7680" name="Рисунок 8" descr="i (15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0"/>
            <a:ext cx="1571625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81" name="TextBox 9"/>
          <p:cNvSpPr txBox="1">
            <a:spLocks noChangeArrowheads="1"/>
          </p:cNvSpPr>
          <p:nvPr/>
        </p:nvSpPr>
        <p:spPr bwMode="auto">
          <a:xfrm>
            <a:off x="7786688" y="2000250"/>
            <a:ext cx="92868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тыс.руб.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52400"/>
            <a:ext cx="7429520" cy="847708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400" b="1" dirty="0" smtClean="0">
                <a:ln w="11430"/>
              </a:rPr>
              <a:t>МУНИЦИПАЛЬНАЯ ПРОГРАММА</a:t>
            </a:r>
            <a:br>
              <a:rPr lang="ru-RU" sz="1400" b="1" dirty="0" smtClean="0">
                <a:ln w="11430"/>
              </a:rPr>
            </a:br>
            <a:r>
              <a:rPr lang="ru-RU" sz="1400" b="1" dirty="0" smtClean="0">
                <a:ln w="11430"/>
              </a:rPr>
              <a:t> « РАЗВИТИЕ ЖИЛИЩНО-КОММУНАЛЬНОГО И ДОРОЖНОГО  ХОЗЯЙСТВА, ЗАЩИТА НАСЕЛЕНИЯ И ТЕРРИТОРИИ ОТ ЧРЕЗВЫЧАЙНЫХ СИТУАЦИЙ В ИПАТОВСКОМ МУНИЦИПАЛЬНОМ РАЙОНЕ СК»</a:t>
            </a:r>
            <a:endParaRPr lang="ru-RU" sz="1400" b="1" dirty="0">
              <a:ln w="1143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785818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/>
              <a:t>Цель программы  - повышение энергетической эффективности, сокращение количества  ДТП, погибших и  пострадавших в результате ДТП на автомобильных дорогах, создание условий по обеспечению защиты населения и территории от террористической угрозы, усиление антитеррористической  защищенности объектов, создание условий по обеспечению защиты населения и территории от </a:t>
            </a:r>
            <a:r>
              <a:rPr lang="ru-RU" sz="1800" b="1" dirty="0" err="1" smtClean="0"/>
              <a:t>чс</a:t>
            </a:r>
            <a:r>
              <a:rPr lang="ru-RU" sz="1800" b="1" dirty="0" smtClean="0"/>
              <a:t>, предупреждения и ликвидации последствий чрезвычайных ситуаций  природного и техногенного характера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 smtClean="0">
              <a:ln>
                <a:solidFill>
                  <a:srgbClr val="C00000"/>
                </a:solidFill>
              </a:ln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b="1" u="sng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1928813"/>
          <a:ext cx="8572560" cy="424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0"/>
                <a:gridCol w="1428760"/>
                <a:gridCol w="1428760"/>
                <a:gridCol w="142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Уточненный годовой план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Исполнение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% исполнения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/>
                        <a:t>Энергосбережение и повышение энергетической эффективности в Ипатовском муниципальном районе СК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9356,04</a:t>
                      </a:r>
                      <a:endParaRPr kumimoji="0" lang="ru-RU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9356,04</a:t>
                      </a:r>
                      <a:endParaRPr kumimoji="0" lang="ru-RU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100</a:t>
                      </a:r>
                      <a:endParaRPr kumimoji="0" lang="ru-RU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/>
                        <a:t>Обеспечение безопасности дорожного движения в Ипатовском муниципальном районе СК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/>
                        <a:t>13683,94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10637,50</a:t>
                      </a:r>
                      <a:endParaRPr kumimoji="0" lang="ru-RU" sz="16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17,74</a:t>
                      </a:r>
                      <a:endParaRPr kumimoji="0" lang="ru-RU" sz="16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Профилактика терроризма и экстремизма, а также минимизация и(или) ликвидация последствий проявлений</a:t>
                      </a:r>
                      <a:r>
                        <a:rPr lang="ru-RU" sz="1400" baseline="0" dirty="0" smtClean="0"/>
                        <a:t> терроризма и экстремизма на территории Ипатовского муниципального района СК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/>
                        <a:t>3103,00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3102,83</a:t>
                      </a:r>
                      <a:endParaRPr kumimoji="0" lang="ru-RU" sz="16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99,99</a:t>
                      </a:r>
                      <a:endParaRPr kumimoji="0" lang="ru-RU" sz="16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Развитие  и совершенствование гражданской обороны и защиты населения, территорий от чрезвычайных ситуаций в Ипатовском муниципальном районе СК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/>
                        <a:t>7942,99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4937,07</a:t>
                      </a:r>
                      <a:endParaRPr kumimoji="0" lang="ru-RU" sz="1600" b="0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62,16</a:t>
                      </a:r>
                      <a:endParaRPr kumimoji="0" lang="ru-RU" sz="16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Всего по программе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/>
                        <a:t>34085,98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28033,44</a:t>
                      </a:r>
                      <a:endParaRPr kumimoji="0" lang="ru-RU" sz="16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u="none" strike="noStrike" kern="1200" dirty="0" smtClean="0"/>
                        <a:t>82,24</a:t>
                      </a:r>
                      <a:endParaRPr kumimoji="0" lang="ru-RU" sz="16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8713" name="Прямоугольник 7"/>
          <p:cNvSpPr>
            <a:spLocks noChangeArrowheads="1"/>
          </p:cNvSpPr>
          <p:nvPr/>
        </p:nvSpPr>
        <p:spPr bwMode="auto">
          <a:xfrm>
            <a:off x="1000125" y="5688013"/>
            <a:ext cx="8358188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000" b="1">
              <a:latin typeface="Times New Roman" pitchFamily="18" charset="0"/>
              <a:cs typeface="Times New Roman" pitchFamily="18" charset="0"/>
            </a:endParaRPr>
          </a:p>
          <a:p>
            <a:endParaRPr lang="ru-RU" sz="1000" b="1">
              <a:latin typeface="Times New Roman" pitchFamily="18" charset="0"/>
              <a:cs typeface="Times New Roman" pitchFamily="18" charset="0"/>
            </a:endParaRPr>
          </a:p>
          <a:p>
            <a:endParaRPr lang="ru-RU" sz="1000" b="1">
              <a:latin typeface="Times New Roman" pitchFamily="18" charset="0"/>
              <a:cs typeface="Times New Roman" pitchFamily="18" charset="0"/>
            </a:endParaRPr>
          </a:p>
          <a:p>
            <a:endParaRPr lang="ru-RU" sz="1000" b="1">
              <a:latin typeface="Times New Roman" pitchFamily="18" charset="0"/>
              <a:cs typeface="Times New Roman" pitchFamily="18" charset="0"/>
            </a:endParaRPr>
          </a:p>
          <a:p>
            <a:endParaRPr lang="ru-RU" sz="1000" b="1">
              <a:latin typeface="Times New Roman" pitchFamily="18" charset="0"/>
              <a:cs typeface="Times New Roman" pitchFamily="18" charset="0"/>
            </a:endParaRPr>
          </a:p>
          <a:p>
            <a:endParaRPr lang="ru-RU" sz="10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>
                <a:latin typeface="Calibri" pitchFamily="34" charset="0"/>
                <a:hlinkClick r:id="rId2"/>
              </a:rPr>
              <a:t>http://www.ipatovo.org/list.php?c=mun_program</a:t>
            </a:r>
            <a:endParaRPr lang="ru-RU" sz="1000">
              <a:latin typeface="Calibri" pitchFamily="34" charset="0"/>
            </a:endParaRPr>
          </a:p>
        </p:txBody>
      </p:sp>
      <p:sp>
        <p:nvSpPr>
          <p:cNvPr id="28714" name="TextBox 9"/>
          <p:cNvSpPr txBox="1">
            <a:spLocks noChangeArrowheads="1"/>
          </p:cNvSpPr>
          <p:nvPr/>
        </p:nvSpPr>
        <p:spPr bwMode="auto">
          <a:xfrm>
            <a:off x="8001000" y="1714500"/>
            <a:ext cx="7143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тыс.руб.</a:t>
            </a:r>
          </a:p>
        </p:txBody>
      </p:sp>
      <p:pic>
        <p:nvPicPr>
          <p:cNvPr id="28715" name="Рисунок 12" descr="i (18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85938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52400"/>
            <a:ext cx="7500958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МУНИЦИПАЛЬНАЯ ПРОГРАММА </a:t>
            </a:r>
            <a:b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«ПОВЫШЕНИЕ ЭФФЕКТИВНОСТИ БЮДЖЕТНЫХ РАСХОДОВ И УПРАВЛЕНИЯ МУНИЦИПАЛЬНЫМИ ФИНАНСАМИ  ИПАТОВСКОГО МУНИЦИПАЛЬНОГО РАЙОНА СК»</a:t>
            </a:r>
            <a:endParaRPr lang="ru-RU"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66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37125"/>
          </a:xfrm>
        </p:spPr>
        <p:txBody>
          <a:bodyPr/>
          <a:lstStyle/>
          <a:p>
            <a:pPr eaLnBrk="1" hangingPunct="1"/>
            <a:r>
              <a:rPr lang="ru-RU" sz="1400" b="1" u="sng" smtClean="0"/>
              <a:t>Цель программы</a:t>
            </a:r>
            <a:r>
              <a:rPr lang="ru-RU" sz="1400" smtClean="0"/>
              <a:t> - обеспечение финансовой стабильности и эффективное управление муниципальными финансами.</a:t>
            </a:r>
          </a:p>
          <a:p>
            <a:pPr eaLnBrk="1" hangingPunct="1"/>
            <a:endParaRPr lang="ru-RU" sz="1400" b="1" smtClean="0"/>
          </a:p>
          <a:p>
            <a:pPr eaLnBrk="1" hangingPunct="1"/>
            <a:endParaRPr lang="ru-RU" sz="1400" b="1" u="sng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75" y="1857375"/>
          <a:ext cx="8715436" cy="45694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9090"/>
                <a:gridCol w="1714512"/>
                <a:gridCol w="1571636"/>
                <a:gridCol w="1500198"/>
              </a:tblGrid>
              <a:tr h="689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/>
                        <a:t>Исполнение программы по задачам</a:t>
                      </a:r>
                    </a:p>
                    <a:p>
                      <a:pPr algn="ctr"/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Уточненный годовой план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Исполнение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% исполнения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7775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Проведение в пределах компетенции единой финансовой, бюджетной, налоговой и долговой политики, осуществление</a:t>
                      </a:r>
                      <a:r>
                        <a:rPr lang="ru-RU" sz="1200" baseline="0" dirty="0" smtClean="0"/>
                        <a:t> общего руководства организации финансов на территории Ипатовского муниципального района СК и оказание методической помощи органам местного самоуправления поселений Ипатовского района СК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12436,43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12436,43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46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Выравнивание бюджетной обеспеченности</a:t>
                      </a:r>
                      <a:r>
                        <a:rPr lang="ru-RU" sz="1200" baseline="0" dirty="0" smtClean="0"/>
                        <a:t> городского и сельских поселений Ипатовского района Ставропольского края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34268,00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34268,00</a:t>
                      </a: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0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200" dirty="0" smtClean="0"/>
                        <a:t>Повышение сбалансированности и устойчивости бюджетной системы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51402,00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51402,00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8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200" dirty="0" smtClean="0"/>
                        <a:t>Резервирование</a:t>
                      </a:r>
                      <a:r>
                        <a:rPr lang="ru-RU" sz="1200" baseline="0" dirty="0" smtClean="0"/>
                        <a:t> средств для решения вопросов местного значения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19642,57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22,46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0,11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93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200" dirty="0" smtClean="0"/>
                        <a:t>Всего</a:t>
                      </a:r>
                      <a:r>
                        <a:rPr lang="ru-RU" sz="1200" baseline="0" dirty="0" smtClean="0"/>
                        <a:t> по программе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117749,00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98128,96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83,34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29737" name="Рисунок 8" descr="3054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145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38" name="Прямоугольник 9"/>
          <p:cNvSpPr>
            <a:spLocks noChangeArrowheads="1"/>
          </p:cNvSpPr>
          <p:nvPr/>
        </p:nvSpPr>
        <p:spPr bwMode="auto">
          <a:xfrm>
            <a:off x="357188" y="6429375"/>
            <a:ext cx="8429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>
                <a:solidFill>
                  <a:srgbClr val="0070C0"/>
                </a:solidFill>
                <a:latin typeface="Calibri" pitchFamily="34" charset="0"/>
                <a:hlinkClick r:id="rId3"/>
              </a:rPr>
              <a:t>http://www.ipatovo.org/list.php?c=mun_program</a:t>
            </a:r>
            <a:endParaRPr lang="ru-RU" sz="10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52400"/>
            <a:ext cx="7500958" cy="99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МУНИЦИПАЛЬНАЯ ПРОГРАММА </a:t>
            </a:r>
            <a:b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«СОЦИАЛЬНАЯ ПОДДЕРЖКА ГРАЖДАН В ИПАТОВСКОМ МУНИЦИПАЛЬНОМ  РАЙОНЕ СТАВРОПОЛЬСКОГО КРАЯ»</a:t>
            </a:r>
            <a:endParaRPr lang="ru-RU"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66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37125"/>
          </a:xfrm>
        </p:spPr>
        <p:txBody>
          <a:bodyPr/>
          <a:lstStyle/>
          <a:p>
            <a:pPr eaLnBrk="1" hangingPunct="1"/>
            <a:r>
              <a:rPr lang="ru-RU" sz="1400" b="1" u="sng" smtClean="0"/>
              <a:t>Цель программы</a:t>
            </a:r>
            <a:r>
              <a:rPr lang="ru-RU" sz="1400" smtClean="0"/>
              <a:t> - повышение уровня и качества жизни населения Ипатовского района.</a:t>
            </a:r>
            <a:endParaRPr lang="ru-RU" sz="1400" b="1" smtClean="0"/>
          </a:p>
          <a:p>
            <a:pPr eaLnBrk="1" hangingPunct="1"/>
            <a:endParaRPr lang="ru-RU" sz="1400" b="1" u="sng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75" y="1857375"/>
          <a:ext cx="8715436" cy="352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9090"/>
                <a:gridCol w="1714512"/>
                <a:gridCol w="1571636"/>
                <a:gridCol w="1500198"/>
              </a:tblGrid>
              <a:tr h="689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/>
                        <a:t>Исполнение программы по задачам</a:t>
                      </a:r>
                    </a:p>
                    <a:p>
                      <a:pPr algn="ctr"/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Уточненный годовой план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Исполнение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/>
                        <a:t>% исполнения</a:t>
                      </a:r>
                      <a:endParaRPr kumimoji="0" lang="ru-RU" sz="14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390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Муниципальная</a:t>
                      </a:r>
                      <a:r>
                        <a:rPr lang="ru-RU" sz="1400" baseline="0" dirty="0" smtClean="0"/>
                        <a:t> программа «Социальная поддержка граждан в </a:t>
                      </a:r>
                      <a:r>
                        <a:rPr lang="ru-RU" sz="1400" baseline="0" dirty="0" err="1" smtClean="0"/>
                        <a:t>Ипатовском</a:t>
                      </a:r>
                      <a:r>
                        <a:rPr lang="ru-RU" sz="1400" baseline="0" dirty="0" smtClean="0"/>
                        <a:t> районе Ставропольского края»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344506,18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344087,31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99,88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46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Социальное</a:t>
                      </a:r>
                      <a:r>
                        <a:rPr lang="ru-RU" sz="1400" baseline="0" dirty="0" smtClean="0"/>
                        <a:t> обеспечение населения Ипатовского муниципального района Ставропольского края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323123,92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322705,04</a:t>
                      </a: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99,87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ru-RU" sz="1400" dirty="0" smtClean="0"/>
                        <a:t>Доступная</a:t>
                      </a:r>
                      <a:r>
                        <a:rPr lang="ru-RU" sz="1400" baseline="0" dirty="0" smtClean="0"/>
                        <a:t> среда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3399,54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3399,54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ru-RU" sz="1400" dirty="0" smtClean="0"/>
                        <a:t>Обеспечение реализации муниципальной</a:t>
                      </a:r>
                      <a:r>
                        <a:rPr lang="ru-RU" sz="1400" baseline="0" dirty="0" smtClean="0"/>
                        <a:t> программы «Социальная поддержка граждан в </a:t>
                      </a:r>
                      <a:r>
                        <a:rPr lang="ru-RU" sz="1400" baseline="0" dirty="0" err="1" smtClean="0"/>
                        <a:t>Ипатовском</a:t>
                      </a:r>
                      <a:r>
                        <a:rPr lang="ru-RU" sz="1400" baseline="0" dirty="0" smtClean="0"/>
                        <a:t> районе Ставропольского края» и </a:t>
                      </a:r>
                      <a:r>
                        <a:rPr lang="ru-RU" sz="1400" baseline="0" dirty="0" err="1" smtClean="0"/>
                        <a:t>общепрограммые</a:t>
                      </a:r>
                      <a:r>
                        <a:rPr lang="ru-RU" sz="1400" baseline="0" dirty="0" smtClean="0"/>
                        <a:t> мероприятия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17982,72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17982,72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0756" name="Прямоугольник 9"/>
          <p:cNvSpPr>
            <a:spLocks noChangeArrowheads="1"/>
          </p:cNvSpPr>
          <p:nvPr/>
        </p:nvSpPr>
        <p:spPr bwMode="auto">
          <a:xfrm>
            <a:off x="357188" y="6429375"/>
            <a:ext cx="8429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>
                <a:solidFill>
                  <a:srgbClr val="0070C0"/>
                </a:solidFill>
                <a:latin typeface="Calibri" pitchFamily="34" charset="0"/>
                <a:hlinkClick r:id="rId2"/>
              </a:rPr>
              <a:t>http://www.ipatovo.org/list.php?c=mun_program</a:t>
            </a:r>
            <a:endParaRPr lang="ru-RU" sz="10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665163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ИСПОЛНЕНИЕ БЮДЖЕТОВ ГОРОДСКОГО И СЕЛЬСКИХ ПОСЕЛЕНИЙ ИПАТОВСКОГО МУНИЦИПАЛЬНОГО РАЙОНА СК ЗА  2017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928688"/>
          <a:ext cx="8477280" cy="582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86412"/>
                <a:gridCol w="1476356"/>
                <a:gridCol w="1714512"/>
              </a:tblGrid>
              <a:tr h="2962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муниципального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образования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РАСХОДЫ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03575">
                <a:tc v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 201</a:t>
                      </a:r>
                      <a:r>
                        <a:rPr lang="en-US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 НА </a:t>
                      </a:r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31.12.201</a:t>
                      </a:r>
                      <a:r>
                        <a:rPr lang="en-US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0048">
                <a:tc>
                  <a:txBody>
                    <a:bodyPr/>
                    <a:lstStyle/>
                    <a:p>
                      <a:pPr marL="0" marR="0" indent="0" algn="ctr" defTabSz="914363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/>
                        <a:t>город Ипатово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124836,24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122076,27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Большевистский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16634,46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15444,74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Большая Джалга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17668,78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17068,92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Бурукшун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20910,93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20174,03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Винодельненский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20959,08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19944,55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Добровольно-Васильевский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10936,97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10093,75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Золотаревский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22088,62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21494,28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Кевсалинский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17231,52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16212,73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Красочный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20689,56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20190,75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Леснодачненский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9216,06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8873,52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Лиманский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15207,33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13566,77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Мало-Барханчакский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13466,13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12867,04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Октябрьский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12513,78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11768,84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Первомайский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11843,54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11323,23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Советскорунный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17267,62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16915,91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Тахтинский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15551,65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14103,74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6750" y="714375"/>
            <a:ext cx="857250" cy="142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тыс.руб.</a:t>
            </a:r>
          </a:p>
        </p:txBody>
      </p:sp>
      <p:pic>
        <p:nvPicPr>
          <p:cNvPr id="32851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2852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762000" y="142875"/>
            <a:ext cx="8382000" cy="665163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ИСПОЛНЕНИЕ БЮДЖЕТОВ ГОРОДСКОГО И СЕЛЬСКИХ ПОСЕЛЕНИЙ ИПАТОВСКОГО МУНИЦИПАЛЬНОГО РАЙОНА СК ЗА  2017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928688"/>
          <a:ext cx="8477280" cy="582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7850"/>
                <a:gridCol w="1404918"/>
                <a:gridCol w="1714512"/>
              </a:tblGrid>
              <a:tr h="2962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муниципального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образования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Доходы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03575">
                <a:tc v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 2017г.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 НА </a:t>
                      </a:r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31.12.2017г</a:t>
                      </a:r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0048">
                <a:tc>
                  <a:txBody>
                    <a:bodyPr/>
                    <a:lstStyle/>
                    <a:p>
                      <a:pPr marL="0" marR="0" indent="0" algn="ctr" defTabSz="914363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/>
                        <a:t>город Ипатово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98262,45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101516,44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Большевистский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16134,96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15953,44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Большая Джалга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14233,70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17276,36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Бурукшун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19968,86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19611,98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Винодельненский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18163,22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19692,30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Добровольно-Васильевский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10651,11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10793,75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Золотаревский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20269,00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20452,13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Кевсалинский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14720,60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14155,76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Красочный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19107,25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20086,86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Леснодачненский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9017,90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10422,82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Лиманский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14124,63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14280,60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Мало-Барханчакский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12375,68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12833,96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Октябрьский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11361,71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12624,86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Первомайский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10919,00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11680,81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Советскорунный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14876,33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15537,96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Тахтинский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14721,95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13997,92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6750" y="714375"/>
            <a:ext cx="857250" cy="142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тыс.руб.</a:t>
            </a:r>
          </a:p>
        </p:txBody>
      </p:sp>
      <p:pic>
        <p:nvPicPr>
          <p:cNvPr id="31827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1828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857250" y="0"/>
            <a:ext cx="8286750" cy="1000125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Структура доходов бюджета Ипатовского муниципального района Ставропольского края за  2017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40108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8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714408" y="214290"/>
            <a:ext cx="8501062" cy="500062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ИСПОЛНЕНИЕ  ДОХОДОВ ЗА 2017 год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857232"/>
            <a:ext cx="8786874" cy="642942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50800"/>
                <a:solidFill>
                  <a:schemeClr val="tx1"/>
                </a:solidFill>
                <a:latin typeface="+mj-lt"/>
              </a:rPr>
              <a:t>НАЛОГОВЫЕ</a:t>
            </a:r>
            <a:r>
              <a:rPr lang="ru-RU" sz="2800" b="1" dirty="0">
                <a:ln w="50800"/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b="1" dirty="0">
                <a:ln w="50800"/>
                <a:solidFill>
                  <a:schemeClr val="tx1"/>
                </a:solidFill>
                <a:latin typeface="+mj-lt"/>
              </a:rPr>
              <a:t>ДОХОДЫ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5" y="1714488"/>
          <a:ext cx="8858311" cy="4946868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330725"/>
                <a:gridCol w="2125994"/>
                <a:gridCol w="1700796"/>
                <a:gridCol w="1700796"/>
              </a:tblGrid>
              <a:tr h="61188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 на</a:t>
                      </a:r>
                    </a:p>
                    <a:p>
                      <a:pPr algn="ctr"/>
                      <a:r>
                        <a:rPr lang="ru-RU" sz="1600" dirty="0" smtClean="0"/>
                        <a:t> 201</a:t>
                      </a:r>
                      <a:r>
                        <a:rPr lang="en-US" sz="1600" dirty="0" smtClean="0"/>
                        <a:t>7</a:t>
                      </a:r>
                      <a:r>
                        <a:rPr lang="ru-RU" sz="1600" dirty="0" smtClean="0"/>
                        <a:t>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01.0</a:t>
                      </a:r>
                      <a:r>
                        <a:rPr lang="en-US" sz="1600" dirty="0" smtClean="0"/>
                        <a:t>1</a:t>
                      </a:r>
                      <a:r>
                        <a:rPr lang="ru-RU" sz="1600" dirty="0" smtClean="0"/>
                        <a:t>.201</a:t>
                      </a:r>
                      <a:r>
                        <a:rPr lang="en-US" sz="1600" dirty="0" smtClean="0"/>
                        <a:t>7</a:t>
                      </a:r>
                      <a:r>
                        <a:rPr lang="ru-RU" sz="1600" dirty="0" smtClean="0"/>
                        <a:t>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 на доходы физических лиц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r>
                        <a:rPr lang="en-US" sz="1600" dirty="0" smtClean="0"/>
                        <a:t>51823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165959,44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109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3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Налоги на товары (работы, услуги), реализуемые на территории РФ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6642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63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6814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19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6</a:t>
                      </a:r>
                      <a:endParaRPr lang="ru-RU" sz="1600" dirty="0"/>
                    </a:p>
                  </a:txBody>
                  <a:tcPr anchor="ctr"/>
                </a:tc>
              </a:tr>
              <a:tr h="57773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налог на вмененный доход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28985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29024,08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1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сельскохозяйственный налог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4360</a:t>
                      </a:r>
                      <a:r>
                        <a:rPr lang="ru-RU" sz="1600" dirty="0" smtClean="0"/>
                        <a:t>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4606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44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105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7</a:t>
                      </a:r>
                      <a:endParaRPr lang="ru-RU" sz="1600" dirty="0"/>
                    </a:p>
                  </a:txBody>
                  <a:tcPr anchor="ctr"/>
                </a:tc>
              </a:tr>
              <a:tr h="9898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Налог, взимаемый в связи с применением патентной системы налогообложения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r>
                        <a:rPr lang="ru-RU" sz="1600" dirty="0" smtClean="0"/>
                        <a:t>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33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148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8</a:t>
                      </a:r>
                      <a:endParaRPr lang="ru-RU" sz="1600" dirty="0"/>
                    </a:p>
                  </a:txBody>
                  <a:tcPr anchor="ctr"/>
                </a:tc>
              </a:tr>
              <a:tr h="7118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Государственная пошлина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4190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4474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23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106,8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214688" y="1500188"/>
            <a:ext cx="2500312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86750" y="1500188"/>
            <a:ext cx="857250" cy="142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</a:p>
        </p:txBody>
      </p:sp>
      <p:pic>
        <p:nvPicPr>
          <p:cNvPr id="7175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04850" cy="785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176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714375" y="142875"/>
            <a:ext cx="8429625" cy="796925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ИСПОЛНЕНИЕ  ДОХОДОВ ЗА 2017 год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1857364"/>
          <a:ext cx="8858311" cy="4790751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558465"/>
                <a:gridCol w="1968514"/>
                <a:gridCol w="1665666"/>
                <a:gridCol w="1665666"/>
              </a:tblGrid>
              <a:tr h="67952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 на 201</a:t>
                      </a:r>
                      <a:r>
                        <a:rPr lang="en-US" sz="1600" dirty="0" smtClean="0"/>
                        <a:t>7</a:t>
                      </a:r>
                      <a:r>
                        <a:rPr lang="ru-RU" sz="1600" dirty="0" smtClean="0"/>
                        <a:t>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</a:t>
                      </a:r>
                      <a:r>
                        <a:rPr lang="en-US" sz="1600" dirty="0" smtClean="0"/>
                        <a:t>01</a:t>
                      </a:r>
                      <a:r>
                        <a:rPr lang="ru-RU" sz="1600" dirty="0" smtClean="0"/>
                        <a:t>.201</a:t>
                      </a:r>
                      <a:r>
                        <a:rPr lang="en-US" sz="1600" dirty="0" smtClean="0"/>
                        <a:t>7</a:t>
                      </a:r>
                      <a:r>
                        <a:rPr lang="ru-RU" sz="1600" dirty="0" smtClean="0"/>
                        <a:t>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10527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62687</a:t>
                      </a:r>
                      <a:r>
                        <a:rPr lang="ru-RU" sz="1600" dirty="0" smtClean="0"/>
                        <a:t>,96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65836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8</a:t>
                      </a:r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105,02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Плата за негативное воздействие на окружающую</a:t>
                      </a:r>
                      <a:r>
                        <a:rPr lang="ru-RU" sz="1600" baseline="0" dirty="0" smtClean="0"/>
                        <a:t> среду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639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99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615</a:t>
                      </a:r>
                      <a:r>
                        <a:rPr lang="ru-RU" sz="1600" dirty="0" smtClean="0"/>
                        <a:t>,8</a:t>
                      </a:r>
                      <a:r>
                        <a:rPr lang="en-US" sz="1600" dirty="0" smtClean="0"/>
                        <a:t>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96,2</a:t>
                      </a:r>
                      <a:endParaRPr lang="ru-RU" sz="1600" dirty="0"/>
                    </a:p>
                  </a:txBody>
                  <a:tcPr anchor="ctr"/>
                </a:tc>
              </a:tr>
              <a:tr h="5486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продажи имущества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9130</a:t>
                      </a:r>
                      <a:r>
                        <a:rPr lang="ru-RU" sz="1600" dirty="0" smtClean="0"/>
                        <a:t>,0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9177</a:t>
                      </a:r>
                      <a:r>
                        <a:rPr lang="ru-RU" sz="1600" dirty="0" smtClean="0"/>
                        <a:t>,37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100,5</a:t>
                      </a:r>
                      <a:endParaRPr lang="ru-RU" sz="1600" dirty="0"/>
                    </a:p>
                  </a:txBody>
                  <a:tcPr anchor="ctr"/>
                </a:tc>
              </a:tr>
              <a:tr h="3308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Штрафы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4966,0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5354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32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107,8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оказания платных услуг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</a:t>
                      </a:r>
                      <a:r>
                        <a:rPr lang="en-US" sz="1600" dirty="0" smtClean="0"/>
                        <a:t>437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34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16409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65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99,8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r>
                        <a:rPr lang="en-US" sz="1600" dirty="0" smtClean="0"/>
                        <a:t>61</a:t>
                      </a:r>
                      <a:r>
                        <a:rPr lang="ru-RU" sz="1600" dirty="0" smtClean="0"/>
                        <a:t>,41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r>
                        <a:rPr lang="en-US" sz="1600" dirty="0" smtClean="0"/>
                        <a:t>65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60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102,6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25" y="1143000"/>
            <a:ext cx="4071938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857232"/>
            <a:ext cx="8786874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50800"/>
                <a:solidFill>
                  <a:schemeClr val="tx1"/>
                </a:solidFill>
                <a:latin typeface="+mj-lt"/>
              </a:rPr>
              <a:t>НЕНАЛОГОВЫЕ ДОХОДЫ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15313" y="1571625"/>
            <a:ext cx="857250" cy="142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</a:p>
        </p:txBody>
      </p:sp>
      <p:pic>
        <p:nvPicPr>
          <p:cNvPr id="8201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38" cy="785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202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714375" y="142875"/>
            <a:ext cx="8215313" cy="796925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ИСПОЛНЕНИЕ  ДОХОДОВ ЗА  2017 год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857232"/>
            <a:ext cx="8715436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50800"/>
                <a:solidFill>
                  <a:schemeClr val="tx1"/>
                </a:solidFill>
                <a:latin typeface="+mj-lt"/>
              </a:rPr>
              <a:t>БЕЗВОЗМЕЗДНЫЕ ПОСТУПЛЕНИЯ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785927"/>
          <a:ext cx="8643998" cy="4312955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833707"/>
                <a:gridCol w="1952639"/>
                <a:gridCol w="1928826"/>
                <a:gridCol w="1928826"/>
              </a:tblGrid>
              <a:tr h="69017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01.10.201</a:t>
                      </a:r>
                      <a:r>
                        <a:rPr lang="en-US" sz="1600" dirty="0" smtClean="0"/>
                        <a:t>7</a:t>
                      </a:r>
                      <a:r>
                        <a:rPr lang="ru-RU" sz="1600" dirty="0" smtClean="0"/>
                        <a:t>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48116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Дотации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72059,00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72059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</a:t>
                      </a:r>
                      <a:endParaRPr lang="ru-RU" sz="1600" dirty="0"/>
                    </a:p>
                  </a:txBody>
                  <a:tcPr anchor="ctr"/>
                </a:tc>
              </a:tr>
              <a:tr h="48116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Субсидии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181143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67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r>
                        <a:rPr lang="en-US" sz="1600" dirty="0" smtClean="0"/>
                        <a:t>81143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67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</a:t>
                      </a:r>
                      <a:endParaRPr lang="ru-RU" sz="1600" dirty="0"/>
                    </a:p>
                  </a:txBody>
                  <a:tcPr anchor="ctr"/>
                </a:tc>
              </a:tr>
              <a:tr h="48116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677128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29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675312,54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99,7</a:t>
                      </a:r>
                      <a:endParaRPr lang="ru-RU" sz="1600" dirty="0"/>
                    </a:p>
                  </a:txBody>
                  <a:tcPr anchor="ctr"/>
                </a:tc>
              </a:tr>
              <a:tr h="61475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11525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86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11177</a:t>
                      </a:r>
                      <a:r>
                        <a:rPr lang="ru-RU" sz="1600" dirty="0" smtClean="0"/>
                        <a:t>,78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97,0</a:t>
                      </a:r>
                      <a:endParaRPr lang="ru-RU" sz="1600" dirty="0"/>
                    </a:p>
                  </a:txBody>
                  <a:tcPr anchor="ctr"/>
                </a:tc>
              </a:tr>
              <a:tr h="56444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r>
                        <a:rPr lang="en-US" sz="1600" dirty="0" smtClean="0"/>
                        <a:t>9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97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19,97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100,0</a:t>
                      </a:r>
                      <a:endParaRPr lang="ru-RU" sz="1600" dirty="0"/>
                    </a:p>
                  </a:txBody>
                  <a:tcPr anchor="ctr"/>
                </a:tc>
              </a:tr>
              <a:tr h="9854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Возврат остатков</a:t>
                      </a:r>
                      <a:r>
                        <a:rPr lang="ru-RU" sz="1600" baseline="0" dirty="0" smtClean="0"/>
                        <a:t> субсидий и субвенций, сложившихся на 01.01.201</a:t>
                      </a:r>
                      <a:r>
                        <a:rPr lang="en-US" sz="1600" baseline="0" dirty="0" smtClean="0"/>
                        <a:t>7</a:t>
                      </a:r>
                      <a:r>
                        <a:rPr lang="ru-RU" sz="1600" baseline="0" dirty="0" smtClean="0"/>
                        <a:t>г.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r>
                        <a:rPr lang="ru-RU" sz="1600" dirty="0" smtClean="0"/>
                        <a:t>8</a:t>
                      </a:r>
                      <a:r>
                        <a:rPr lang="en-US" sz="1600" dirty="0" smtClean="0"/>
                        <a:t>89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84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r>
                        <a:rPr lang="ru-RU" sz="1600" dirty="0" smtClean="0"/>
                        <a:t>8</a:t>
                      </a:r>
                      <a:r>
                        <a:rPr lang="en-US" sz="1600" dirty="0" smtClean="0"/>
                        <a:t>92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01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25" y="1143000"/>
            <a:ext cx="4857750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14438" y="1500188"/>
            <a:ext cx="1643062" cy="35718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86750" y="1571625"/>
            <a:ext cx="857250" cy="142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</a:p>
        </p:txBody>
      </p:sp>
      <p:pic>
        <p:nvPicPr>
          <p:cNvPr id="9226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38" cy="835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227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785813" y="142875"/>
            <a:ext cx="8358187" cy="714375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ИСПОЛНЕНИЕ РАСХОДОВ ЗА 2017 год</a:t>
            </a:r>
          </a:p>
        </p:txBody>
      </p:sp>
      <p:pic>
        <p:nvPicPr>
          <p:cNvPr id="10243" name="Содержимое 12" descr="slide-00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75" y="1143000"/>
            <a:ext cx="1627188" cy="985838"/>
          </a:xfrm>
        </p:spPr>
      </p:pic>
      <p:sp>
        <p:nvSpPr>
          <p:cNvPr id="5" name="Прямоугольник 4"/>
          <p:cNvSpPr/>
          <p:nvPr/>
        </p:nvSpPr>
        <p:spPr>
          <a:xfrm>
            <a:off x="500063" y="2071688"/>
            <a:ext cx="500062" cy="214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43313" y="1000125"/>
            <a:ext cx="714375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500" y="4643438"/>
            <a:ext cx="500063" cy="214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14750" y="4786313"/>
            <a:ext cx="500063" cy="214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86313" y="4857750"/>
            <a:ext cx="500062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63" y="4714875"/>
            <a:ext cx="500062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215188" y="4357688"/>
            <a:ext cx="500062" cy="214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251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1143000"/>
            <a:ext cx="1500187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3" descr="C:\Documents and Settings\All Users\Документы\Мои рисунки\Образцы рисунков\3054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3" y="1143000"/>
            <a:ext cx="15287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4" descr="C:\Documents and Settings\All Users\Документы\Мои рисунки\Образцы рисунков\24_12_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63" y="1143000"/>
            <a:ext cx="15716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5" descr="C:\Documents and Settings\All Users\Документы\Мои рисунки\Образцы рисунков\318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75" y="3857625"/>
            <a:ext cx="15716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6" descr="C:\Documents and Settings\All Users\Документы\Мои рисунки\Образцы рисунков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38" y="3857625"/>
            <a:ext cx="157638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7" descr="C:\Documents and Settings\All Users\Документы\Мои рисунки\Образцы рисунков\iCAA1HPU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5" y="3857625"/>
            <a:ext cx="1608138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Рисунок 18" descr="MB900442420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72313" y="3857625"/>
            <a:ext cx="18573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357188" y="1143000"/>
            <a:ext cx="2000250" cy="1785938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571750" y="1143000"/>
            <a:ext cx="1857375" cy="171450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714875" y="1143000"/>
            <a:ext cx="1928813" cy="171450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7000875" y="1143000"/>
            <a:ext cx="1928813" cy="1643063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5750" y="2214563"/>
            <a:ext cx="2071688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132079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98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87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14625" y="2214563"/>
            <a:ext cx="185737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4937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07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99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88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7750" y="2214563"/>
            <a:ext cx="1928813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32780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40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90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24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00875" y="2214563"/>
            <a:ext cx="2000250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591586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тыс.руб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99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285750" y="3857625"/>
            <a:ext cx="2000250" cy="171450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2500313" y="3857625"/>
            <a:ext cx="2000250" cy="171450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4643438" y="3857625"/>
            <a:ext cx="2000250" cy="1643063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6929438" y="3857625"/>
            <a:ext cx="2000250" cy="1643063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28625" y="4929188"/>
            <a:ext cx="1785938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26460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66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99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428875" y="5000625"/>
            <a:ext cx="2000250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360090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26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99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,3%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0" y="5000625"/>
            <a:ext cx="1643063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764,71тыс.руб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95,7%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929438" y="4929188"/>
            <a:ext cx="2000250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85670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,00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100%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57188" y="3071813"/>
            <a:ext cx="1928812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Общегосударственные вопросы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571750" y="2928938"/>
            <a:ext cx="1857375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714875" y="3000375"/>
            <a:ext cx="185737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Национальная экономика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072313" y="3000375"/>
            <a:ext cx="185737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Образование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85750" y="5643563"/>
            <a:ext cx="185737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Культура и кинематография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500313" y="5643563"/>
            <a:ext cx="185737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Социальная политика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4714875" y="5643563"/>
            <a:ext cx="185737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Физкультура и спорт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072313" y="5643563"/>
            <a:ext cx="185737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Межбюджетные трансферты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500063" y="6286500"/>
            <a:ext cx="7929562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%  представлены в виде исполнения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к годовым плановым назначениям</a:t>
            </a:r>
          </a:p>
        </p:txBody>
      </p:sp>
      <p:pic>
        <p:nvPicPr>
          <p:cNvPr id="10283" name="Picture 28" descr="герб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642938" cy="835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284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u="sng" dirty="0" smtClean="0">
                <a:ln w="11430"/>
                <a:solidFill>
                  <a:schemeClr val="tx1"/>
                </a:solidFill>
              </a:rPr>
              <a:t>ОБЩЕГОСУДАРСТВЕННЫЕ ВОПРОСЫ</a:t>
            </a:r>
            <a:endParaRPr lang="ru-RU" sz="2400" b="1" u="sng" dirty="0">
              <a:ln w="11430"/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1142983"/>
          <a:ext cx="8643997" cy="544496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527195"/>
                <a:gridCol w="1759217"/>
                <a:gridCol w="1785950"/>
                <a:gridCol w="1571635"/>
              </a:tblGrid>
              <a:tr h="8146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НА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 201</a:t>
                      </a:r>
                      <a:r>
                        <a:rPr lang="en-US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7</a:t>
                      </a:r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 год</a:t>
                      </a:r>
                      <a:endParaRPr lang="ru-RU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ИСПОЛНЕНО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НА 01.10.201</a:t>
                      </a:r>
                      <a:r>
                        <a:rPr lang="en-US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7</a:t>
                      </a:r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г</a:t>
                      </a:r>
                      <a:endParaRPr lang="ru-RU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исполнения</a:t>
                      </a:r>
                      <a:endParaRPr lang="ru-RU" sz="1800" b="1" kern="1200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71968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155848,02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132079,98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84,7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93274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61439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высшего должностного лица муниципального образования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1494,83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1450,28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</a:t>
                      </a:r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5,81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688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законодательных (представительных) органов местного самоуправления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8334,81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8289,63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99,4</a:t>
                      </a:r>
                      <a:r>
                        <a:rPr lang="en-US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6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614392">
                <a:tc>
                  <a:txBody>
                    <a:bodyPr/>
                    <a:lstStyle/>
                    <a:p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50245,50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49970,12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99,45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13217">
                <a:tc>
                  <a:txBody>
                    <a:bodyPr/>
                    <a:lstStyle/>
                    <a:p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Судебная система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3,09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</a:t>
                      </a:r>
                      <a:r>
                        <a:rPr lang="en-US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</a:t>
                      </a:r>
                      <a:r>
                        <a:rPr lang="en-US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00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132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Резервные фонды</a:t>
                      </a:r>
                      <a:endParaRPr lang="ru-RU" sz="12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3000,00</a:t>
                      </a:r>
                      <a:endParaRPr lang="ru-RU" sz="14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lang="ru-RU" sz="14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072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Другие общегосударственные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вопросы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76696,1</a:t>
                      </a:r>
                      <a:r>
                        <a:rPr lang="en-US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56297,47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73,</a:t>
                      </a:r>
                      <a:r>
                        <a:rPr lang="en-US" sz="14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14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Обеспечение деятельности финансовых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органов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112436,43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12436,23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58125" y="928688"/>
            <a:ext cx="857250" cy="142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тыс.руб.</a:t>
            </a:r>
          </a:p>
        </p:txBody>
      </p:sp>
      <p:pic>
        <p:nvPicPr>
          <p:cNvPr id="11269" name="Picture 28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38" cy="835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0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8215338" cy="92867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НА ОБЩЕГОСУДАРСТВЕННЫЕ ВОПРОСЫ ИПАТОВСКОГО МУНИЦИПАЛЬНОГО РАЙОНА  СТАВРОПОЛЬСКОГО КРАЯ ВКЛЮЧАЮТ В СЕБЯ СЛЕДУЮЩИЕ НАПРАВЛЕНИЯ РАСХОДОВАНИЯ СРЕДСТВ БЮДЖЕТА  ИПАТОВСКОГОМУНИЦИПАЛЬНОГО РАЙОНА СТАВРОПОЛЬСКОГО КРАЯ :</a:t>
            </a:r>
            <a:endParaRPr lang="ru-RU" sz="14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14282" y="785794"/>
          <a:ext cx="878687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Нашивка 5"/>
          <p:cNvSpPr/>
          <p:nvPr/>
        </p:nvSpPr>
        <p:spPr>
          <a:xfrm>
            <a:off x="6429388" y="128586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6429388" y="228599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500826" y="307181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500826" y="385762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500826" y="457200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500826" y="528638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6500826" y="621508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2314" name="Picture 28" descr="герб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642938" cy="835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315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6834</TotalTime>
  <Words>2603</Words>
  <PresentationFormat>Экран (4:3)</PresentationFormat>
  <Paragraphs>684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Тема1</vt:lpstr>
      <vt:lpstr>Белый текст и шрифт Courier для слайдов с кодом</vt:lpstr>
      <vt:lpstr>Тема Office</vt:lpstr>
      <vt:lpstr>ИСПОЛНЕНИЕ БЮДЖЕТА ИПАТОВСКОГО МУНИЦИПАЛЬНОГО РАЙОНА  СТАВРОПОЛЬСКОГО КРАЯ  ЗА 2017 ГОД</vt:lpstr>
      <vt:lpstr>Доходы, расходы бюджета Ипатовского муниципального района Ставропольского края за 2017 год </vt:lpstr>
      <vt:lpstr>Структура доходов бюджета Ипатовского муниципального района Ставропольского края за  2017 год</vt:lpstr>
      <vt:lpstr>ИСПОЛНЕНИЕ  ДОХОДОВ ЗА 2017 год</vt:lpstr>
      <vt:lpstr>ИСПОЛНЕНИЕ  ДОХОДОВ ЗА 2017 год</vt:lpstr>
      <vt:lpstr>ИСПОЛНЕНИЕ  ДОХОДОВ ЗА  2017 год</vt:lpstr>
      <vt:lpstr>ИСПОЛНЕНИЕ РАСХОДОВ ЗА 2017 год</vt:lpstr>
      <vt:lpstr>ОБЩЕГОСУДАРСТВЕННЫЕ ВОПРОСЫ</vt:lpstr>
      <vt:lpstr>РАСХОДЫ НА ОБЩЕГОСУДАРСТВЕННЫЕ ВОПРОСЫ ИПАТОВСКОГО МУНИЦИПАЛЬНОГО РАЙОНА  СТАВРОПОЛЬСКОГО КРАЯ ВКЛЮЧАЮТ В СЕБЯ СЛЕДУЮЩИЕ НАПРАВЛЕНИЯ РАСХОДОВАНИЯ СРЕДСТВ БЮДЖЕТА  ИПАТОВСКОГОМУНИЦИПАЛЬНОГО РАЙОНА СТАВРОПОЛЬСКОГО КРАЯ :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СОЦИАЛЬНАЯ ПОЛИТИКА</vt:lpstr>
      <vt:lpstr>Слайд 19</vt:lpstr>
      <vt:lpstr>Слайд 20</vt:lpstr>
      <vt:lpstr>МУНИЦИПАЛЬНАЯ ПРОГРАММА  «РАЗВИТИЕ ОБРАЗОВАНИЯ В ИПАТОВСКОМ МУНИЦИПАЛЬНОМ РАЙОНЕ СК»</vt:lpstr>
      <vt:lpstr>МУНИЦИПАЛЬНАЯ ПРОГРАММА  «Улучшение культурно - досугового уровня жизни населения, обеспечение общественного порядка на территории  Ипатовского муниципального района Ставропольского края»</vt:lpstr>
      <vt:lpstr>МУНИЦИПАЛЬНАЯ ПРОГРАММА  «РАЗВИТИЕ ЭКОНОМИКИ, МАЛОГО И СРЕДНЕГО БИЗНЕСА, ПОТРЕБИТЕЛЬСКОГО РЫНКА И УЛУЧШЕНИЕ ИНВЕСТИЦИОННОГО КЛИМАТА В ИПАТОВСКОМ МУНИЦИПАЛЬНОМ РАЙОНЕ СК»</vt:lpstr>
      <vt:lpstr>МУНИЦИПАЛЬНАЯ ПРОГРАММА  « УПРАВЛЕНИЕ ИМУЩЕСТВОМ ИПАТОВСКОГО МУНИЦИПАЛЬНОГО РАЙОНА СК»</vt:lpstr>
      <vt:lpstr>МУНИЦИПАЛЬНАЯ ПРОГРАММА  « РАЗВИТИЕ ЖИЛИЩНО-КОММУНАЛЬНОГО И ДОРОЖНОГО  ХОЗЯЙСТВА, ЗАЩИТА НАСЕЛЕНИЯ И ТЕРРИТОРИИ ОТ ЧРЕЗВЫЧАЙНЫХ СИТУАЦИЙ В ИПАТОВСКОМ МУНИЦИПАЛЬНОМ РАЙОНЕ СК»</vt:lpstr>
      <vt:lpstr>МУНИЦИПАЛЬНАЯ ПРОГРАММА  «ПОВЫШЕНИЕ ЭФФЕКТИВНОСТИ БЮДЖЕТНЫХ РАСХОДОВ И УПРАВЛЕНИЯ МУНИЦИПАЛЬНЫМИ ФИНАНСАМИ  ИПАТОВСКОГО МУНИЦИПАЛЬНОГО РАЙОНА СК»</vt:lpstr>
      <vt:lpstr>МУНИЦИПАЛЬНАЯ ПРОГРАММА  «СОЦИАЛЬНАЯ ПОДДЕРЖКА ГРАЖДАН В ИПАТОВСКОМ МУНИЦИПАЛЬНОМ  РАЙОНЕ СТАВРОПОЛЬСКОГО КРАЯ»</vt:lpstr>
      <vt:lpstr>ИСПОЛНЕНИЕ БЮДЖЕТОВ ГОРОДСКОГО И СЕЛЬСКИХ ПОСЕЛЕНИЙ ИПАТОВСКОГО МУНИЦИПАЛЬНОГО РАЙОНА СК ЗА  2017 год</vt:lpstr>
      <vt:lpstr>ИСПОЛНЕНИЕ БЮДЖЕТОВ ГОРОДСКОГО И СЕЛЬСКИХ ПОСЕЛЕНИЙ ИПАТОВСКОГО МУНИЦИПАЛЬНОГО РАЙОНА СК ЗА  2017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ИПАТОВСКОГО МУНИЦИПАЛЬНОГО РАЙОНА СТАВРОПОЛЬСКОГО КРАЯ  ЗА I КВАРТАЛ 2013 ГОДА</dc:title>
  <dc:creator>ippega</dc:creator>
  <cp:lastModifiedBy>ippega</cp:lastModifiedBy>
  <cp:revision>683</cp:revision>
  <dcterms:modified xsi:type="dcterms:W3CDTF">2018-05-11T12:40:46Z</dcterms:modified>
</cp:coreProperties>
</file>