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ls" ContentType="application/vnd.ms-exce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6" r:id="rId3"/>
    <p:sldId id="258" r:id="rId4"/>
    <p:sldId id="259" r:id="rId5"/>
    <p:sldId id="260" r:id="rId6"/>
    <p:sldId id="272" r:id="rId7"/>
    <p:sldId id="273" r:id="rId8"/>
    <p:sldId id="262" r:id="rId9"/>
    <p:sldId id="264" r:id="rId10"/>
    <p:sldId id="276" r:id="rId11"/>
    <p:sldId id="279" r:id="rId12"/>
    <p:sldId id="267" r:id="rId13"/>
    <p:sldId id="281" r:id="rId14"/>
    <p:sldId id="275" r:id="rId15"/>
    <p:sldId id="270" r:id="rId16"/>
    <p:sldId id="274" r:id="rId17"/>
    <p:sldId id="278" r:id="rId18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D9F5"/>
    <a:srgbClr val="65C78A"/>
    <a:srgbClr val="71BB92"/>
    <a:srgbClr val="52AC7B"/>
    <a:srgbClr val="B5D4F9"/>
    <a:srgbClr val="C8D2E2"/>
    <a:srgbClr val="D1DDE1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03BF8B-3CC3-408F-9630-5453F775C1F2}" type="doc">
      <dgm:prSet loTypeId="urn:microsoft.com/office/officeart/2005/8/layout/orgChart1" loCatId="hierarchy" qsTypeId="urn:microsoft.com/office/officeart/2005/8/quickstyle/3d3" qsCatId="3D" csTypeId="urn:microsoft.com/office/officeart/2005/8/colors/accent1_2#1" csCatId="accent1" phldr="1"/>
      <dgm:spPr/>
    </dgm:pt>
    <dgm:pt modelId="{12DE40B8-84CB-4DA0-B012-2D637515DE74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ЗАДОЛЖЕННОСТЬ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800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25172,25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800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+56,9%</a:t>
          </a:r>
          <a:endParaRPr kumimoji="0" lang="ru-RU" sz="3600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</dgm:t>
    </dgm:pt>
    <dgm:pt modelId="{D584E14B-BED3-4257-9484-3FC6993EDFF2}" type="parTrans" cxnId="{444263B8-043B-4179-82C4-4B321AB0811F}">
      <dgm:prSet/>
      <dgm:spPr/>
      <dgm:t>
        <a:bodyPr/>
        <a:lstStyle/>
        <a:p>
          <a:endParaRPr lang="ru-RU"/>
        </a:p>
      </dgm:t>
    </dgm:pt>
    <dgm:pt modelId="{99A9BBDD-2313-41ED-A8A2-0E0C5109325E}" type="sibTrans" cxnId="{444263B8-043B-4179-82C4-4B321AB0811F}">
      <dgm:prSet/>
      <dgm:spPr/>
      <dgm:t>
        <a:bodyPr/>
        <a:lstStyle/>
        <a:p>
          <a:endParaRPr lang="ru-RU"/>
        </a:p>
      </dgm:t>
    </dgm:pt>
    <dgm:pt modelId="{7170790B-85E2-4EC4-A173-7A8E04A5F77E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НДФЛ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3783,61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15,0%</a:t>
          </a:r>
        </a:p>
      </dgm:t>
    </dgm:pt>
    <dgm:pt modelId="{D8A13D9E-F20D-49A5-A4A1-73C7DA5FD7F5}" type="parTrans" cxnId="{C5CA82AD-8915-42AD-85EB-94C3181C0E3A}">
      <dgm:prSet/>
      <dgm:spPr/>
      <dgm:t>
        <a:bodyPr/>
        <a:lstStyle/>
        <a:p>
          <a:endParaRPr lang="ru-RU" dirty="0"/>
        </a:p>
      </dgm:t>
    </dgm:pt>
    <dgm:pt modelId="{B632FBB9-94E8-4183-958E-7E4034AF7951}" type="sibTrans" cxnId="{C5CA82AD-8915-42AD-85EB-94C3181C0E3A}">
      <dgm:prSet/>
      <dgm:spPr/>
      <dgm:t>
        <a:bodyPr/>
        <a:lstStyle/>
        <a:p>
          <a:endParaRPr lang="ru-RU"/>
        </a:p>
      </dgm:t>
    </dgm:pt>
    <dgm:pt modelId="{D669A8F4-9927-456E-B281-4B2EC182159C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ЗЕМЕЛЬНЫЙ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НАЛОГ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9654,12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38,4%</a:t>
          </a:r>
        </a:p>
      </dgm:t>
    </dgm:pt>
    <dgm:pt modelId="{64E21E5B-017E-43D9-A91A-ACEACDBEDD3F}" type="parTrans" cxnId="{7A256B70-075E-48A3-8A65-066FA45132CE}">
      <dgm:prSet/>
      <dgm:spPr/>
      <dgm:t>
        <a:bodyPr/>
        <a:lstStyle/>
        <a:p>
          <a:endParaRPr lang="ru-RU" dirty="0"/>
        </a:p>
      </dgm:t>
    </dgm:pt>
    <dgm:pt modelId="{9F151AF1-1ABB-4360-99A7-221FE99C27E8}" type="sibTrans" cxnId="{7A256B70-075E-48A3-8A65-066FA45132CE}">
      <dgm:prSet/>
      <dgm:spPr/>
      <dgm:t>
        <a:bodyPr/>
        <a:lstStyle/>
        <a:p>
          <a:endParaRPr lang="ru-RU"/>
        </a:p>
      </dgm:t>
    </dgm:pt>
    <dgm:pt modelId="{3739AB69-D9AE-4437-8858-ECDAB3CF0472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НАЛОГ НА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ИМУЩЕСТВО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4325,66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17,2%</a:t>
          </a:r>
        </a:p>
      </dgm:t>
    </dgm:pt>
    <dgm:pt modelId="{8278B996-4A04-4000-8AC8-B1AA80207FD0}" type="parTrans" cxnId="{2F509312-2D42-4377-A03C-E6321E458638}">
      <dgm:prSet/>
      <dgm:spPr/>
      <dgm:t>
        <a:bodyPr/>
        <a:lstStyle/>
        <a:p>
          <a:endParaRPr lang="ru-RU" dirty="0"/>
        </a:p>
      </dgm:t>
    </dgm:pt>
    <dgm:pt modelId="{64AF500A-DFA8-4A2F-B8AD-DDBE25511528}" type="sibTrans" cxnId="{2F509312-2D42-4377-A03C-E6321E458638}">
      <dgm:prSet/>
      <dgm:spPr/>
      <dgm:t>
        <a:bodyPr/>
        <a:lstStyle/>
        <a:p>
          <a:endParaRPr lang="ru-RU"/>
        </a:p>
      </dgm:t>
    </dgm:pt>
    <dgm:pt modelId="{ABB9995D-CCEE-4742-AA2C-7B6861BEE842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АРЕНДНАЯ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ПЛАТА ЗА ЗЕМЛИ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5819,85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23,1%</a:t>
          </a:r>
        </a:p>
      </dgm:t>
    </dgm:pt>
    <dgm:pt modelId="{A25AFB8F-902D-470B-9797-91B352A71AED}" type="parTrans" cxnId="{B86BEBE4-9793-495A-8CDD-FDB77AF0B728}">
      <dgm:prSet/>
      <dgm:spPr/>
      <dgm:t>
        <a:bodyPr/>
        <a:lstStyle/>
        <a:p>
          <a:endParaRPr lang="ru-RU" dirty="0"/>
        </a:p>
      </dgm:t>
    </dgm:pt>
    <dgm:pt modelId="{4249C907-402E-4F48-93CE-70FEF29F12DE}" type="sibTrans" cxnId="{B86BEBE4-9793-495A-8CDD-FDB77AF0B728}">
      <dgm:prSet/>
      <dgm:spPr/>
      <dgm:t>
        <a:bodyPr/>
        <a:lstStyle/>
        <a:p>
          <a:endParaRPr lang="ru-RU"/>
        </a:p>
      </dgm:t>
    </dgm:pt>
    <dgm:pt modelId="{EFC98CB3-FA1F-4178-9DAD-2EBF867EEB85}" type="pres">
      <dgm:prSet presAssocID="{0303BF8B-3CC3-408F-9630-5453F775C1F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B8F1EAF-49BF-4994-8F6E-F29D7A7183BE}" type="pres">
      <dgm:prSet presAssocID="{12DE40B8-84CB-4DA0-B012-2D637515DE74}" presName="hierRoot1" presStyleCnt="0">
        <dgm:presLayoutVars>
          <dgm:hierBranch/>
        </dgm:presLayoutVars>
      </dgm:prSet>
      <dgm:spPr/>
    </dgm:pt>
    <dgm:pt modelId="{FFF6C335-80DC-43DE-B2D2-1387C8BF9E3F}" type="pres">
      <dgm:prSet presAssocID="{12DE40B8-84CB-4DA0-B012-2D637515DE74}" presName="rootComposite1" presStyleCnt="0"/>
      <dgm:spPr/>
    </dgm:pt>
    <dgm:pt modelId="{A127655A-9E39-48A3-B0AB-1AB1B74AA5F5}" type="pres">
      <dgm:prSet presAssocID="{12DE40B8-84CB-4DA0-B012-2D637515DE74}" presName="rootText1" presStyleLbl="node0" presStyleIdx="0" presStyleCnt="1" custScaleX="198049" custScaleY="16636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9580742-8BFF-4099-B9F7-D54E6969D488}" type="pres">
      <dgm:prSet presAssocID="{12DE40B8-84CB-4DA0-B012-2D637515DE7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8380836-95A2-4791-BEAB-BBE7E291F5A6}" type="pres">
      <dgm:prSet presAssocID="{12DE40B8-84CB-4DA0-B012-2D637515DE74}" presName="hierChild2" presStyleCnt="0"/>
      <dgm:spPr/>
    </dgm:pt>
    <dgm:pt modelId="{C72C147F-C301-47F4-BC36-2446A2C593D0}" type="pres">
      <dgm:prSet presAssocID="{D8A13D9E-F20D-49A5-A4A1-73C7DA5FD7F5}" presName="Name35" presStyleLbl="parChTrans1D2" presStyleIdx="0" presStyleCnt="4"/>
      <dgm:spPr/>
      <dgm:t>
        <a:bodyPr/>
        <a:lstStyle/>
        <a:p>
          <a:endParaRPr lang="ru-RU"/>
        </a:p>
      </dgm:t>
    </dgm:pt>
    <dgm:pt modelId="{4B031E00-3F64-4DA5-B4FA-0A86AA2FAEC3}" type="pres">
      <dgm:prSet presAssocID="{7170790B-85E2-4EC4-A173-7A8E04A5F77E}" presName="hierRoot2" presStyleCnt="0">
        <dgm:presLayoutVars>
          <dgm:hierBranch/>
        </dgm:presLayoutVars>
      </dgm:prSet>
      <dgm:spPr/>
    </dgm:pt>
    <dgm:pt modelId="{08ACEA0E-5719-4617-A051-8FAE30E40F8A}" type="pres">
      <dgm:prSet presAssocID="{7170790B-85E2-4EC4-A173-7A8E04A5F77E}" presName="rootComposite" presStyleCnt="0"/>
      <dgm:spPr/>
    </dgm:pt>
    <dgm:pt modelId="{59EF495A-7D61-41A7-8B88-ED4ACB3C4E63}" type="pres">
      <dgm:prSet presAssocID="{7170790B-85E2-4EC4-A173-7A8E04A5F77E}" presName="rootText" presStyleLbl="node2" presStyleIdx="0" presStyleCnt="4" custScaleY="191329" custLinFactNeighborX="3436" custLinFactNeighborY="19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110291-9739-487D-9531-2DBD770A947F}" type="pres">
      <dgm:prSet presAssocID="{7170790B-85E2-4EC4-A173-7A8E04A5F77E}" presName="rootConnector" presStyleLbl="node2" presStyleIdx="0" presStyleCnt="4"/>
      <dgm:spPr/>
      <dgm:t>
        <a:bodyPr/>
        <a:lstStyle/>
        <a:p>
          <a:endParaRPr lang="ru-RU"/>
        </a:p>
      </dgm:t>
    </dgm:pt>
    <dgm:pt modelId="{9B09653E-02DB-4B1B-9623-DE01F9E6C5E4}" type="pres">
      <dgm:prSet presAssocID="{7170790B-85E2-4EC4-A173-7A8E04A5F77E}" presName="hierChild4" presStyleCnt="0"/>
      <dgm:spPr/>
    </dgm:pt>
    <dgm:pt modelId="{D61DCD5D-EF12-4E68-944D-0BE64C4D44D9}" type="pres">
      <dgm:prSet presAssocID="{7170790B-85E2-4EC4-A173-7A8E04A5F77E}" presName="hierChild5" presStyleCnt="0"/>
      <dgm:spPr/>
    </dgm:pt>
    <dgm:pt modelId="{5365C1A9-8810-4480-B23D-FB3F737D0355}" type="pres">
      <dgm:prSet presAssocID="{64E21E5B-017E-43D9-A91A-ACEACDBEDD3F}" presName="Name35" presStyleLbl="parChTrans1D2" presStyleIdx="1" presStyleCnt="4"/>
      <dgm:spPr/>
      <dgm:t>
        <a:bodyPr/>
        <a:lstStyle/>
        <a:p>
          <a:endParaRPr lang="ru-RU"/>
        </a:p>
      </dgm:t>
    </dgm:pt>
    <dgm:pt modelId="{3EA3B313-C7EA-43AF-BF55-09571A205359}" type="pres">
      <dgm:prSet presAssocID="{D669A8F4-9927-456E-B281-4B2EC182159C}" presName="hierRoot2" presStyleCnt="0">
        <dgm:presLayoutVars>
          <dgm:hierBranch/>
        </dgm:presLayoutVars>
      </dgm:prSet>
      <dgm:spPr/>
    </dgm:pt>
    <dgm:pt modelId="{736824BA-80D8-4121-B2FA-3C3135C25F27}" type="pres">
      <dgm:prSet presAssocID="{D669A8F4-9927-456E-B281-4B2EC182159C}" presName="rootComposite" presStyleCnt="0"/>
      <dgm:spPr/>
    </dgm:pt>
    <dgm:pt modelId="{DBBB17C0-6C3F-4101-8D02-961A9CF9AE62}" type="pres">
      <dgm:prSet presAssocID="{D669A8F4-9927-456E-B281-4B2EC182159C}" presName="rootText" presStyleLbl="node2" presStyleIdx="1" presStyleCnt="4" custScaleY="1913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7AD71A-F0A8-480B-9073-334B24C47AD2}" type="pres">
      <dgm:prSet presAssocID="{D669A8F4-9927-456E-B281-4B2EC182159C}" presName="rootConnector" presStyleLbl="node2" presStyleIdx="1" presStyleCnt="4"/>
      <dgm:spPr/>
      <dgm:t>
        <a:bodyPr/>
        <a:lstStyle/>
        <a:p>
          <a:endParaRPr lang="ru-RU"/>
        </a:p>
      </dgm:t>
    </dgm:pt>
    <dgm:pt modelId="{4E2C902B-2788-42F1-A505-ED208F38E221}" type="pres">
      <dgm:prSet presAssocID="{D669A8F4-9927-456E-B281-4B2EC182159C}" presName="hierChild4" presStyleCnt="0"/>
      <dgm:spPr/>
    </dgm:pt>
    <dgm:pt modelId="{95E0B96B-EDAA-4F7A-858E-B72A174FCC27}" type="pres">
      <dgm:prSet presAssocID="{D669A8F4-9927-456E-B281-4B2EC182159C}" presName="hierChild5" presStyleCnt="0"/>
      <dgm:spPr/>
    </dgm:pt>
    <dgm:pt modelId="{CDE9874A-D2E2-4A21-ACE3-620142D34C1A}" type="pres">
      <dgm:prSet presAssocID="{8278B996-4A04-4000-8AC8-B1AA80207FD0}" presName="Name35" presStyleLbl="parChTrans1D2" presStyleIdx="2" presStyleCnt="4"/>
      <dgm:spPr/>
      <dgm:t>
        <a:bodyPr/>
        <a:lstStyle/>
        <a:p>
          <a:endParaRPr lang="ru-RU"/>
        </a:p>
      </dgm:t>
    </dgm:pt>
    <dgm:pt modelId="{CD8DDEDD-B677-420D-B9D3-D113CFAAAA8D}" type="pres">
      <dgm:prSet presAssocID="{3739AB69-D9AE-4437-8858-ECDAB3CF0472}" presName="hierRoot2" presStyleCnt="0">
        <dgm:presLayoutVars>
          <dgm:hierBranch/>
        </dgm:presLayoutVars>
      </dgm:prSet>
      <dgm:spPr/>
    </dgm:pt>
    <dgm:pt modelId="{83E17CD9-DA40-4F1A-8ADF-8FF79499FF82}" type="pres">
      <dgm:prSet presAssocID="{3739AB69-D9AE-4437-8858-ECDAB3CF0472}" presName="rootComposite" presStyleCnt="0"/>
      <dgm:spPr/>
    </dgm:pt>
    <dgm:pt modelId="{BA9A296D-B2F8-4E34-B863-78216B3383C5}" type="pres">
      <dgm:prSet presAssocID="{3739AB69-D9AE-4437-8858-ECDAB3CF0472}" presName="rootText" presStyleLbl="node2" presStyleIdx="2" presStyleCnt="4" custScaleY="1903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F024E8-142C-4AF7-A58E-56FBB1001AD5}" type="pres">
      <dgm:prSet presAssocID="{3739AB69-D9AE-4437-8858-ECDAB3CF0472}" presName="rootConnector" presStyleLbl="node2" presStyleIdx="2" presStyleCnt="4"/>
      <dgm:spPr/>
      <dgm:t>
        <a:bodyPr/>
        <a:lstStyle/>
        <a:p>
          <a:endParaRPr lang="ru-RU"/>
        </a:p>
      </dgm:t>
    </dgm:pt>
    <dgm:pt modelId="{9B70C134-1D81-494E-A211-9851D1620F03}" type="pres">
      <dgm:prSet presAssocID="{3739AB69-D9AE-4437-8858-ECDAB3CF0472}" presName="hierChild4" presStyleCnt="0"/>
      <dgm:spPr/>
    </dgm:pt>
    <dgm:pt modelId="{A6C0A30F-AA3D-4CE8-9F3F-DB779716859B}" type="pres">
      <dgm:prSet presAssocID="{3739AB69-D9AE-4437-8858-ECDAB3CF0472}" presName="hierChild5" presStyleCnt="0"/>
      <dgm:spPr/>
    </dgm:pt>
    <dgm:pt modelId="{CB66AD9E-DB40-4E83-BDFC-CE98081E7BE2}" type="pres">
      <dgm:prSet presAssocID="{A25AFB8F-902D-470B-9797-91B352A71AED}" presName="Name35" presStyleLbl="parChTrans1D2" presStyleIdx="3" presStyleCnt="4"/>
      <dgm:spPr/>
      <dgm:t>
        <a:bodyPr/>
        <a:lstStyle/>
        <a:p>
          <a:endParaRPr lang="ru-RU"/>
        </a:p>
      </dgm:t>
    </dgm:pt>
    <dgm:pt modelId="{08F4CDFD-7A10-4A75-B066-F578C91C0248}" type="pres">
      <dgm:prSet presAssocID="{ABB9995D-CCEE-4742-AA2C-7B6861BEE842}" presName="hierRoot2" presStyleCnt="0">
        <dgm:presLayoutVars>
          <dgm:hierBranch/>
        </dgm:presLayoutVars>
      </dgm:prSet>
      <dgm:spPr/>
    </dgm:pt>
    <dgm:pt modelId="{3EA4816E-C913-4705-ABFA-5ACD0EA5399A}" type="pres">
      <dgm:prSet presAssocID="{ABB9995D-CCEE-4742-AA2C-7B6861BEE842}" presName="rootComposite" presStyleCnt="0"/>
      <dgm:spPr/>
    </dgm:pt>
    <dgm:pt modelId="{5130E195-48D4-400D-A721-F7911344C2C5}" type="pres">
      <dgm:prSet presAssocID="{ABB9995D-CCEE-4742-AA2C-7B6861BEE842}" presName="rootText" presStyleLbl="node2" presStyleIdx="3" presStyleCnt="4" custScaleY="1913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79E5DF-7B1E-40C5-BC53-1872B405D443}" type="pres">
      <dgm:prSet presAssocID="{ABB9995D-CCEE-4742-AA2C-7B6861BEE842}" presName="rootConnector" presStyleLbl="node2" presStyleIdx="3" presStyleCnt="4"/>
      <dgm:spPr/>
      <dgm:t>
        <a:bodyPr/>
        <a:lstStyle/>
        <a:p>
          <a:endParaRPr lang="ru-RU"/>
        </a:p>
      </dgm:t>
    </dgm:pt>
    <dgm:pt modelId="{BCEFE458-74A0-4BA0-B022-8528505AC32A}" type="pres">
      <dgm:prSet presAssocID="{ABB9995D-CCEE-4742-AA2C-7B6861BEE842}" presName="hierChild4" presStyleCnt="0"/>
      <dgm:spPr/>
    </dgm:pt>
    <dgm:pt modelId="{E06B80A1-B6E0-4240-B74D-2CD59F57D028}" type="pres">
      <dgm:prSet presAssocID="{ABB9995D-CCEE-4742-AA2C-7B6861BEE842}" presName="hierChild5" presStyleCnt="0"/>
      <dgm:spPr/>
    </dgm:pt>
    <dgm:pt modelId="{E82A23D8-764A-46BB-BDED-29B83D770E74}" type="pres">
      <dgm:prSet presAssocID="{12DE40B8-84CB-4DA0-B012-2D637515DE74}" presName="hierChild3" presStyleCnt="0"/>
      <dgm:spPr/>
    </dgm:pt>
  </dgm:ptLst>
  <dgm:cxnLst>
    <dgm:cxn modelId="{95F002E3-89A4-498E-9685-8DE85BD4B8BF}" type="presOf" srcId="{12DE40B8-84CB-4DA0-B012-2D637515DE74}" destId="{A127655A-9E39-48A3-B0AB-1AB1B74AA5F5}" srcOrd="0" destOrd="0" presId="urn:microsoft.com/office/officeart/2005/8/layout/orgChart1"/>
    <dgm:cxn modelId="{B86BEBE4-9793-495A-8CDD-FDB77AF0B728}" srcId="{12DE40B8-84CB-4DA0-B012-2D637515DE74}" destId="{ABB9995D-CCEE-4742-AA2C-7B6861BEE842}" srcOrd="3" destOrd="0" parTransId="{A25AFB8F-902D-470B-9797-91B352A71AED}" sibTransId="{4249C907-402E-4F48-93CE-70FEF29F12DE}"/>
    <dgm:cxn modelId="{912DF539-5BC9-4F58-A1AE-FDE4EE63C389}" type="presOf" srcId="{12DE40B8-84CB-4DA0-B012-2D637515DE74}" destId="{F9580742-8BFF-4099-B9F7-D54E6969D488}" srcOrd="1" destOrd="0" presId="urn:microsoft.com/office/officeart/2005/8/layout/orgChart1"/>
    <dgm:cxn modelId="{751205B4-A0EF-455C-8512-1F2122E262A8}" type="presOf" srcId="{64E21E5B-017E-43D9-A91A-ACEACDBEDD3F}" destId="{5365C1A9-8810-4480-B23D-FB3F737D0355}" srcOrd="0" destOrd="0" presId="urn:microsoft.com/office/officeart/2005/8/layout/orgChart1"/>
    <dgm:cxn modelId="{54872313-358C-415B-87BF-5D9442FF69C6}" type="presOf" srcId="{7170790B-85E2-4EC4-A173-7A8E04A5F77E}" destId="{59EF495A-7D61-41A7-8B88-ED4ACB3C4E63}" srcOrd="0" destOrd="0" presId="urn:microsoft.com/office/officeart/2005/8/layout/orgChart1"/>
    <dgm:cxn modelId="{C96F39BF-74C8-4F0F-BE5D-304DEC861169}" type="presOf" srcId="{7170790B-85E2-4EC4-A173-7A8E04A5F77E}" destId="{FD110291-9739-487D-9531-2DBD770A947F}" srcOrd="1" destOrd="0" presId="urn:microsoft.com/office/officeart/2005/8/layout/orgChart1"/>
    <dgm:cxn modelId="{50EC2E88-F1DD-4B77-A87F-8343038BE98A}" type="presOf" srcId="{ABB9995D-CCEE-4742-AA2C-7B6861BEE842}" destId="{E079E5DF-7B1E-40C5-BC53-1872B405D443}" srcOrd="1" destOrd="0" presId="urn:microsoft.com/office/officeart/2005/8/layout/orgChart1"/>
    <dgm:cxn modelId="{C5CA82AD-8915-42AD-85EB-94C3181C0E3A}" srcId="{12DE40B8-84CB-4DA0-B012-2D637515DE74}" destId="{7170790B-85E2-4EC4-A173-7A8E04A5F77E}" srcOrd="0" destOrd="0" parTransId="{D8A13D9E-F20D-49A5-A4A1-73C7DA5FD7F5}" sibTransId="{B632FBB9-94E8-4183-958E-7E4034AF7951}"/>
    <dgm:cxn modelId="{2F509312-2D42-4377-A03C-E6321E458638}" srcId="{12DE40B8-84CB-4DA0-B012-2D637515DE74}" destId="{3739AB69-D9AE-4437-8858-ECDAB3CF0472}" srcOrd="2" destOrd="0" parTransId="{8278B996-4A04-4000-8AC8-B1AA80207FD0}" sibTransId="{64AF500A-DFA8-4A2F-B8AD-DDBE25511528}"/>
    <dgm:cxn modelId="{7A256B70-075E-48A3-8A65-066FA45132CE}" srcId="{12DE40B8-84CB-4DA0-B012-2D637515DE74}" destId="{D669A8F4-9927-456E-B281-4B2EC182159C}" srcOrd="1" destOrd="0" parTransId="{64E21E5B-017E-43D9-A91A-ACEACDBEDD3F}" sibTransId="{9F151AF1-1ABB-4360-99A7-221FE99C27E8}"/>
    <dgm:cxn modelId="{D0900369-31EA-425E-BBD0-729586092A9A}" type="presOf" srcId="{D8A13D9E-F20D-49A5-A4A1-73C7DA5FD7F5}" destId="{C72C147F-C301-47F4-BC36-2446A2C593D0}" srcOrd="0" destOrd="0" presId="urn:microsoft.com/office/officeart/2005/8/layout/orgChart1"/>
    <dgm:cxn modelId="{444263B8-043B-4179-82C4-4B321AB0811F}" srcId="{0303BF8B-3CC3-408F-9630-5453F775C1F2}" destId="{12DE40B8-84CB-4DA0-B012-2D637515DE74}" srcOrd="0" destOrd="0" parTransId="{D584E14B-BED3-4257-9484-3FC6993EDFF2}" sibTransId="{99A9BBDD-2313-41ED-A8A2-0E0C5109325E}"/>
    <dgm:cxn modelId="{771491F7-2379-4039-B5C3-5E3D9A37C17C}" type="presOf" srcId="{3739AB69-D9AE-4437-8858-ECDAB3CF0472}" destId="{BA9A296D-B2F8-4E34-B863-78216B3383C5}" srcOrd="0" destOrd="0" presId="urn:microsoft.com/office/officeart/2005/8/layout/orgChart1"/>
    <dgm:cxn modelId="{D293C092-1DD9-44F8-BCDB-BEA198C9B676}" type="presOf" srcId="{3739AB69-D9AE-4437-8858-ECDAB3CF0472}" destId="{57F024E8-142C-4AF7-A58E-56FBB1001AD5}" srcOrd="1" destOrd="0" presId="urn:microsoft.com/office/officeart/2005/8/layout/orgChart1"/>
    <dgm:cxn modelId="{C43C1F86-7CEB-4147-AED5-B8B2695748BB}" type="presOf" srcId="{D669A8F4-9927-456E-B281-4B2EC182159C}" destId="{257AD71A-F0A8-480B-9073-334B24C47AD2}" srcOrd="1" destOrd="0" presId="urn:microsoft.com/office/officeart/2005/8/layout/orgChart1"/>
    <dgm:cxn modelId="{7E79787A-0778-4320-9A10-EF142F735297}" type="presOf" srcId="{D669A8F4-9927-456E-B281-4B2EC182159C}" destId="{DBBB17C0-6C3F-4101-8D02-961A9CF9AE62}" srcOrd="0" destOrd="0" presId="urn:microsoft.com/office/officeart/2005/8/layout/orgChart1"/>
    <dgm:cxn modelId="{6BA8687F-703B-42CF-834D-7CD29C2ED3C5}" type="presOf" srcId="{ABB9995D-CCEE-4742-AA2C-7B6861BEE842}" destId="{5130E195-48D4-400D-A721-F7911344C2C5}" srcOrd="0" destOrd="0" presId="urn:microsoft.com/office/officeart/2005/8/layout/orgChart1"/>
    <dgm:cxn modelId="{303301C4-EDCD-48A5-BDB0-0D1D166298AB}" type="presOf" srcId="{A25AFB8F-902D-470B-9797-91B352A71AED}" destId="{CB66AD9E-DB40-4E83-BDFC-CE98081E7BE2}" srcOrd="0" destOrd="0" presId="urn:microsoft.com/office/officeart/2005/8/layout/orgChart1"/>
    <dgm:cxn modelId="{1DEBD675-196A-480A-8DAF-E7AB8CB722F3}" type="presOf" srcId="{0303BF8B-3CC3-408F-9630-5453F775C1F2}" destId="{EFC98CB3-FA1F-4178-9DAD-2EBF867EEB85}" srcOrd="0" destOrd="0" presId="urn:microsoft.com/office/officeart/2005/8/layout/orgChart1"/>
    <dgm:cxn modelId="{4368994A-ADD4-400F-A512-AA8276A8F576}" type="presOf" srcId="{8278B996-4A04-4000-8AC8-B1AA80207FD0}" destId="{CDE9874A-D2E2-4A21-ACE3-620142D34C1A}" srcOrd="0" destOrd="0" presId="urn:microsoft.com/office/officeart/2005/8/layout/orgChart1"/>
    <dgm:cxn modelId="{37B10E04-2FF1-4886-8E3C-366AD856B452}" type="presParOf" srcId="{EFC98CB3-FA1F-4178-9DAD-2EBF867EEB85}" destId="{2B8F1EAF-49BF-4994-8F6E-F29D7A7183BE}" srcOrd="0" destOrd="0" presId="urn:microsoft.com/office/officeart/2005/8/layout/orgChart1"/>
    <dgm:cxn modelId="{928F8519-3FF9-45E1-86F8-237811EAA3EF}" type="presParOf" srcId="{2B8F1EAF-49BF-4994-8F6E-F29D7A7183BE}" destId="{FFF6C335-80DC-43DE-B2D2-1387C8BF9E3F}" srcOrd="0" destOrd="0" presId="urn:microsoft.com/office/officeart/2005/8/layout/orgChart1"/>
    <dgm:cxn modelId="{E4E6FFA1-FB68-464C-80D5-AB7BDB1FCE49}" type="presParOf" srcId="{FFF6C335-80DC-43DE-B2D2-1387C8BF9E3F}" destId="{A127655A-9E39-48A3-B0AB-1AB1B74AA5F5}" srcOrd="0" destOrd="0" presId="urn:microsoft.com/office/officeart/2005/8/layout/orgChart1"/>
    <dgm:cxn modelId="{01B0425F-43AF-496C-8BB6-C50AAF797110}" type="presParOf" srcId="{FFF6C335-80DC-43DE-B2D2-1387C8BF9E3F}" destId="{F9580742-8BFF-4099-B9F7-D54E6969D488}" srcOrd="1" destOrd="0" presId="urn:microsoft.com/office/officeart/2005/8/layout/orgChart1"/>
    <dgm:cxn modelId="{FFB75D79-FBE4-4E96-AC13-6D33FCE4A612}" type="presParOf" srcId="{2B8F1EAF-49BF-4994-8F6E-F29D7A7183BE}" destId="{A8380836-95A2-4791-BEAB-BBE7E291F5A6}" srcOrd="1" destOrd="0" presId="urn:microsoft.com/office/officeart/2005/8/layout/orgChart1"/>
    <dgm:cxn modelId="{EB780781-1C39-44CE-B22D-A77ADABD8DE7}" type="presParOf" srcId="{A8380836-95A2-4791-BEAB-BBE7E291F5A6}" destId="{C72C147F-C301-47F4-BC36-2446A2C593D0}" srcOrd="0" destOrd="0" presId="urn:microsoft.com/office/officeart/2005/8/layout/orgChart1"/>
    <dgm:cxn modelId="{54048346-E306-4491-9183-3A3F282E01D3}" type="presParOf" srcId="{A8380836-95A2-4791-BEAB-BBE7E291F5A6}" destId="{4B031E00-3F64-4DA5-B4FA-0A86AA2FAEC3}" srcOrd="1" destOrd="0" presId="urn:microsoft.com/office/officeart/2005/8/layout/orgChart1"/>
    <dgm:cxn modelId="{C8D4C26D-50BB-43FD-B96B-64C89CAC1BDD}" type="presParOf" srcId="{4B031E00-3F64-4DA5-B4FA-0A86AA2FAEC3}" destId="{08ACEA0E-5719-4617-A051-8FAE30E40F8A}" srcOrd="0" destOrd="0" presId="urn:microsoft.com/office/officeart/2005/8/layout/orgChart1"/>
    <dgm:cxn modelId="{1E3FD4DF-C797-416E-94C1-CB1FF7ADB5F2}" type="presParOf" srcId="{08ACEA0E-5719-4617-A051-8FAE30E40F8A}" destId="{59EF495A-7D61-41A7-8B88-ED4ACB3C4E63}" srcOrd="0" destOrd="0" presId="urn:microsoft.com/office/officeart/2005/8/layout/orgChart1"/>
    <dgm:cxn modelId="{6FC70ED7-A6D0-410D-AA81-A7E5A152AEF4}" type="presParOf" srcId="{08ACEA0E-5719-4617-A051-8FAE30E40F8A}" destId="{FD110291-9739-487D-9531-2DBD770A947F}" srcOrd="1" destOrd="0" presId="urn:microsoft.com/office/officeart/2005/8/layout/orgChart1"/>
    <dgm:cxn modelId="{CEE71D02-059B-4F46-BFEB-FC23664C2846}" type="presParOf" srcId="{4B031E00-3F64-4DA5-B4FA-0A86AA2FAEC3}" destId="{9B09653E-02DB-4B1B-9623-DE01F9E6C5E4}" srcOrd="1" destOrd="0" presId="urn:microsoft.com/office/officeart/2005/8/layout/orgChart1"/>
    <dgm:cxn modelId="{873C31FA-FE2F-469B-8B9B-7EE47022F3C3}" type="presParOf" srcId="{4B031E00-3F64-4DA5-B4FA-0A86AA2FAEC3}" destId="{D61DCD5D-EF12-4E68-944D-0BE64C4D44D9}" srcOrd="2" destOrd="0" presId="urn:microsoft.com/office/officeart/2005/8/layout/orgChart1"/>
    <dgm:cxn modelId="{D104BAB5-4B68-4D33-8AE1-E5F82B9C90DE}" type="presParOf" srcId="{A8380836-95A2-4791-BEAB-BBE7E291F5A6}" destId="{5365C1A9-8810-4480-B23D-FB3F737D0355}" srcOrd="2" destOrd="0" presId="urn:microsoft.com/office/officeart/2005/8/layout/orgChart1"/>
    <dgm:cxn modelId="{453BB5D9-B439-472E-91EC-C3F93DAEA2D3}" type="presParOf" srcId="{A8380836-95A2-4791-BEAB-BBE7E291F5A6}" destId="{3EA3B313-C7EA-43AF-BF55-09571A205359}" srcOrd="3" destOrd="0" presId="urn:microsoft.com/office/officeart/2005/8/layout/orgChart1"/>
    <dgm:cxn modelId="{902621D4-3362-4C54-A840-3905BB8149B1}" type="presParOf" srcId="{3EA3B313-C7EA-43AF-BF55-09571A205359}" destId="{736824BA-80D8-4121-B2FA-3C3135C25F27}" srcOrd="0" destOrd="0" presId="urn:microsoft.com/office/officeart/2005/8/layout/orgChart1"/>
    <dgm:cxn modelId="{BB3A6A39-9AE9-4BC5-B2F6-3AE167AC3D9B}" type="presParOf" srcId="{736824BA-80D8-4121-B2FA-3C3135C25F27}" destId="{DBBB17C0-6C3F-4101-8D02-961A9CF9AE62}" srcOrd="0" destOrd="0" presId="urn:microsoft.com/office/officeart/2005/8/layout/orgChart1"/>
    <dgm:cxn modelId="{81F34443-239C-4991-8D94-EB1BD971722F}" type="presParOf" srcId="{736824BA-80D8-4121-B2FA-3C3135C25F27}" destId="{257AD71A-F0A8-480B-9073-334B24C47AD2}" srcOrd="1" destOrd="0" presId="urn:microsoft.com/office/officeart/2005/8/layout/orgChart1"/>
    <dgm:cxn modelId="{FDF46049-B9D1-4549-B6C9-877A66283587}" type="presParOf" srcId="{3EA3B313-C7EA-43AF-BF55-09571A205359}" destId="{4E2C902B-2788-42F1-A505-ED208F38E221}" srcOrd="1" destOrd="0" presId="urn:microsoft.com/office/officeart/2005/8/layout/orgChart1"/>
    <dgm:cxn modelId="{D3B5D8C4-6DE2-4404-A3AA-386F7636D1E1}" type="presParOf" srcId="{3EA3B313-C7EA-43AF-BF55-09571A205359}" destId="{95E0B96B-EDAA-4F7A-858E-B72A174FCC27}" srcOrd="2" destOrd="0" presId="urn:microsoft.com/office/officeart/2005/8/layout/orgChart1"/>
    <dgm:cxn modelId="{6989FE25-DD95-45E7-AEE7-7DDC3989C83C}" type="presParOf" srcId="{A8380836-95A2-4791-BEAB-BBE7E291F5A6}" destId="{CDE9874A-D2E2-4A21-ACE3-620142D34C1A}" srcOrd="4" destOrd="0" presId="urn:microsoft.com/office/officeart/2005/8/layout/orgChart1"/>
    <dgm:cxn modelId="{385594DC-2124-480E-B409-859EFBABCF3C}" type="presParOf" srcId="{A8380836-95A2-4791-BEAB-BBE7E291F5A6}" destId="{CD8DDEDD-B677-420D-B9D3-D113CFAAAA8D}" srcOrd="5" destOrd="0" presId="urn:microsoft.com/office/officeart/2005/8/layout/orgChart1"/>
    <dgm:cxn modelId="{43D042AB-E221-424F-BDA6-63E799934918}" type="presParOf" srcId="{CD8DDEDD-B677-420D-B9D3-D113CFAAAA8D}" destId="{83E17CD9-DA40-4F1A-8ADF-8FF79499FF82}" srcOrd="0" destOrd="0" presId="urn:microsoft.com/office/officeart/2005/8/layout/orgChart1"/>
    <dgm:cxn modelId="{CE7E14C6-618C-45BC-88FC-18F896E88BF5}" type="presParOf" srcId="{83E17CD9-DA40-4F1A-8ADF-8FF79499FF82}" destId="{BA9A296D-B2F8-4E34-B863-78216B3383C5}" srcOrd="0" destOrd="0" presId="urn:microsoft.com/office/officeart/2005/8/layout/orgChart1"/>
    <dgm:cxn modelId="{EB3D161C-E987-4027-AA20-1506FABB7AE6}" type="presParOf" srcId="{83E17CD9-DA40-4F1A-8ADF-8FF79499FF82}" destId="{57F024E8-142C-4AF7-A58E-56FBB1001AD5}" srcOrd="1" destOrd="0" presId="urn:microsoft.com/office/officeart/2005/8/layout/orgChart1"/>
    <dgm:cxn modelId="{AD7EDBF9-6509-481C-BF87-27D3F59AAAEA}" type="presParOf" srcId="{CD8DDEDD-B677-420D-B9D3-D113CFAAAA8D}" destId="{9B70C134-1D81-494E-A211-9851D1620F03}" srcOrd="1" destOrd="0" presId="urn:microsoft.com/office/officeart/2005/8/layout/orgChart1"/>
    <dgm:cxn modelId="{2865ADCF-F09D-4E2F-8A21-0018EFB1056C}" type="presParOf" srcId="{CD8DDEDD-B677-420D-B9D3-D113CFAAAA8D}" destId="{A6C0A30F-AA3D-4CE8-9F3F-DB779716859B}" srcOrd="2" destOrd="0" presId="urn:microsoft.com/office/officeart/2005/8/layout/orgChart1"/>
    <dgm:cxn modelId="{0ADE9FA7-523E-4519-AC46-A9FB738F86E9}" type="presParOf" srcId="{A8380836-95A2-4791-BEAB-BBE7E291F5A6}" destId="{CB66AD9E-DB40-4E83-BDFC-CE98081E7BE2}" srcOrd="6" destOrd="0" presId="urn:microsoft.com/office/officeart/2005/8/layout/orgChart1"/>
    <dgm:cxn modelId="{18C6219A-95CE-474E-80CF-E1B3ACB67DFD}" type="presParOf" srcId="{A8380836-95A2-4791-BEAB-BBE7E291F5A6}" destId="{08F4CDFD-7A10-4A75-B066-F578C91C0248}" srcOrd="7" destOrd="0" presId="urn:microsoft.com/office/officeart/2005/8/layout/orgChart1"/>
    <dgm:cxn modelId="{02CD8CAE-D1AA-4D87-B540-825B33295A72}" type="presParOf" srcId="{08F4CDFD-7A10-4A75-B066-F578C91C0248}" destId="{3EA4816E-C913-4705-ABFA-5ACD0EA5399A}" srcOrd="0" destOrd="0" presId="urn:microsoft.com/office/officeart/2005/8/layout/orgChart1"/>
    <dgm:cxn modelId="{5CD01DDC-D4F8-4B53-90E8-569325106982}" type="presParOf" srcId="{3EA4816E-C913-4705-ABFA-5ACD0EA5399A}" destId="{5130E195-48D4-400D-A721-F7911344C2C5}" srcOrd="0" destOrd="0" presId="urn:microsoft.com/office/officeart/2005/8/layout/orgChart1"/>
    <dgm:cxn modelId="{5B658A2D-B6D7-4A1D-A9AE-3722878C66F4}" type="presParOf" srcId="{3EA4816E-C913-4705-ABFA-5ACD0EA5399A}" destId="{E079E5DF-7B1E-40C5-BC53-1872B405D443}" srcOrd="1" destOrd="0" presId="urn:microsoft.com/office/officeart/2005/8/layout/orgChart1"/>
    <dgm:cxn modelId="{6FF1087E-4729-4BC9-9281-1AA446DD9AAE}" type="presParOf" srcId="{08F4CDFD-7A10-4A75-B066-F578C91C0248}" destId="{BCEFE458-74A0-4BA0-B022-8528505AC32A}" srcOrd="1" destOrd="0" presId="urn:microsoft.com/office/officeart/2005/8/layout/orgChart1"/>
    <dgm:cxn modelId="{EE7F6817-2C79-4D50-B4A0-3F8CE04B74E0}" type="presParOf" srcId="{08F4CDFD-7A10-4A75-B066-F578C91C0248}" destId="{E06B80A1-B6E0-4240-B74D-2CD59F57D028}" srcOrd="2" destOrd="0" presId="urn:microsoft.com/office/officeart/2005/8/layout/orgChart1"/>
    <dgm:cxn modelId="{451A49AB-64FC-4DDD-BE56-184EE9B5EE47}" type="presParOf" srcId="{2B8F1EAF-49BF-4994-8F6E-F29D7A7183BE}" destId="{E82A23D8-764A-46BB-BDED-29B83D770E74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00E89A-C522-461C-BF70-200057EB602F}" type="doc">
      <dgm:prSet loTypeId="urn:microsoft.com/office/officeart/2005/8/layout/bList2" loCatId="list" qsTypeId="urn:microsoft.com/office/officeart/2005/8/quickstyle/simple1#1" qsCatId="simple" csTypeId="urn:microsoft.com/office/officeart/2005/8/colors/accent1_2#2" csCatId="accent1" phldr="1"/>
      <dgm:spPr/>
    </dgm:pt>
    <dgm:pt modelId="{164FB9EF-4E5A-4C90-970D-E058C5420031}" type="pres">
      <dgm:prSet presAssocID="{2900E89A-C522-461C-BF70-200057EB602F}" presName="diagram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05143E5B-1A4A-4572-BFA7-8D98B4A81608}" type="presOf" srcId="{2900E89A-C522-461C-BF70-200057EB602F}" destId="{164FB9EF-4E5A-4C90-970D-E058C5420031}" srcOrd="0" destOrd="0" presId="urn:microsoft.com/office/officeart/2005/8/layout/b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11EF67C-CCEA-4CB1-938D-981D1CB3F078}" type="datetimeFigureOut">
              <a:rPr lang="ru-RU"/>
              <a:pPr>
                <a:defRPr/>
              </a:pPr>
              <a:t>12.04.2018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B16A9B3-1309-4532-BE57-92531E21EF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983E85-1CB0-4E4F-9063-71A49FFDEEE8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A01DBC-15DB-4F6F-9CFD-63D3A826C2A6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3F6A7-8FF7-41BB-8B4A-4B2FF949C310}" type="datetimeFigureOut">
              <a:rPr lang="ru-RU"/>
              <a:pPr>
                <a:defRPr/>
              </a:pPr>
              <a:t>12.04.2018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3471D-BC5B-48F7-AC08-AFC755894E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0525C-3FB9-48E3-804B-1E163369DCF2}" type="datetimeFigureOut">
              <a:rPr lang="ru-RU"/>
              <a:pPr>
                <a:defRPr/>
              </a:pPr>
              <a:t>12.04.2018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1953F-BA11-47D8-B61D-FD0450B78F9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5C791-96AF-4A70-BD23-E7E03C127BC7}" type="datetimeFigureOut">
              <a:rPr lang="ru-RU"/>
              <a:pPr>
                <a:defRPr/>
              </a:pPr>
              <a:t>12.04.2018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C99B6-BEFD-4278-AAD9-001E14312E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 rtlCol="0">
            <a:normAutofit/>
          </a:bodyPr>
          <a:lstStyle/>
          <a:p>
            <a:pPr lvl="0"/>
            <a:endParaRPr lang="ru-RU" noProof="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33085-6E5B-44CD-9FC4-151FD61648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83EED-73B7-4F18-817D-BB005C1CA7A5}" type="datetimeFigureOut">
              <a:rPr lang="ru-RU"/>
              <a:pPr>
                <a:defRPr/>
              </a:pPr>
              <a:t>12.04.2018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5ADAD-36B4-4633-94A2-6A1213A437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31529-78B1-4A6E-9CDF-2B083DFA454B}" type="datetimeFigureOut">
              <a:rPr lang="ru-RU"/>
              <a:pPr>
                <a:defRPr/>
              </a:pPr>
              <a:t>12.04.2018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A046A-B62D-4E47-86BD-A473023D2C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7CDD2-791F-4DD3-9C1C-649004B53634}" type="datetimeFigureOut">
              <a:rPr lang="ru-RU"/>
              <a:pPr>
                <a:defRPr/>
              </a:pPr>
              <a:t>12.04.2018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ECA32-C10A-4F38-AD6F-5E9A48D31A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9AA95-3EA4-47CB-8935-21A7E0B1BF82}" type="datetimeFigureOut">
              <a:rPr lang="ru-RU"/>
              <a:pPr>
                <a:defRPr/>
              </a:pPr>
              <a:t>12.04.2018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E7C8F-8285-4BB4-9A16-B56F44E2E9D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FA786-963F-417A-BF25-07078300FA0B}" type="datetimeFigureOut">
              <a:rPr lang="ru-RU"/>
              <a:pPr>
                <a:defRPr/>
              </a:pPr>
              <a:t>12.04.2018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242B0-2AB0-485E-8040-628BB37391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787AA-CB05-4115-8B68-0B90F7A62C3A}" type="datetimeFigureOut">
              <a:rPr lang="ru-RU"/>
              <a:pPr>
                <a:defRPr/>
              </a:pPr>
              <a:t>12.04.2018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15E0F-06B9-4B5D-85A7-87BA99247A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0ABB3-4F38-4382-AB81-BA657CB65F43}" type="datetimeFigureOut">
              <a:rPr lang="ru-RU"/>
              <a:pPr>
                <a:defRPr/>
              </a:pPr>
              <a:t>12.04.2018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BD3B5-C1F2-48CF-8DAB-FCF0D6A6FEC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89DB0-FBE5-47A3-A77C-5CE7715CE86E}" type="datetimeFigureOut">
              <a:rPr lang="ru-RU"/>
              <a:pPr>
                <a:defRPr/>
              </a:pPr>
              <a:t>12.04.2018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5008D-9080-448A-8FE1-75F76D3E31A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D41EC2-20D8-4AF9-AD98-313711D4A2A6}" type="datetimeFigureOut">
              <a:rPr lang="ru-RU"/>
              <a:pPr>
                <a:defRPr/>
              </a:pPr>
              <a:t>12.04.2018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17D20C-DA8C-4D79-A345-FB326C92E9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4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5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6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4000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000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Отчет </a:t>
            </a:r>
            <a:br>
              <a:rPr lang="ru-RU" sz="4000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000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 исполнении бюджета  Ипатовского муниципального района Ставропольского края</a:t>
            </a:r>
            <a:r>
              <a:rPr lang="ru-RU" sz="4000" b="1" i="1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4000" b="1" i="1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000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 2016 год </a:t>
            </a:r>
            <a:br>
              <a:rPr lang="ru-RU" sz="4000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000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4000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1800" b="1" i="1" smtClean="0"/>
              <a:t>Докладчик: начальник финансового управления администрации Ипатовского муниципального района Ставропольского края   </a:t>
            </a:r>
            <a:br>
              <a:rPr lang="ru-RU" sz="1800" b="1" i="1" smtClean="0"/>
            </a:br>
            <a:r>
              <a:rPr lang="ru-RU" sz="1800" b="1" i="1" smtClean="0"/>
              <a:t>Домовцова Любовь Григорьевна</a:t>
            </a:r>
            <a:br>
              <a:rPr lang="ru-RU" sz="1800" b="1" i="1" smtClean="0"/>
            </a:br>
            <a:r>
              <a:rPr lang="ru-RU" sz="1800" b="1" i="1" smtClean="0"/>
              <a:t/>
            </a:r>
            <a:br>
              <a:rPr lang="ru-RU" sz="1800" b="1" i="1" smtClean="0"/>
            </a:br>
            <a:r>
              <a:rPr lang="ru-RU" sz="1800" b="1" i="1" smtClean="0"/>
              <a:t/>
            </a:r>
            <a:br>
              <a:rPr lang="ru-RU" sz="1800" b="1" i="1" smtClean="0"/>
            </a:br>
            <a:r>
              <a:rPr lang="ru-RU" sz="1800" b="1" i="1" smtClean="0"/>
              <a:t> 2017год</a:t>
            </a:r>
            <a:endParaRPr lang="ru-RU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8253412" cy="879475"/>
          </a:xfrm>
        </p:spPr>
        <p:txBody>
          <a:bodyPr/>
          <a:lstStyle/>
          <a:p>
            <a:pPr eaLnBrk="1" hangingPunct="1"/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БЮДЖЕТ ИПАТОВСКОГО МУНИЦИПАЛЬНОГО РАЙОНА СК</a:t>
            </a:r>
            <a:br>
              <a:rPr lang="ru-RU" sz="20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НА 2016 ГОД В ПРОГРАММНОМ ИСПОЛНЕНИИ</a:t>
            </a:r>
          </a:p>
        </p:txBody>
      </p:sp>
      <p:graphicFrame>
        <p:nvGraphicFramePr>
          <p:cNvPr id="37046" name="Group 182"/>
          <p:cNvGraphicFramePr>
            <a:graphicFrameLocks noGrp="1"/>
          </p:cNvGraphicFramePr>
          <p:nvPr>
            <p:ph sz="half" idx="1"/>
          </p:nvPr>
        </p:nvGraphicFramePr>
        <p:xfrm>
          <a:off x="142844" y="1071546"/>
          <a:ext cx="8831295" cy="642938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5045080"/>
                <a:gridCol w="1428760"/>
                <a:gridCol w="1214446"/>
                <a:gridCol w="1143009"/>
              </a:tblGrid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Наименование муниципальной программы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УТВЕРЖДЕНО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ФАКТИЧЕСКИ ИСПОЛНЕНО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%  ИСПОЛНЕНИЯ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graphicFrame>
        <p:nvGraphicFramePr>
          <p:cNvPr id="37043" name="Group 179"/>
          <p:cNvGraphicFramePr>
            <a:graphicFrameLocks noGrp="1"/>
          </p:cNvGraphicFramePr>
          <p:nvPr>
            <p:ph sz="half" idx="2"/>
          </p:nvPr>
        </p:nvGraphicFramePr>
        <p:xfrm>
          <a:off x="142844" y="1714488"/>
          <a:ext cx="8832884" cy="491016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046670"/>
                <a:gridCol w="1428760"/>
                <a:gridCol w="1214446"/>
                <a:gridCol w="1143008"/>
              </a:tblGrid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образования в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Ипатовском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муниципальном районе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Ставропольского края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590958,89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589126,04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99,69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6658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Улучшение культурно -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досугового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уровня жизни населения Ипатовского муниципального районе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Ставропольского края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23601,02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23576,17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99,89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817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жилищно-коммунального и дорожного хозяйства, защита населения и территории от чрезвычайных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ситуаций в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Ипатовском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муниципальном  районе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Ставропольского  края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26642,09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22841,16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85,73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668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эффективности бюджетных расходов и управления муниципальными финансами Ипатовского муниципального районе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Ставропольского края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86475,66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86474,92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100,00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3915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Управление имуществом Ипатовского муниципального районе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Ставропольского края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6486,45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6453,86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99,50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91443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Развитие</a:t>
                      </a:r>
                      <a:r>
                        <a:rPr lang="ru-RU" sz="1400" baseline="0" dirty="0" smtClean="0"/>
                        <a:t> экономики, малого и среднего бизнеса, потребительского рынка и улучшение инвестиционного климата в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Ипатовском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муниципальном районе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Ставропольского края</a:t>
                      </a:r>
                      <a:endParaRPr lang="ru-RU" sz="1400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64000,85</a:t>
                      </a:r>
                      <a:endParaRPr lang="ru-RU" sz="1400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62272,57</a:t>
                      </a:r>
                      <a:endParaRPr lang="ru-RU" sz="1400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97,30</a:t>
                      </a:r>
                      <a:endParaRPr lang="ru-RU" sz="1400" dirty="0"/>
                    </a:p>
                  </a:txBody>
                  <a:tcPr anchor="ctr" horzOverflow="overflow"/>
                </a:tc>
              </a:tr>
              <a:tr h="714380"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ИТОГО:     </a:t>
                      </a:r>
                      <a:endParaRPr lang="ru-RU" sz="1500" b="1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798164,96</a:t>
                      </a:r>
                      <a:endParaRPr lang="ru-RU" sz="1500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790744,72</a:t>
                      </a:r>
                      <a:endParaRPr lang="ru-RU" sz="1500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99,07</a:t>
                      </a:r>
                      <a:endParaRPr lang="ru-RU" sz="1500" dirty="0"/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13317" name="Прямоугольник 5"/>
          <p:cNvSpPr>
            <a:spLocks noChangeArrowheads="1"/>
          </p:cNvSpPr>
          <p:nvPr/>
        </p:nvSpPr>
        <p:spPr bwMode="auto">
          <a:xfrm>
            <a:off x="7812088" y="785813"/>
            <a:ext cx="1331912" cy="19685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ru-RU" sz="1200" b="1" i="1">
                <a:latin typeface="Calibri" pitchFamily="34" charset="0"/>
              </a:rPr>
              <a:t>ТЫС.РУБЛЕЙ</a:t>
            </a:r>
          </a:p>
        </p:txBody>
      </p:sp>
      <p:sp>
        <p:nvSpPr>
          <p:cNvPr id="13318" name="Прямоугольник 7"/>
          <p:cNvSpPr>
            <a:spLocks noChangeArrowheads="1"/>
          </p:cNvSpPr>
          <p:nvPr/>
        </p:nvSpPr>
        <p:spPr bwMode="auto">
          <a:xfrm>
            <a:off x="8456613" y="0"/>
            <a:ext cx="660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>
                <a:latin typeface="Calibri" pitchFamily="34" charset="0"/>
              </a:rPr>
              <a:t>Схема 9</a:t>
            </a:r>
          </a:p>
        </p:txBody>
      </p:sp>
      <p:pic>
        <p:nvPicPr>
          <p:cNvPr id="13319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0"/>
            <a:ext cx="8229600" cy="785813"/>
          </a:xfrm>
        </p:spPr>
        <p:txBody>
          <a:bodyPr anchor="t">
            <a:normAutofit fontScale="90000"/>
          </a:bodyPr>
          <a:lstStyle/>
          <a:p>
            <a:pPr>
              <a:defRPr/>
            </a:pPr>
            <a:r>
              <a:rPr lang="ru-RU" sz="2200" b="1" dirty="0" smtClean="0">
                <a:latin typeface="Times New Roman" pitchFamily="18" charset="0"/>
              </a:rPr>
              <a:t>КАССОВОЕ ИСПОЛНЕНИЕ БЮДЖЕТА ИПАТОВСКОГО МУНИЦИПАЛЬНОГО РАЙОНА СТАВРОПОЛЬСКОГО КРАЯ В РАЗРЕЗЕ ГЛАВНЫХ РАСПОРЯДИТЕЛЕЙ БЮДЖЕТНЫХ СРЕДСТВ ЗА 201</a:t>
            </a:r>
            <a:r>
              <a:rPr lang="en-US" sz="2200" b="1" dirty="0" smtClean="0">
                <a:latin typeface="Times New Roman" pitchFamily="18" charset="0"/>
              </a:rPr>
              <a:t>6</a:t>
            </a:r>
            <a:r>
              <a:rPr lang="ru-RU" sz="2200" b="1" dirty="0" smtClean="0">
                <a:latin typeface="Times New Roman" pitchFamily="18" charset="0"/>
              </a:rPr>
              <a:t> год</a:t>
            </a:r>
            <a:r>
              <a:rPr lang="ru-RU" b="1" dirty="0" smtClean="0">
                <a:latin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</a:rPr>
            </a:br>
            <a:endParaRPr lang="ru-RU" dirty="0"/>
          </a:p>
        </p:txBody>
      </p:sp>
      <p:graphicFrame>
        <p:nvGraphicFramePr>
          <p:cNvPr id="14339" name="Object 2"/>
          <p:cNvGraphicFramePr>
            <a:graphicFrameLocks noChangeAspect="1"/>
          </p:cNvGraphicFramePr>
          <p:nvPr/>
        </p:nvGraphicFramePr>
        <p:xfrm>
          <a:off x="0" y="1144588"/>
          <a:ext cx="9072563" cy="5238750"/>
        </p:xfrm>
        <a:graphic>
          <a:graphicData uri="http://schemas.openxmlformats.org/presentationml/2006/ole">
            <p:oleObj spid="_x0000_s14339" r:id="rId3" imgW="9071634" imgH="5236918" progId="Excel.Chart.8">
              <p:embed/>
            </p:oleObj>
          </a:graphicData>
        </a:graphic>
      </p:graphicFrame>
      <p:sp>
        <p:nvSpPr>
          <p:cNvPr id="14340" name="Line 7"/>
          <p:cNvSpPr>
            <a:spLocks noChangeShapeType="1"/>
          </p:cNvSpPr>
          <p:nvPr/>
        </p:nvSpPr>
        <p:spPr bwMode="auto">
          <a:xfrm>
            <a:off x="714375" y="1785938"/>
            <a:ext cx="8429625" cy="46037"/>
          </a:xfrm>
          <a:prstGeom prst="line">
            <a:avLst/>
          </a:prstGeom>
          <a:noFill/>
          <a:ln w="31750">
            <a:solidFill>
              <a:srgbClr val="9933FF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1" name="TextBox 7"/>
          <p:cNvSpPr txBox="1">
            <a:spLocks noChangeArrowheads="1"/>
          </p:cNvSpPr>
          <p:nvPr/>
        </p:nvSpPr>
        <p:spPr bwMode="auto">
          <a:xfrm>
            <a:off x="4929188" y="1357313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7030A0"/>
                </a:solidFill>
              </a:rPr>
              <a:t>98,</a:t>
            </a:r>
            <a:r>
              <a:rPr lang="en-US" b="1">
                <a:solidFill>
                  <a:srgbClr val="7030A0"/>
                </a:solidFill>
              </a:rPr>
              <a:t>39</a:t>
            </a:r>
            <a:r>
              <a:rPr lang="ru-RU" b="1">
                <a:solidFill>
                  <a:srgbClr val="7030A0"/>
                </a:solidFill>
              </a:rPr>
              <a:t>%</a:t>
            </a:r>
          </a:p>
        </p:txBody>
      </p:sp>
      <p:sp>
        <p:nvSpPr>
          <p:cNvPr id="14342" name="TextBox 9"/>
          <p:cNvSpPr txBox="1">
            <a:spLocks noChangeArrowheads="1"/>
          </p:cNvSpPr>
          <p:nvPr/>
        </p:nvSpPr>
        <p:spPr bwMode="auto">
          <a:xfrm>
            <a:off x="8358188" y="0"/>
            <a:ext cx="7858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/>
              <a:t>Схема  1</a:t>
            </a:r>
            <a:r>
              <a:rPr lang="en-US" sz="1000"/>
              <a:t>0</a:t>
            </a:r>
            <a:endParaRPr lang="ru-RU" sz="1000"/>
          </a:p>
        </p:txBody>
      </p:sp>
      <p:pic>
        <p:nvPicPr>
          <p:cNvPr id="14343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371600"/>
          </a:xfrm>
        </p:spPr>
        <p:txBody>
          <a:bodyPr rtlCol="0" anchor="t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ЭКОНОМИЧЕСКАЯ СТРУКТУРА РАСХОДОВ БЮДЖЕТА ИПАТОВСКОГО МУНИЦИПАЛЬНОГО РАЙОНА  СТАВРОПОЛЬСКОГО КРАЯ  ЗА 201</a:t>
            </a:r>
            <a:r>
              <a:rPr lang="en-US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6</a:t>
            </a:r>
            <a:r>
              <a:rPr lang="ru-RU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год</a:t>
            </a:r>
            <a:endParaRPr lang="ru-RU" sz="2000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03225" y="928688"/>
          <a:ext cx="8740775" cy="5734050"/>
        </p:xfrm>
        <a:graphic>
          <a:graphicData uri="http://schemas.openxmlformats.org/presentationml/2006/ole">
            <p:oleObj spid="_x0000_s4098" r:id="rId3" imgW="8742422" imgH="5736833" progId="Excel.Chart.8">
              <p:embed/>
            </p:oleObj>
          </a:graphicData>
        </a:graphic>
      </p:graphicFrame>
      <p:sp>
        <p:nvSpPr>
          <p:cNvPr id="4100" name="TextBox 4"/>
          <p:cNvSpPr txBox="1">
            <a:spLocks noChangeArrowheads="1"/>
          </p:cNvSpPr>
          <p:nvPr/>
        </p:nvSpPr>
        <p:spPr bwMode="auto">
          <a:xfrm>
            <a:off x="6500813" y="1928813"/>
            <a:ext cx="785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alibri" pitchFamily="34" charset="0"/>
              </a:rPr>
              <a:t>26</a:t>
            </a:r>
            <a:r>
              <a:rPr lang="ru-RU" sz="1400" b="1">
                <a:latin typeface="Calibri" pitchFamily="34" charset="0"/>
              </a:rPr>
              <a:t>,8</a:t>
            </a:r>
            <a:r>
              <a:rPr lang="en-US" sz="1400" b="1">
                <a:latin typeface="Calibri" pitchFamily="34" charset="0"/>
              </a:rPr>
              <a:t>0</a:t>
            </a:r>
            <a:r>
              <a:rPr lang="ru-RU" sz="1400" b="1">
                <a:latin typeface="Calibri" pitchFamily="34" charset="0"/>
              </a:rPr>
              <a:t>%</a:t>
            </a:r>
          </a:p>
        </p:txBody>
      </p:sp>
      <p:sp>
        <p:nvSpPr>
          <p:cNvPr id="4101" name="TextBox 5"/>
          <p:cNvSpPr txBox="1">
            <a:spLocks noChangeArrowheads="1"/>
          </p:cNvSpPr>
          <p:nvPr/>
        </p:nvSpPr>
        <p:spPr bwMode="auto">
          <a:xfrm>
            <a:off x="7572375" y="3071813"/>
            <a:ext cx="857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alibri" pitchFamily="34" charset="0"/>
              </a:rPr>
              <a:t>2</a:t>
            </a:r>
            <a:r>
              <a:rPr lang="ru-RU" sz="1400" b="1">
                <a:latin typeface="Calibri" pitchFamily="34" charset="0"/>
              </a:rPr>
              <a:t>,</a:t>
            </a:r>
            <a:r>
              <a:rPr lang="en-US" sz="1400" b="1">
                <a:latin typeface="Calibri" pitchFamily="34" charset="0"/>
              </a:rPr>
              <a:t>44</a:t>
            </a:r>
            <a:r>
              <a:rPr lang="ru-RU" sz="1400" b="1">
                <a:latin typeface="Calibri" pitchFamily="34" charset="0"/>
              </a:rPr>
              <a:t>%</a:t>
            </a:r>
          </a:p>
        </p:txBody>
      </p:sp>
      <p:sp>
        <p:nvSpPr>
          <p:cNvPr id="4102" name="TextBox 6"/>
          <p:cNvSpPr txBox="1">
            <a:spLocks noChangeArrowheads="1"/>
          </p:cNvSpPr>
          <p:nvPr/>
        </p:nvSpPr>
        <p:spPr bwMode="auto">
          <a:xfrm>
            <a:off x="3929063" y="1643063"/>
            <a:ext cx="857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alibri" pitchFamily="34" charset="0"/>
              </a:rPr>
              <a:t>5</a:t>
            </a:r>
            <a:r>
              <a:rPr lang="ru-RU" sz="1400" b="1">
                <a:latin typeface="Calibri" pitchFamily="34" charset="0"/>
              </a:rPr>
              <a:t>,</a:t>
            </a:r>
            <a:r>
              <a:rPr lang="en-US" sz="1400" b="1">
                <a:latin typeface="Calibri" pitchFamily="34" charset="0"/>
              </a:rPr>
              <a:t>71</a:t>
            </a:r>
            <a:r>
              <a:rPr lang="ru-RU" sz="1400" b="1">
                <a:latin typeface="Calibri" pitchFamily="34" charset="0"/>
              </a:rPr>
              <a:t>%</a:t>
            </a:r>
          </a:p>
        </p:txBody>
      </p:sp>
      <p:sp>
        <p:nvSpPr>
          <p:cNvPr id="4103" name="TextBox 7"/>
          <p:cNvSpPr txBox="1">
            <a:spLocks noChangeArrowheads="1"/>
          </p:cNvSpPr>
          <p:nvPr/>
        </p:nvSpPr>
        <p:spPr bwMode="auto">
          <a:xfrm>
            <a:off x="1785938" y="2714625"/>
            <a:ext cx="857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alibri" pitchFamily="34" charset="0"/>
              </a:rPr>
              <a:t>35</a:t>
            </a:r>
            <a:r>
              <a:rPr lang="ru-RU" sz="1400" b="1">
                <a:latin typeface="Calibri" pitchFamily="34" charset="0"/>
              </a:rPr>
              <a:t>,</a:t>
            </a:r>
            <a:r>
              <a:rPr lang="en-US" sz="1400" b="1">
                <a:latin typeface="Calibri" pitchFamily="34" charset="0"/>
              </a:rPr>
              <a:t>60</a:t>
            </a:r>
            <a:r>
              <a:rPr lang="ru-RU" sz="1400" b="1">
                <a:latin typeface="Calibri" pitchFamily="34" charset="0"/>
              </a:rPr>
              <a:t>%</a:t>
            </a:r>
          </a:p>
        </p:txBody>
      </p:sp>
      <p:sp>
        <p:nvSpPr>
          <p:cNvPr id="4104" name="TextBox 9"/>
          <p:cNvSpPr txBox="1">
            <a:spLocks noChangeArrowheads="1"/>
          </p:cNvSpPr>
          <p:nvPr/>
        </p:nvSpPr>
        <p:spPr bwMode="auto">
          <a:xfrm>
            <a:off x="2928938" y="4071938"/>
            <a:ext cx="785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alibri" pitchFamily="34" charset="0"/>
              </a:rPr>
              <a:t>1</a:t>
            </a:r>
            <a:r>
              <a:rPr lang="ru-RU" sz="1400" b="1">
                <a:latin typeface="Calibri" pitchFamily="34" charset="0"/>
              </a:rPr>
              <a:t>,</a:t>
            </a:r>
            <a:r>
              <a:rPr lang="en-US" sz="1400" b="1">
                <a:latin typeface="Calibri" pitchFamily="34" charset="0"/>
              </a:rPr>
              <a:t>88</a:t>
            </a:r>
            <a:r>
              <a:rPr lang="ru-RU" sz="1400" b="1">
                <a:latin typeface="Calibri" pitchFamily="34" charset="0"/>
              </a:rPr>
              <a:t>%</a:t>
            </a:r>
          </a:p>
        </p:txBody>
      </p:sp>
      <p:sp>
        <p:nvSpPr>
          <p:cNvPr id="4105" name="Прямоугольник 16"/>
          <p:cNvSpPr>
            <a:spLocks noChangeArrowheads="1"/>
          </p:cNvSpPr>
          <p:nvPr/>
        </p:nvSpPr>
        <p:spPr bwMode="auto">
          <a:xfrm>
            <a:off x="7694613" y="928688"/>
            <a:ext cx="9588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100" b="1" i="1">
                <a:latin typeface="Calibri" pitchFamily="34" charset="0"/>
              </a:rPr>
              <a:t>ТЫС.РУБЛЕЙ</a:t>
            </a:r>
          </a:p>
        </p:txBody>
      </p:sp>
      <p:sp>
        <p:nvSpPr>
          <p:cNvPr id="4106" name="TextBox 18"/>
          <p:cNvSpPr txBox="1">
            <a:spLocks noChangeArrowheads="1"/>
          </p:cNvSpPr>
          <p:nvPr/>
        </p:nvSpPr>
        <p:spPr bwMode="auto">
          <a:xfrm>
            <a:off x="8501063" y="0"/>
            <a:ext cx="7858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>
                <a:latin typeface="Calibri" pitchFamily="34" charset="0"/>
              </a:rPr>
              <a:t>Схема  1</a:t>
            </a:r>
            <a:r>
              <a:rPr lang="en-US" sz="1000">
                <a:latin typeface="Calibri" pitchFamily="34" charset="0"/>
              </a:rPr>
              <a:t>1</a:t>
            </a:r>
            <a:endParaRPr lang="ru-RU" sz="1000">
              <a:latin typeface="Calibri" pitchFamily="34" charset="0"/>
            </a:endParaRPr>
          </a:p>
        </p:txBody>
      </p:sp>
      <p:pic>
        <p:nvPicPr>
          <p:cNvPr id="4107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8" name="TextBox 7"/>
          <p:cNvSpPr txBox="1">
            <a:spLocks noChangeArrowheads="1"/>
          </p:cNvSpPr>
          <p:nvPr/>
        </p:nvSpPr>
        <p:spPr bwMode="auto">
          <a:xfrm>
            <a:off x="5643563" y="3929063"/>
            <a:ext cx="857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alibri" pitchFamily="34" charset="0"/>
              </a:rPr>
              <a:t>27</a:t>
            </a:r>
            <a:r>
              <a:rPr lang="ru-RU" sz="1400" b="1">
                <a:latin typeface="Calibri" pitchFamily="34" charset="0"/>
              </a:rPr>
              <a:t>,</a:t>
            </a:r>
            <a:r>
              <a:rPr lang="en-US" sz="1400" b="1">
                <a:latin typeface="Calibri" pitchFamily="34" charset="0"/>
              </a:rPr>
              <a:t>57</a:t>
            </a:r>
            <a:r>
              <a:rPr lang="ru-RU" sz="1400" b="1">
                <a:latin typeface="Calibri" pitchFamily="34" charset="0"/>
              </a:rPr>
              <a:t>%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0"/>
            <a:ext cx="8229600" cy="714375"/>
          </a:xfrm>
        </p:spPr>
        <p:txBody>
          <a:bodyPr anchor="t"/>
          <a:lstStyle/>
          <a:p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АНАЛИЗ РИТМИЧНОСТИ КАССОВЫХ ВЫПЛАТ </a:t>
            </a:r>
            <a:br>
              <a:rPr lang="ru-RU" sz="20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за 2014-2016 годы</a:t>
            </a:r>
            <a:endParaRPr lang="ru-RU" sz="2000" smtClean="0"/>
          </a:p>
        </p:txBody>
      </p:sp>
      <p:graphicFrame>
        <p:nvGraphicFramePr>
          <p:cNvPr id="35843" name="Object 2"/>
          <p:cNvGraphicFramePr>
            <a:graphicFrameLocks noChangeAspect="1"/>
          </p:cNvGraphicFramePr>
          <p:nvPr/>
        </p:nvGraphicFramePr>
        <p:xfrm>
          <a:off x="214313" y="785813"/>
          <a:ext cx="8786812" cy="5929312"/>
        </p:xfrm>
        <a:graphic>
          <a:graphicData uri="http://schemas.openxmlformats.org/presentationml/2006/ole">
            <p:oleObj spid="_x0000_s35843" r:id="rId3" imgW="8791194" imgH="5931922" progId="Excel.Chart.8">
              <p:embed/>
            </p:oleObj>
          </a:graphicData>
        </a:graphic>
      </p:graphicFrame>
      <p:sp>
        <p:nvSpPr>
          <p:cNvPr id="35844" name="TextBox 5"/>
          <p:cNvSpPr txBox="1">
            <a:spLocks noChangeArrowheads="1"/>
          </p:cNvSpPr>
          <p:nvPr/>
        </p:nvSpPr>
        <p:spPr bwMode="auto">
          <a:xfrm>
            <a:off x="1214438" y="2867025"/>
            <a:ext cx="7858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Calibri" pitchFamily="34" charset="0"/>
              </a:rPr>
              <a:t>21,4%</a:t>
            </a:r>
          </a:p>
        </p:txBody>
      </p:sp>
      <p:sp>
        <p:nvSpPr>
          <p:cNvPr id="35845" name="TextBox 6"/>
          <p:cNvSpPr txBox="1">
            <a:spLocks noChangeArrowheads="1"/>
          </p:cNvSpPr>
          <p:nvPr/>
        </p:nvSpPr>
        <p:spPr bwMode="auto">
          <a:xfrm>
            <a:off x="3429000" y="1938338"/>
            <a:ext cx="785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Calibri" pitchFamily="34" charset="0"/>
              </a:rPr>
              <a:t>30,8%</a:t>
            </a:r>
          </a:p>
        </p:txBody>
      </p:sp>
      <p:sp>
        <p:nvSpPr>
          <p:cNvPr id="35846" name="TextBox 7"/>
          <p:cNvSpPr txBox="1">
            <a:spLocks noChangeArrowheads="1"/>
          </p:cNvSpPr>
          <p:nvPr/>
        </p:nvSpPr>
        <p:spPr bwMode="auto">
          <a:xfrm>
            <a:off x="1285875" y="3224213"/>
            <a:ext cx="8572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Calibri" pitchFamily="34" charset="0"/>
              </a:rPr>
              <a:t>20,6%</a:t>
            </a:r>
          </a:p>
        </p:txBody>
      </p:sp>
      <p:sp>
        <p:nvSpPr>
          <p:cNvPr id="35847" name="TextBox 8"/>
          <p:cNvSpPr txBox="1">
            <a:spLocks noChangeArrowheads="1"/>
          </p:cNvSpPr>
          <p:nvPr/>
        </p:nvSpPr>
        <p:spPr bwMode="auto">
          <a:xfrm>
            <a:off x="3429000" y="2795588"/>
            <a:ext cx="714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Calibri" pitchFamily="34" charset="0"/>
              </a:rPr>
              <a:t>25,11%</a:t>
            </a:r>
          </a:p>
        </p:txBody>
      </p:sp>
      <p:sp>
        <p:nvSpPr>
          <p:cNvPr id="35848" name="TextBox 9"/>
          <p:cNvSpPr txBox="1">
            <a:spLocks noChangeArrowheads="1"/>
          </p:cNvSpPr>
          <p:nvPr/>
        </p:nvSpPr>
        <p:spPr bwMode="auto">
          <a:xfrm>
            <a:off x="1214438" y="3009900"/>
            <a:ext cx="714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Calibri" pitchFamily="34" charset="0"/>
              </a:rPr>
              <a:t>21,01%</a:t>
            </a:r>
          </a:p>
        </p:txBody>
      </p:sp>
      <p:sp>
        <p:nvSpPr>
          <p:cNvPr id="35849" name="TextBox 10"/>
          <p:cNvSpPr txBox="1">
            <a:spLocks noChangeArrowheads="1"/>
          </p:cNvSpPr>
          <p:nvPr/>
        </p:nvSpPr>
        <p:spPr bwMode="auto">
          <a:xfrm>
            <a:off x="3429000" y="2366963"/>
            <a:ext cx="714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Calibri" pitchFamily="34" charset="0"/>
              </a:rPr>
              <a:t>2</a:t>
            </a:r>
            <a:r>
              <a:rPr lang="en-US" sz="1200" b="1">
                <a:latin typeface="Calibri" pitchFamily="34" charset="0"/>
              </a:rPr>
              <a:t>9</a:t>
            </a:r>
            <a:r>
              <a:rPr lang="ru-RU" sz="1200" b="1">
                <a:latin typeface="Calibri" pitchFamily="34" charset="0"/>
              </a:rPr>
              <a:t>,</a:t>
            </a:r>
            <a:r>
              <a:rPr lang="en-US" sz="1200" b="1">
                <a:latin typeface="Calibri" pitchFamily="34" charset="0"/>
              </a:rPr>
              <a:t>1</a:t>
            </a:r>
            <a:r>
              <a:rPr lang="ru-RU" sz="1200" b="1">
                <a:latin typeface="Calibri" pitchFamily="34" charset="0"/>
              </a:rPr>
              <a:t>3%</a:t>
            </a:r>
          </a:p>
        </p:txBody>
      </p:sp>
      <p:sp>
        <p:nvSpPr>
          <p:cNvPr id="35850" name="TextBox 11"/>
          <p:cNvSpPr txBox="1">
            <a:spLocks noChangeArrowheads="1"/>
          </p:cNvSpPr>
          <p:nvPr/>
        </p:nvSpPr>
        <p:spPr bwMode="auto">
          <a:xfrm>
            <a:off x="5786438" y="3143250"/>
            <a:ext cx="714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Calibri" pitchFamily="34" charset="0"/>
              </a:rPr>
              <a:t>21,80%</a:t>
            </a:r>
          </a:p>
        </p:txBody>
      </p:sp>
      <p:sp>
        <p:nvSpPr>
          <p:cNvPr id="35851" name="TextBox 13"/>
          <p:cNvSpPr txBox="1">
            <a:spLocks noChangeArrowheads="1"/>
          </p:cNvSpPr>
          <p:nvPr/>
        </p:nvSpPr>
        <p:spPr bwMode="auto">
          <a:xfrm>
            <a:off x="5857875" y="2928938"/>
            <a:ext cx="714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Calibri" pitchFamily="34" charset="0"/>
              </a:rPr>
              <a:t>21,9%</a:t>
            </a:r>
          </a:p>
        </p:txBody>
      </p:sp>
      <p:sp>
        <p:nvSpPr>
          <p:cNvPr id="35852" name="TextBox 14"/>
          <p:cNvSpPr txBox="1">
            <a:spLocks noChangeArrowheads="1"/>
          </p:cNvSpPr>
          <p:nvPr/>
        </p:nvSpPr>
        <p:spPr bwMode="auto">
          <a:xfrm>
            <a:off x="8137525" y="2286000"/>
            <a:ext cx="714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Calibri" pitchFamily="34" charset="0"/>
              </a:rPr>
              <a:t>27,63%</a:t>
            </a:r>
          </a:p>
        </p:txBody>
      </p:sp>
      <p:sp>
        <p:nvSpPr>
          <p:cNvPr id="35853" name="TextBox 15"/>
          <p:cNvSpPr txBox="1">
            <a:spLocks noChangeArrowheads="1"/>
          </p:cNvSpPr>
          <p:nvPr/>
        </p:nvSpPr>
        <p:spPr bwMode="auto">
          <a:xfrm>
            <a:off x="8001000" y="1571625"/>
            <a:ext cx="714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Calibri" pitchFamily="34" charset="0"/>
              </a:rPr>
              <a:t>34,00%</a:t>
            </a:r>
          </a:p>
        </p:txBody>
      </p:sp>
      <p:sp>
        <p:nvSpPr>
          <p:cNvPr id="35854" name="TextBox 16"/>
          <p:cNvSpPr txBox="1">
            <a:spLocks noChangeArrowheads="1"/>
          </p:cNvSpPr>
          <p:nvPr/>
        </p:nvSpPr>
        <p:spPr bwMode="auto">
          <a:xfrm>
            <a:off x="8143875" y="2643188"/>
            <a:ext cx="714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Calibri" pitchFamily="34" charset="0"/>
              </a:rPr>
              <a:t>26,6</a:t>
            </a:r>
            <a:r>
              <a:rPr lang="en-US" sz="1200" b="1">
                <a:latin typeface="Calibri" pitchFamily="34" charset="0"/>
              </a:rPr>
              <a:t>2</a:t>
            </a:r>
            <a:r>
              <a:rPr lang="ru-RU" sz="1200" b="1">
                <a:latin typeface="Calibri" pitchFamily="34" charset="0"/>
              </a:rPr>
              <a:t>%</a:t>
            </a:r>
          </a:p>
        </p:txBody>
      </p:sp>
      <p:sp>
        <p:nvSpPr>
          <p:cNvPr id="35855" name="TextBox 18"/>
          <p:cNvSpPr txBox="1">
            <a:spLocks noChangeArrowheads="1"/>
          </p:cNvSpPr>
          <p:nvPr/>
        </p:nvSpPr>
        <p:spPr bwMode="auto">
          <a:xfrm>
            <a:off x="8358188" y="0"/>
            <a:ext cx="7858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>
                <a:latin typeface="Calibri" pitchFamily="34" charset="0"/>
              </a:rPr>
              <a:t>Схема 13</a:t>
            </a:r>
          </a:p>
        </p:txBody>
      </p:sp>
      <p:sp>
        <p:nvSpPr>
          <p:cNvPr id="35856" name="TextBox 12"/>
          <p:cNvSpPr txBox="1">
            <a:spLocks noChangeArrowheads="1"/>
          </p:cNvSpPr>
          <p:nvPr/>
        </p:nvSpPr>
        <p:spPr bwMode="auto">
          <a:xfrm>
            <a:off x="5500688" y="3429000"/>
            <a:ext cx="714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Calibri" pitchFamily="34" charset="0"/>
              </a:rPr>
              <a:t>19,88%</a:t>
            </a:r>
          </a:p>
        </p:txBody>
      </p:sp>
      <p:pic>
        <p:nvPicPr>
          <p:cNvPr id="35857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123825"/>
            <a:ext cx="8253413" cy="879475"/>
          </a:xfrm>
        </p:spPr>
        <p:txBody>
          <a:bodyPr/>
          <a:lstStyle/>
          <a:p>
            <a:pPr eaLnBrk="1" hangingPunct="1"/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СТРУКТУРА РАСХОДОВ БЮДЖЕТА ИПАТОВСКОГО МУНИЦИПАЛЬНОГО РАЙОНА СТАВРОПОЛЬСКОГО КРАЯ </a:t>
            </a:r>
            <a:br>
              <a:rPr lang="ru-RU" sz="20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ЗА 201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 ГОД</a:t>
            </a:r>
          </a:p>
        </p:txBody>
      </p:sp>
      <p:graphicFrame>
        <p:nvGraphicFramePr>
          <p:cNvPr id="37046" name="Group 182"/>
          <p:cNvGraphicFramePr>
            <a:graphicFrameLocks noGrp="1"/>
          </p:cNvGraphicFramePr>
          <p:nvPr>
            <p:ph sz="half" idx="1"/>
          </p:nvPr>
        </p:nvGraphicFramePr>
        <p:xfrm>
          <a:off x="169862" y="1000108"/>
          <a:ext cx="8831295" cy="642938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4616452"/>
                <a:gridCol w="1357322"/>
                <a:gridCol w="1285884"/>
                <a:gridCol w="1571637"/>
              </a:tblGrid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Наименование раздела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ПЛАН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ФАКТ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% ИСПОЛНЕНИЯ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graphicFrame>
        <p:nvGraphicFramePr>
          <p:cNvPr id="37043" name="Group 179"/>
          <p:cNvGraphicFramePr>
            <a:graphicFrameLocks noGrp="1"/>
          </p:cNvGraphicFramePr>
          <p:nvPr>
            <p:ph sz="half" idx="2"/>
          </p:nvPr>
        </p:nvGraphicFramePr>
        <p:xfrm>
          <a:off x="168272" y="1643050"/>
          <a:ext cx="8832884" cy="4916813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618042"/>
                <a:gridCol w="1357322"/>
                <a:gridCol w="1285884"/>
                <a:gridCol w="1571636"/>
              </a:tblGrid>
              <a:tr h="3805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Общегосударственные вопросы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133320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  <a:endParaRPr kumimoji="0" lang="ru-RU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116392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,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41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87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,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619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4558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4555,77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99,9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394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Национальная экономика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113546,87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112506,83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99,1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41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Жилищно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–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комуналльное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хозяйство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180,0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</a:rPr>
                        <a:t>36,0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</a:rPr>
                        <a:t>20,0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41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Образование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556007,86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554305,46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99,7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134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Культура, кинематография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20096,81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20093,71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99,9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412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Социальная политика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372729,41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371972,90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99,8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412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Физическая культура и спорт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700,00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699,97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100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93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74138,0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74138,0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100</a:t>
                      </a:r>
                    </a:p>
                  </a:txBody>
                  <a:tcPr anchor="ctr" horzOverflow="overflow"/>
                </a:tc>
              </a:tr>
              <a:tr h="4162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Итого расходов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1275277,86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1254701,06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98,4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16389" name="Прямоугольник 7"/>
          <p:cNvSpPr>
            <a:spLocks noChangeArrowheads="1"/>
          </p:cNvSpPr>
          <p:nvPr/>
        </p:nvSpPr>
        <p:spPr bwMode="auto">
          <a:xfrm>
            <a:off x="8391525" y="0"/>
            <a:ext cx="6810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>
                <a:latin typeface="Calibri" pitchFamily="34" charset="0"/>
              </a:rPr>
              <a:t>Схема 1</a:t>
            </a:r>
            <a:r>
              <a:rPr lang="en-US" sz="1000">
                <a:latin typeface="Calibri" pitchFamily="34" charset="0"/>
              </a:rPr>
              <a:t>3</a:t>
            </a:r>
            <a:endParaRPr lang="ru-RU" sz="1000">
              <a:latin typeface="Calibri" pitchFamily="34" charset="0"/>
            </a:endParaRPr>
          </a:p>
        </p:txBody>
      </p:sp>
      <p:sp>
        <p:nvSpPr>
          <p:cNvPr id="16390" name="Прямоугольник 8"/>
          <p:cNvSpPr>
            <a:spLocks noChangeArrowheads="1"/>
          </p:cNvSpPr>
          <p:nvPr/>
        </p:nvSpPr>
        <p:spPr bwMode="auto">
          <a:xfrm>
            <a:off x="7694613" y="785813"/>
            <a:ext cx="9588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100" b="1" i="1">
                <a:latin typeface="Calibri" pitchFamily="34" charset="0"/>
              </a:rPr>
              <a:t>ТЫС.РУБЛЕЙ</a:t>
            </a:r>
          </a:p>
        </p:txBody>
      </p:sp>
      <p:pic>
        <p:nvPicPr>
          <p:cNvPr id="16391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0"/>
            <a:ext cx="8715375" cy="1071563"/>
          </a:xfrm>
        </p:spPr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СТРУКТУРА И ОБЪЕМ ОСТАТКОВ СРЕДСТВ БЮДЖЕТА ИПАТОВСКОГО МУНИЦИПАЛЬНОГО РАЙОНА СТАВРОПОЛЬСКОГО КРАЯ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6" name="Рисунок SmartArt 5"/>
          <p:cNvGraphicFramePr>
            <a:graphicFrameLocks noGrp="1"/>
          </p:cNvGraphicFramePr>
          <p:nvPr>
            <p:ph type="dgm" idx="1"/>
          </p:nvPr>
        </p:nvGraphicFramePr>
        <p:xfrm>
          <a:off x="3143240" y="1214421"/>
          <a:ext cx="2643206" cy="1714512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643206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3300"/>
                          </a:solidFill>
                        </a:rPr>
                        <a:t>ВСЕГО ОСТАТКОВ</a:t>
                      </a:r>
                      <a:endParaRPr lang="ru-RU" dirty="0">
                        <a:solidFill>
                          <a:srgbClr val="003300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rgbClr val="663300"/>
                          </a:solidFill>
                          <a:latin typeface="+mn-lt"/>
                          <a:ea typeface="+mn-ea"/>
                          <a:cs typeface="+mn-cs"/>
                        </a:rPr>
                        <a:t>38327,00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FF3300"/>
                          </a:solidFill>
                          <a:latin typeface="+mn-lt"/>
                          <a:ea typeface="+mn-ea"/>
                          <a:cs typeface="+mn-cs"/>
                        </a:rPr>
                        <a:t>22172,55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42942" y="3709108"/>
          <a:ext cx="1785918" cy="16487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92959"/>
                <a:gridCol w="892959"/>
              </a:tblGrid>
              <a:tr h="738602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МЕСТНЫЕ СРЕДСТВА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431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663300"/>
                          </a:solidFill>
                        </a:rPr>
                        <a:t>37721,07</a:t>
                      </a:r>
                      <a:endParaRPr lang="ru-RU" sz="1400" dirty="0">
                        <a:solidFill>
                          <a:srgbClr val="663300"/>
                        </a:solidFill>
                      </a:endParaRP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98,42%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4669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FF3300"/>
                          </a:solidFill>
                          <a:latin typeface="+mn-lt"/>
                          <a:ea typeface="+mn-ea"/>
                          <a:cs typeface="+mn-cs"/>
                        </a:rPr>
                        <a:t>19850,07</a:t>
                      </a: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89,53%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786050" y="3714752"/>
          <a:ext cx="1785950" cy="16430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92975"/>
                <a:gridCol w="892975"/>
              </a:tblGrid>
              <a:tr h="747007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СРЕДСТВА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ФЕДЕРАЛЬНОГО БЮДЖЕТА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278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rgbClr val="663300"/>
                          </a:solidFill>
                          <a:latin typeface="+mn-lt"/>
                          <a:ea typeface="+mn-ea"/>
                          <a:cs typeface="+mn-cs"/>
                        </a:rPr>
                        <a:t>222,51</a:t>
                      </a: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0,58%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4632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FF3300"/>
                          </a:solidFill>
                          <a:latin typeface="+mn-lt"/>
                          <a:ea typeface="+mn-ea"/>
                          <a:cs typeface="+mn-cs"/>
                        </a:rPr>
                        <a:t>13,27</a:t>
                      </a: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0,06%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786314" y="3714752"/>
          <a:ext cx="1857388" cy="16430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28694"/>
                <a:gridCol w="928694"/>
              </a:tblGrid>
              <a:tr h="722862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СРЕДСТВА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КРАЕВОГО БЮДЖЕТА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141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rgbClr val="663300"/>
                          </a:solidFill>
                          <a:latin typeface="+mn-lt"/>
                          <a:ea typeface="+mn-ea"/>
                          <a:cs typeface="+mn-cs"/>
                        </a:rPr>
                        <a:t>383,42</a:t>
                      </a: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1,0%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418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FF3300"/>
                          </a:solidFill>
                          <a:latin typeface="+mn-lt"/>
                          <a:ea typeface="+mn-ea"/>
                          <a:cs typeface="+mn-cs"/>
                        </a:rPr>
                        <a:t>2303,33</a:t>
                      </a: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10,38%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7415" name="TextBox 10"/>
          <p:cNvSpPr txBox="1">
            <a:spLocks noChangeArrowheads="1"/>
          </p:cNvSpPr>
          <p:nvPr/>
        </p:nvSpPr>
        <p:spPr bwMode="auto">
          <a:xfrm>
            <a:off x="5929313" y="2000250"/>
            <a:ext cx="2786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663300"/>
                </a:solidFill>
                <a:latin typeface="Calibri" pitchFamily="34" charset="0"/>
              </a:rPr>
              <a:t>ПО СОСТОЯНИЮ НА 01.01.2017г.</a:t>
            </a:r>
          </a:p>
        </p:txBody>
      </p:sp>
      <p:sp>
        <p:nvSpPr>
          <p:cNvPr id="17416" name="TextBox 11"/>
          <p:cNvSpPr txBox="1">
            <a:spLocks noChangeArrowheads="1"/>
          </p:cNvSpPr>
          <p:nvPr/>
        </p:nvSpPr>
        <p:spPr bwMode="auto">
          <a:xfrm>
            <a:off x="5929313" y="2500313"/>
            <a:ext cx="2714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FF3300"/>
                </a:solidFill>
                <a:latin typeface="Calibri" pitchFamily="34" charset="0"/>
              </a:rPr>
              <a:t>ПО СОСТОЯНИЮ НА 01.01.2016г.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42910" y="6429396"/>
            <a:ext cx="214314" cy="214314"/>
          </a:xfrm>
          <a:prstGeom prst="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7420" name="TextBox 14"/>
          <p:cNvSpPr txBox="1">
            <a:spLocks noChangeArrowheads="1"/>
          </p:cNvSpPr>
          <p:nvPr/>
        </p:nvSpPr>
        <p:spPr bwMode="auto">
          <a:xfrm>
            <a:off x="928688" y="6357938"/>
            <a:ext cx="2286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УДЕЛЬНЫЙ ВЕС</a:t>
            </a:r>
          </a:p>
        </p:txBody>
      </p:sp>
      <p:sp>
        <p:nvSpPr>
          <p:cNvPr id="16" name="Правая фигурная скобка 15"/>
          <p:cNvSpPr/>
          <p:nvPr/>
        </p:nvSpPr>
        <p:spPr>
          <a:xfrm rot="16200000">
            <a:off x="4214810" y="71414"/>
            <a:ext cx="500066" cy="6786610"/>
          </a:xfrm>
          <a:prstGeom prst="rightBrace">
            <a:avLst>
              <a:gd name="adj1" fmla="val 8333"/>
              <a:gd name="adj2" fmla="val 50985"/>
            </a:avLst>
          </a:prstGeom>
          <a:ln w="63500">
            <a:solidFill>
              <a:srgbClr val="0099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7424" name="Прямоугольник 12"/>
          <p:cNvSpPr>
            <a:spLocks noChangeArrowheads="1"/>
          </p:cNvSpPr>
          <p:nvPr/>
        </p:nvSpPr>
        <p:spPr bwMode="auto">
          <a:xfrm>
            <a:off x="7970838" y="1000125"/>
            <a:ext cx="9588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100" b="1" i="1">
                <a:latin typeface="Calibri" pitchFamily="34" charset="0"/>
              </a:rPr>
              <a:t>ТЫС.РУБЛЕЙ</a:t>
            </a:r>
          </a:p>
        </p:txBody>
      </p:sp>
      <p:sp>
        <p:nvSpPr>
          <p:cNvPr id="17425" name="TextBox 18"/>
          <p:cNvSpPr txBox="1">
            <a:spLocks noChangeArrowheads="1"/>
          </p:cNvSpPr>
          <p:nvPr/>
        </p:nvSpPr>
        <p:spPr bwMode="auto">
          <a:xfrm>
            <a:off x="8501063" y="0"/>
            <a:ext cx="7858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>
                <a:latin typeface="Calibri" pitchFamily="34" charset="0"/>
              </a:rPr>
              <a:t>Схема 14</a:t>
            </a: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6929454" y="3671856"/>
          <a:ext cx="1643074" cy="168597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21537"/>
                <a:gridCol w="821537"/>
              </a:tblGrid>
              <a:tr h="766350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СРЕДСТВА ПОСЕЛЕНИЙ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86416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663300"/>
                        </a:solidFill>
                      </a:endParaRP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4332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FF3300"/>
                          </a:solidFill>
                          <a:latin typeface="+mn-lt"/>
                          <a:ea typeface="+mn-ea"/>
                          <a:cs typeface="+mn-cs"/>
                        </a:rPr>
                        <a:t>5,88</a:t>
                      </a: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0,03%</a:t>
                      </a: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24" name="Прямая соединительная линия 23"/>
          <p:cNvCxnSpPr/>
          <p:nvPr/>
        </p:nvCxnSpPr>
        <p:spPr>
          <a:xfrm rot="5400000">
            <a:off x="3607587" y="3606801"/>
            <a:ext cx="213520" cy="794"/>
          </a:xfrm>
          <a:prstGeom prst="line">
            <a:avLst/>
          </a:prstGeom>
          <a:ln w="63500">
            <a:solidFill>
              <a:srgbClr val="0099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5535619" y="3606801"/>
            <a:ext cx="214314" cy="1588"/>
          </a:xfrm>
          <a:prstGeom prst="line">
            <a:avLst/>
          </a:prstGeom>
          <a:ln w="63500">
            <a:solidFill>
              <a:srgbClr val="0099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29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2786063" y="1214438"/>
            <a:ext cx="3857625" cy="4214812"/>
          </a:xfrm>
          <a:prstGeom prst="round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b="1" dirty="0" smtClean="0">
                <a:cs typeface="Times New Roman" pitchFamily="18" charset="0"/>
              </a:rPr>
              <a:t>КАЧЕСТВО УПРАВЛЕНИЯ БЮДЖЕТНЫМ ПРОЦЕССОМ </a:t>
            </a:r>
            <a:br>
              <a:rPr lang="ru-RU" sz="2700" b="1" dirty="0" smtClean="0">
                <a:cs typeface="Times New Roman" pitchFamily="18" charset="0"/>
              </a:rPr>
            </a:br>
            <a:r>
              <a:rPr lang="ru-RU" sz="2700" b="1" dirty="0" smtClean="0">
                <a:cs typeface="Times New Roman" pitchFamily="18" charset="0"/>
              </a:rPr>
              <a:t>В МО КРАЯ ЗА 201</a:t>
            </a:r>
            <a:r>
              <a:rPr lang="en-US" sz="2700" b="1" dirty="0" smtClean="0">
                <a:cs typeface="Times New Roman" pitchFamily="18" charset="0"/>
              </a:rPr>
              <a:t>5</a:t>
            </a:r>
            <a:r>
              <a:rPr lang="ru-RU" sz="2700" b="1" dirty="0" smtClean="0">
                <a:cs typeface="Times New Roman" pitchFamily="18" charset="0"/>
              </a:rPr>
              <a:t> ГОД</a:t>
            </a:r>
            <a:r>
              <a:rPr lang="ru-RU" b="1" dirty="0" smtClean="0">
                <a:cs typeface="Times New Roman" pitchFamily="18" charset="0"/>
              </a:rPr>
              <a:t/>
            </a:r>
            <a:br>
              <a:rPr lang="ru-RU" b="1" dirty="0" smtClean="0"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5643578"/>
          <a:ext cx="8229600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7" name="Прямоугольник 5"/>
          <p:cNvSpPr>
            <a:spLocks noChangeArrowheads="1"/>
          </p:cNvSpPr>
          <p:nvPr/>
        </p:nvSpPr>
        <p:spPr bwMode="auto">
          <a:xfrm>
            <a:off x="8391525" y="0"/>
            <a:ext cx="6810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>
                <a:latin typeface="Calibri" pitchFamily="34" charset="0"/>
              </a:rPr>
              <a:t>Схема 15</a:t>
            </a:r>
          </a:p>
        </p:txBody>
      </p:sp>
      <p:pic>
        <p:nvPicPr>
          <p:cNvPr id="18438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TextBox 7"/>
          <p:cNvSpPr txBox="1">
            <a:spLocks noChangeArrowheads="1"/>
          </p:cNvSpPr>
          <p:nvPr/>
        </p:nvSpPr>
        <p:spPr bwMode="auto">
          <a:xfrm>
            <a:off x="5072063" y="1500188"/>
            <a:ext cx="1857375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1200"/>
              <a:t> </a:t>
            </a:r>
            <a:r>
              <a:rPr lang="ru-RU" sz="1200" b="1"/>
              <a:t>Кочубеевский</a:t>
            </a:r>
          </a:p>
          <a:p>
            <a:pPr>
              <a:buFont typeface="Arial" charset="0"/>
              <a:buChar char="•"/>
            </a:pPr>
            <a:r>
              <a:rPr lang="ru-RU" sz="1200" b="1"/>
              <a:t> Кировский</a:t>
            </a:r>
          </a:p>
          <a:p>
            <a:pPr>
              <a:buFont typeface="Arial" charset="0"/>
              <a:buChar char="•"/>
            </a:pPr>
            <a:r>
              <a:rPr lang="ru-RU" sz="1200" b="1"/>
              <a:t>Нефтекумский</a:t>
            </a:r>
          </a:p>
          <a:p>
            <a:pPr>
              <a:buFont typeface="Arial" charset="0"/>
              <a:buChar char="•"/>
            </a:pPr>
            <a:r>
              <a:rPr lang="ru-RU" sz="1200" b="1"/>
              <a:t> Левокумский</a:t>
            </a:r>
          </a:p>
          <a:p>
            <a:pPr>
              <a:buFont typeface="Arial" charset="0"/>
              <a:buChar char="•"/>
            </a:pPr>
            <a:r>
              <a:rPr lang="ru-RU" sz="1200" b="1"/>
              <a:t> Новоселицкий</a:t>
            </a:r>
          </a:p>
          <a:p>
            <a:pPr>
              <a:buFont typeface="Arial" charset="0"/>
              <a:buChar char="•"/>
            </a:pPr>
            <a:r>
              <a:rPr lang="ru-RU" sz="1200" b="1"/>
              <a:t> Предгорный</a:t>
            </a:r>
          </a:p>
          <a:p>
            <a:pPr>
              <a:buFont typeface="Arial" charset="0"/>
              <a:buChar char="•"/>
            </a:pPr>
            <a:r>
              <a:rPr lang="ru-RU" sz="1200" b="1"/>
              <a:t> Труновский</a:t>
            </a:r>
          </a:p>
          <a:p>
            <a:pPr>
              <a:buFont typeface="Arial" charset="0"/>
              <a:buChar char="•"/>
            </a:pPr>
            <a:r>
              <a:rPr lang="ru-RU" sz="1200" b="1"/>
              <a:t> Туркменский</a:t>
            </a:r>
          </a:p>
          <a:p>
            <a:pPr>
              <a:buFont typeface="Arial" charset="0"/>
              <a:buChar char="•"/>
            </a:pPr>
            <a:r>
              <a:rPr lang="ru-RU" sz="1200" b="1"/>
              <a:t> Шпаковский</a:t>
            </a:r>
          </a:p>
        </p:txBody>
      </p:sp>
      <p:sp>
        <p:nvSpPr>
          <p:cNvPr id="18440" name="TextBox 8"/>
          <p:cNvSpPr txBox="1">
            <a:spLocks noChangeArrowheads="1"/>
          </p:cNvSpPr>
          <p:nvPr/>
        </p:nvSpPr>
        <p:spPr bwMode="auto">
          <a:xfrm>
            <a:off x="2928938" y="1357313"/>
            <a:ext cx="2489200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1200" b="1"/>
              <a:t> Александровский</a:t>
            </a:r>
          </a:p>
          <a:p>
            <a:pPr>
              <a:buFont typeface="Arial" charset="0"/>
              <a:buChar char="•"/>
            </a:pPr>
            <a:r>
              <a:rPr lang="ru-RU" sz="1200" b="1"/>
              <a:t> Арзгирский</a:t>
            </a:r>
          </a:p>
          <a:p>
            <a:pPr>
              <a:buFont typeface="Arial" charset="0"/>
              <a:buChar char="•"/>
            </a:pPr>
            <a:r>
              <a:rPr lang="ru-RU" sz="1200" b="1"/>
              <a:t> Андроповский</a:t>
            </a:r>
          </a:p>
          <a:p>
            <a:pPr>
              <a:buFont typeface="Arial" charset="0"/>
              <a:buChar char="•"/>
            </a:pPr>
            <a:r>
              <a:rPr lang="ru-RU" sz="1200" b="1"/>
              <a:t> Благодарненский</a:t>
            </a:r>
          </a:p>
          <a:p>
            <a:pPr>
              <a:buFont typeface="Arial" charset="0"/>
              <a:buChar char="•"/>
            </a:pPr>
            <a:r>
              <a:rPr lang="ru-RU" sz="1200" b="1"/>
              <a:t> Буденовский</a:t>
            </a:r>
          </a:p>
          <a:p>
            <a:pPr>
              <a:buFont typeface="Arial" charset="0"/>
              <a:buChar char="•"/>
            </a:pPr>
            <a:r>
              <a:rPr lang="ru-RU" sz="1200" b="1"/>
              <a:t> Георгиевский</a:t>
            </a:r>
          </a:p>
          <a:p>
            <a:pPr>
              <a:buFont typeface="Arial" charset="0"/>
              <a:buChar char="•"/>
            </a:pPr>
            <a:r>
              <a:rPr lang="ru-RU" sz="1200" b="1"/>
              <a:t> Грачевский</a:t>
            </a:r>
            <a:endParaRPr lang="en-US" sz="1200" b="1"/>
          </a:p>
          <a:p>
            <a:pPr>
              <a:buFont typeface="Arial" charset="0"/>
              <a:buChar char="•"/>
            </a:pPr>
            <a:r>
              <a:rPr lang="ru-RU" sz="1200" b="1"/>
              <a:t> Петровский</a:t>
            </a:r>
          </a:p>
          <a:p>
            <a:pPr>
              <a:buFont typeface="Arial" charset="0"/>
              <a:buChar char="•"/>
            </a:pPr>
            <a:r>
              <a:rPr lang="ru-RU" sz="1200" b="1"/>
              <a:t> Изобильненский</a:t>
            </a:r>
          </a:p>
          <a:p>
            <a:pPr>
              <a:buFont typeface="Arial" charset="0"/>
              <a:buChar char="•"/>
            </a:pPr>
            <a:r>
              <a:rPr lang="ru-RU" sz="1200" b="1"/>
              <a:t> </a:t>
            </a:r>
            <a:r>
              <a:rPr lang="ru-RU" sz="1200" b="1">
                <a:solidFill>
                  <a:srgbClr val="00B0F0"/>
                </a:solidFill>
              </a:rPr>
              <a:t>Ипатовский</a:t>
            </a:r>
            <a:endParaRPr lang="en-US" sz="1200" b="1">
              <a:solidFill>
                <a:srgbClr val="00B0F0"/>
              </a:solidFill>
            </a:endParaRPr>
          </a:p>
          <a:p>
            <a:pPr>
              <a:buFont typeface="Arial" charset="0"/>
              <a:buChar char="•"/>
            </a:pPr>
            <a:r>
              <a:rPr lang="ru-RU" sz="1200" b="1"/>
              <a:t> Курский</a:t>
            </a:r>
          </a:p>
          <a:p>
            <a:pPr>
              <a:buFont typeface="Arial" charset="0"/>
              <a:buChar char="•"/>
            </a:pPr>
            <a:r>
              <a:rPr lang="en-US" sz="1200" b="1"/>
              <a:t> </a:t>
            </a:r>
            <a:r>
              <a:rPr lang="ru-RU" sz="1200" b="1"/>
              <a:t>Советский</a:t>
            </a:r>
            <a:endParaRPr lang="ru-RU" sz="1200" b="1">
              <a:solidFill>
                <a:srgbClr val="00B0F0"/>
              </a:solidFill>
            </a:endParaRPr>
          </a:p>
          <a:p>
            <a:pPr>
              <a:buFont typeface="Arial" charset="0"/>
              <a:buChar char="•"/>
            </a:pPr>
            <a:r>
              <a:rPr lang="ru-RU" sz="1200" b="1"/>
              <a:t> Новоалександровский</a:t>
            </a:r>
            <a:endParaRPr lang="en-US" sz="1200" b="1"/>
          </a:p>
          <a:p>
            <a:pPr>
              <a:buFont typeface="Arial" charset="0"/>
              <a:buChar char="•"/>
            </a:pPr>
            <a:r>
              <a:rPr lang="ru-RU" sz="1200" b="1"/>
              <a:t> Красногвардейский</a:t>
            </a:r>
          </a:p>
          <a:p>
            <a:pPr>
              <a:buFont typeface="Arial" charset="0"/>
              <a:buChar char="•"/>
            </a:pPr>
            <a:r>
              <a:rPr lang="ru-RU" sz="1200" b="1"/>
              <a:t> город – курорт Кисловодск</a:t>
            </a:r>
          </a:p>
          <a:p>
            <a:pPr>
              <a:buFont typeface="Arial" charset="0"/>
              <a:buChar char="•"/>
            </a:pPr>
            <a:r>
              <a:rPr lang="ru-RU" sz="1200" b="1"/>
              <a:t> город Ставрополь</a:t>
            </a:r>
            <a:endParaRPr lang="en-US" sz="1200" b="1"/>
          </a:p>
          <a:p>
            <a:pPr>
              <a:buFont typeface="Arial" charset="0"/>
              <a:buChar char="•"/>
            </a:pPr>
            <a:r>
              <a:rPr lang="ru-RU" sz="1200" b="1"/>
              <a:t> город –курорт  Пятигорск</a:t>
            </a:r>
            <a:endParaRPr lang="en-US" sz="1200" b="1"/>
          </a:p>
          <a:p>
            <a:pPr>
              <a:buFont typeface="Arial" charset="0"/>
              <a:buChar char="•"/>
            </a:pPr>
            <a:r>
              <a:rPr lang="ru-RU" sz="1200" b="1"/>
              <a:t> город – курорт Невиномыск </a:t>
            </a:r>
            <a:endParaRPr lang="en-US" sz="1200" b="1"/>
          </a:p>
          <a:p>
            <a:pPr>
              <a:buFont typeface="Arial" charset="0"/>
              <a:buChar char="•"/>
            </a:pPr>
            <a:r>
              <a:rPr lang="ru-RU" sz="1200" b="1"/>
              <a:t> город- курорт Железноводск</a:t>
            </a:r>
          </a:p>
          <a:p>
            <a:pPr>
              <a:buFont typeface="Arial" charset="0"/>
              <a:buChar char="•"/>
            </a:pPr>
            <a:endParaRPr lang="ru-RU" sz="1200" b="1">
              <a:solidFill>
                <a:srgbClr val="663300"/>
              </a:solidFill>
            </a:endParaRPr>
          </a:p>
          <a:p>
            <a:pPr>
              <a:buFont typeface="Arial" charset="0"/>
              <a:buChar char="•"/>
            </a:pPr>
            <a:endParaRPr lang="ru-RU" sz="1200" b="1">
              <a:solidFill>
                <a:srgbClr val="663300"/>
              </a:solidFill>
            </a:endParaRPr>
          </a:p>
          <a:p>
            <a:pPr>
              <a:buFont typeface="Arial" charset="0"/>
              <a:buChar char="•"/>
            </a:pPr>
            <a:endParaRPr lang="ru-RU" sz="1200" b="1">
              <a:solidFill>
                <a:srgbClr val="663300"/>
              </a:solidFill>
            </a:endParaRPr>
          </a:p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00034" y="5763300"/>
            <a:ext cx="2357454" cy="523220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ln w="18000">
                  <a:solidFill>
                    <a:schemeClr val="accent5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II </a:t>
            </a:r>
            <a:r>
              <a:rPr lang="ru-RU" sz="2800" b="1" dirty="0">
                <a:ln w="18000">
                  <a:solidFill>
                    <a:schemeClr val="accent5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степень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71868" y="5548986"/>
            <a:ext cx="2357454" cy="523220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ln w="18000">
                  <a:solidFill>
                    <a:schemeClr val="accent5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 </a:t>
            </a:r>
            <a:r>
              <a:rPr lang="ru-RU" sz="2800" b="1" dirty="0">
                <a:ln w="18000">
                  <a:solidFill>
                    <a:schemeClr val="accent5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степень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43702" y="5763300"/>
            <a:ext cx="2357454" cy="523220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ln w="18000">
                  <a:solidFill>
                    <a:schemeClr val="accent5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III </a:t>
            </a:r>
            <a:r>
              <a:rPr lang="ru-RU" sz="2800" b="1" dirty="0">
                <a:ln w="18000">
                  <a:solidFill>
                    <a:schemeClr val="accent5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степень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7188" y="1714500"/>
            <a:ext cx="2143125" cy="2571750"/>
          </a:xfrm>
          <a:prstGeom prst="round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445" name="TextBox 7"/>
          <p:cNvSpPr txBox="1">
            <a:spLocks noChangeArrowheads="1"/>
          </p:cNvSpPr>
          <p:nvPr/>
        </p:nvSpPr>
        <p:spPr bwMode="auto">
          <a:xfrm>
            <a:off x="428625" y="2143125"/>
            <a:ext cx="21431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1200" b="1"/>
              <a:t> Апанасенковский</a:t>
            </a:r>
          </a:p>
          <a:p>
            <a:pPr>
              <a:buFont typeface="Arial" charset="0"/>
              <a:buChar char="•"/>
            </a:pPr>
            <a:r>
              <a:rPr lang="ru-RU" sz="1200" b="1"/>
              <a:t> Минераловодский</a:t>
            </a:r>
          </a:p>
          <a:p>
            <a:pPr>
              <a:buFont typeface="Arial" charset="0"/>
              <a:buChar char="•"/>
            </a:pPr>
            <a:r>
              <a:rPr lang="ru-RU" sz="1200" b="1"/>
              <a:t> Степновский</a:t>
            </a:r>
          </a:p>
          <a:p>
            <a:pPr>
              <a:buFont typeface="Arial" charset="0"/>
              <a:buChar char="•"/>
            </a:pPr>
            <a:r>
              <a:rPr lang="ru-RU" sz="1200" b="1"/>
              <a:t> Советский</a:t>
            </a:r>
          </a:p>
          <a:p>
            <a:pPr>
              <a:buFont typeface="Arial" charset="0"/>
              <a:buChar char="•"/>
            </a:pPr>
            <a:r>
              <a:rPr lang="ru-RU" sz="1200" b="1"/>
              <a:t> город-курорт</a:t>
            </a:r>
            <a:r>
              <a:rPr lang="en-US" sz="1200" b="1"/>
              <a:t> </a:t>
            </a:r>
            <a:r>
              <a:rPr lang="ru-RU" sz="1200" b="1"/>
              <a:t>Ессентуки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000875" y="1714500"/>
            <a:ext cx="1928813" cy="1714500"/>
          </a:xfrm>
          <a:prstGeom prst="round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TextBox 7"/>
          <p:cNvSpPr txBox="1">
            <a:spLocks noChangeArrowheads="1"/>
          </p:cNvSpPr>
          <p:nvPr/>
        </p:nvSpPr>
        <p:spPr bwMode="auto">
          <a:xfrm>
            <a:off x="7000875" y="2000250"/>
            <a:ext cx="1857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 г. Лермонтов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Благодарю за внимание!</a:t>
            </a:r>
            <a:b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/>
              <a:t/>
            </a:r>
            <a:br>
              <a:rPr lang="ru-RU" sz="2000" b="1" i="1" dirty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286116" y="1285860"/>
            <a:ext cx="2786082" cy="714380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ru-RU" b="1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ВСЕГО ДОХОДОВ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b="1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1253086,85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857875" y="3214688"/>
            <a:ext cx="2786063" cy="9286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ru-RU" b="1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Налоговые и неналоговые доходы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b="1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264690,69</a:t>
            </a:r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5813" y="3214688"/>
            <a:ext cx="2786062" cy="9286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ru-RU" b="1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Безвозмездные поступления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b="1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988396,16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295641" y="2008178"/>
            <a:ext cx="2786082" cy="4286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ru-RU" b="1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1270855,49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286116" y="2428868"/>
            <a:ext cx="1428760" cy="4286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>
                <a:solidFill>
                  <a:srgbClr val="10253F"/>
                </a:solidFill>
                <a:latin typeface="Times New Roman" pitchFamily="18" charset="0"/>
                <a:cs typeface="Arial" charset="0"/>
              </a:rPr>
              <a:t>+  17768,64    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73086" y="4165605"/>
            <a:ext cx="2786082" cy="50006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ru-RU" b="1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987169,02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857884" y="4143380"/>
            <a:ext cx="2786082" cy="50006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ru-RU" b="1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283686,47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857884" y="4643446"/>
            <a:ext cx="1428760" cy="4286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50000"/>
              </a:spcBef>
              <a:defRPr/>
            </a:pPr>
            <a:r>
              <a:rPr lang="ru-RU" b="1">
                <a:solidFill>
                  <a:srgbClr val="10253F"/>
                </a:solidFill>
                <a:latin typeface="Times New Roman" pitchFamily="18" charset="0"/>
                <a:cs typeface="Arial" charset="0"/>
              </a:rPr>
              <a:t>+18995,78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85786" y="4643446"/>
            <a:ext cx="1428760" cy="4286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ru-RU" b="1">
              <a:solidFill>
                <a:srgbClr val="10253F"/>
              </a:solidFill>
              <a:latin typeface="Times New Roman" pitchFamily="18" charset="0"/>
              <a:cs typeface="Arial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ru-RU" b="1">
                <a:solidFill>
                  <a:srgbClr val="10253F"/>
                </a:solidFill>
                <a:latin typeface="Times New Roman" pitchFamily="18" charset="0"/>
                <a:cs typeface="Arial" charset="0"/>
              </a:rPr>
              <a:t>-1227,14</a:t>
            </a:r>
          </a:p>
          <a:p>
            <a:pPr>
              <a:spcBef>
                <a:spcPct val="50000"/>
              </a:spcBef>
              <a:defRPr/>
            </a:pPr>
            <a:endParaRPr lang="ru-RU" b="1">
              <a:solidFill>
                <a:srgbClr val="10253F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714876" y="2428868"/>
            <a:ext cx="1357322" cy="4286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rgbClr val="10253F"/>
                </a:solidFill>
                <a:latin typeface="Times New Roman" pitchFamily="18" charset="0"/>
                <a:cs typeface="Arial" charset="0"/>
              </a:rPr>
              <a:t>101,4%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2143108" y="4643446"/>
            <a:ext cx="1428760" cy="4286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ru-RU" b="1">
                <a:solidFill>
                  <a:srgbClr val="10253F"/>
                </a:solidFill>
                <a:latin typeface="Times New Roman" pitchFamily="18" charset="0"/>
                <a:cs typeface="Arial" charset="0"/>
              </a:rPr>
              <a:t>99,9%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7215206" y="4643446"/>
            <a:ext cx="1428760" cy="4286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ru-RU" b="1">
                <a:solidFill>
                  <a:srgbClr val="10253F"/>
                </a:solidFill>
                <a:latin typeface="Times New Roman" pitchFamily="18" charset="0"/>
                <a:cs typeface="Arial" charset="0"/>
              </a:rPr>
              <a:t>107,2%</a:t>
            </a:r>
          </a:p>
        </p:txBody>
      </p:sp>
      <p:sp>
        <p:nvSpPr>
          <p:cNvPr id="33" name="Блок-схема: магнитный диск 32"/>
          <p:cNvSpPr/>
          <p:nvPr/>
        </p:nvSpPr>
        <p:spPr>
          <a:xfrm>
            <a:off x="928662" y="5429264"/>
            <a:ext cx="2571768" cy="642942"/>
          </a:xfrm>
          <a:prstGeom prst="flowChartMagneticDisk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УДЕЛЬНЫЙ ВЕС</a:t>
            </a:r>
          </a:p>
          <a:p>
            <a:pPr algn="ctr">
              <a:defRPr/>
            </a:pPr>
            <a:r>
              <a:rPr lang="ru-RU" sz="2000" b="1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77,7%</a:t>
            </a:r>
          </a:p>
        </p:txBody>
      </p:sp>
      <p:sp>
        <p:nvSpPr>
          <p:cNvPr id="34" name="Блок-схема: магнитный диск 33"/>
          <p:cNvSpPr/>
          <p:nvPr/>
        </p:nvSpPr>
        <p:spPr>
          <a:xfrm>
            <a:off x="5929322" y="5429264"/>
            <a:ext cx="2571768" cy="642942"/>
          </a:xfrm>
          <a:prstGeom prst="flowChartMagneticDisk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УДЕЛЬНЫЙ ВЕС</a:t>
            </a:r>
          </a:p>
          <a:p>
            <a:pPr algn="ctr">
              <a:defRPr/>
            </a:pPr>
            <a:r>
              <a:rPr lang="ru-RU" sz="2000" b="1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22,3%</a:t>
            </a:r>
          </a:p>
        </p:txBody>
      </p:sp>
      <p:grpSp>
        <p:nvGrpSpPr>
          <p:cNvPr id="8232" name="Правая фигурная скобка 36"/>
          <p:cNvGrpSpPr>
            <a:grpSpLocks/>
          </p:cNvGrpSpPr>
          <p:nvPr/>
        </p:nvGrpSpPr>
        <p:grpSpPr bwMode="auto">
          <a:xfrm>
            <a:off x="2268538" y="2708275"/>
            <a:ext cx="5284787" cy="463550"/>
            <a:chOff x="1417" y="1697"/>
            <a:chExt cx="3329" cy="292"/>
          </a:xfrm>
        </p:grpSpPr>
        <p:pic>
          <p:nvPicPr>
            <p:cNvPr id="8254" name="Правая фигурная скобка 3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17" y="1697"/>
              <a:ext cx="3329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55" name="Text Box 40"/>
            <p:cNvSpPr txBox="1">
              <a:spLocks noChangeArrowheads="1"/>
            </p:cNvSpPr>
            <p:nvPr/>
          </p:nvSpPr>
          <p:spPr bwMode="auto">
            <a:xfrm rot="-5400000">
              <a:off x="3053" y="312"/>
              <a:ext cx="59" cy="3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/>
              <a:endParaRPr lang="ru-RU">
                <a:latin typeface="Calibri" pitchFamily="34" charset="0"/>
              </a:endParaRPr>
            </a:p>
          </p:txBody>
        </p:sp>
      </p:grpSp>
      <p:sp>
        <p:nvSpPr>
          <p:cNvPr id="38" name="Стрелка вниз 37"/>
          <p:cNvSpPr/>
          <p:nvPr/>
        </p:nvSpPr>
        <p:spPr>
          <a:xfrm>
            <a:off x="2071670" y="5143512"/>
            <a:ext cx="71438" cy="214314"/>
          </a:xfrm>
          <a:prstGeom prst="downArrow">
            <a:avLst/>
          </a:prstGeom>
          <a:solidFill>
            <a:srgbClr val="0066FF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9" name="Стрелка вниз 38"/>
          <p:cNvSpPr/>
          <p:nvPr/>
        </p:nvSpPr>
        <p:spPr>
          <a:xfrm>
            <a:off x="7215206" y="5143512"/>
            <a:ext cx="71438" cy="214314"/>
          </a:xfrm>
          <a:prstGeom prst="downArrow">
            <a:avLst/>
          </a:prstGeom>
          <a:solidFill>
            <a:srgbClr val="0066FF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239" name="TextBox 39"/>
          <p:cNvSpPr txBox="1">
            <a:spLocks noChangeArrowheads="1"/>
          </p:cNvSpPr>
          <p:nvPr/>
        </p:nvSpPr>
        <p:spPr bwMode="auto">
          <a:xfrm>
            <a:off x="285750" y="6286500"/>
            <a:ext cx="88582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latin typeface="Times New Roman" pitchFamily="18" charset="0"/>
              </a:rPr>
              <a:t>План 2016года          Фактическое исполнение</a:t>
            </a:r>
            <a:r>
              <a:rPr lang="ru-RU" sz="1600" b="1">
                <a:latin typeface="Calibri" pitchFamily="34" charset="0"/>
              </a:rPr>
              <a:t>       </a:t>
            </a:r>
            <a:r>
              <a:rPr lang="ru-RU" sz="1600" b="1">
                <a:latin typeface="Times New Roman" pitchFamily="18" charset="0"/>
              </a:rPr>
              <a:t> Отклонение</a:t>
            </a:r>
            <a:r>
              <a:rPr lang="en-US" sz="1600" b="1">
                <a:latin typeface="Times New Roman" pitchFamily="18" charset="0"/>
              </a:rPr>
              <a:t> </a:t>
            </a:r>
            <a:r>
              <a:rPr lang="ru-RU" sz="1600" b="1">
                <a:latin typeface="Times New Roman" pitchFamily="18" charset="0"/>
              </a:rPr>
              <a:t>от плана               % исполнения</a:t>
            </a:r>
            <a:endParaRPr lang="ru-RU" sz="1600">
              <a:latin typeface="Calibri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42875" y="6357938"/>
            <a:ext cx="142875" cy="1428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b="1" dirty="0">
              <a:latin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000232" y="6357958"/>
            <a:ext cx="142876" cy="14287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b="1" dirty="0">
              <a:latin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714876" y="6357958"/>
            <a:ext cx="142876" cy="14287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429520" y="6357958"/>
            <a:ext cx="142876" cy="1428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8250" name="TextBox 44"/>
          <p:cNvSpPr txBox="1">
            <a:spLocks noChangeArrowheads="1"/>
          </p:cNvSpPr>
          <p:nvPr/>
        </p:nvSpPr>
        <p:spPr bwMode="auto">
          <a:xfrm>
            <a:off x="7956550" y="857250"/>
            <a:ext cx="1187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 b="1" i="1">
                <a:latin typeface="Calibri" pitchFamily="34" charset="0"/>
              </a:rPr>
              <a:t>ТЫС.РУБЛЕЙ</a:t>
            </a:r>
          </a:p>
        </p:txBody>
      </p:sp>
      <p:sp>
        <p:nvSpPr>
          <p:cNvPr id="8251" name="Прямоугольник 27"/>
          <p:cNvSpPr>
            <a:spLocks noChangeArrowheads="1"/>
          </p:cNvSpPr>
          <p:nvPr/>
        </p:nvSpPr>
        <p:spPr bwMode="auto">
          <a:xfrm>
            <a:off x="642938" y="0"/>
            <a:ext cx="82867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СТРУКТУРА ДОХОД</a:t>
            </a:r>
            <a:r>
              <a:rPr lang="ru-RU" sz="2000" b="1">
                <a:latin typeface="Times New Roman" pitchFamily="18" charset="0"/>
              </a:rPr>
              <a:t>ОВ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БЮДЖЕТА  ИПАТОВСКОГО </a:t>
            </a:r>
          </a:p>
          <a:p>
            <a:pPr algn="ctr">
              <a:spcBef>
                <a:spcPct val="50000"/>
              </a:spcBef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МУНИЦИПАЛЬНОГО РАЙОНА СТАВРОПОЛЬСКОГО КРАЯ </a:t>
            </a:r>
          </a:p>
          <a:p>
            <a:pPr algn="ctr">
              <a:spcBef>
                <a:spcPct val="50000"/>
              </a:spcBef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2000" b="1">
                <a:latin typeface="Times New Roman" pitchFamily="18" charset="0"/>
              </a:rPr>
              <a:t>  2016 год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52" name="TextBox 26"/>
          <p:cNvSpPr txBox="1">
            <a:spLocks noChangeArrowheads="1"/>
          </p:cNvSpPr>
          <p:nvPr/>
        </p:nvSpPr>
        <p:spPr bwMode="auto">
          <a:xfrm>
            <a:off x="8358188" y="0"/>
            <a:ext cx="7858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>
                <a:latin typeface="Calibri" pitchFamily="34" charset="0"/>
              </a:rPr>
              <a:t>Схема 1</a:t>
            </a:r>
          </a:p>
        </p:txBody>
      </p:sp>
      <p:pic>
        <p:nvPicPr>
          <p:cNvPr id="8253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142875"/>
            <a:ext cx="8286750" cy="127476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ДИНАМИКА ПОСТУПЛЕНИЙ В МЕСТНЫЙ БЮДЖЕТ ПО ОСНОВНЫМ НАЛОГОВЫМ И НЕНАЛОГОВЫМ ИСТОЧНИКАМ ЗА 201</a:t>
            </a:r>
            <a:r>
              <a:rPr lang="en-US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5</a:t>
            </a:r>
            <a:r>
              <a:rPr lang="ru-RU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- 201</a:t>
            </a:r>
            <a:r>
              <a:rPr lang="en-US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6</a:t>
            </a:r>
            <a:r>
              <a:rPr lang="ru-RU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ГОДЫ</a:t>
            </a:r>
            <a:r>
              <a:rPr lang="ru-RU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/>
            </a:r>
            <a:br>
              <a:rPr lang="ru-RU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endParaRPr lang="ru-RU" sz="4000" dirty="0" smtClean="0"/>
          </a:p>
        </p:txBody>
      </p:sp>
      <p:graphicFrame>
        <p:nvGraphicFramePr>
          <p:cNvPr id="1026" name="Содержимое 4"/>
          <p:cNvGraphicFramePr>
            <a:graphicFrameLocks noGrp="1" noChangeAspect="1"/>
          </p:cNvGraphicFramePr>
          <p:nvPr>
            <p:ph idx="1"/>
          </p:nvPr>
        </p:nvGraphicFramePr>
        <p:xfrm>
          <a:off x="500063" y="1071563"/>
          <a:ext cx="8643937" cy="5643562"/>
        </p:xfrm>
        <a:graphic>
          <a:graphicData uri="http://schemas.openxmlformats.org/presentationml/2006/ole">
            <p:oleObj spid="_x0000_s1026" r:id="rId3" imgW="8644877" imgH="5645385" progId="Excel.Chart.8">
              <p:embed/>
            </p:oleObj>
          </a:graphicData>
        </a:graphic>
      </p:graphicFrame>
      <p:sp>
        <p:nvSpPr>
          <p:cNvPr id="1028" name="TextBox 9"/>
          <p:cNvSpPr txBox="1">
            <a:spLocks noChangeArrowheads="1"/>
          </p:cNvSpPr>
          <p:nvPr/>
        </p:nvSpPr>
        <p:spPr bwMode="auto">
          <a:xfrm>
            <a:off x="2571750" y="1295400"/>
            <a:ext cx="1000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Calibri" pitchFamily="34" charset="0"/>
              </a:rPr>
              <a:t>↑</a:t>
            </a:r>
            <a:r>
              <a:rPr lang="en-US" sz="1200" b="1">
                <a:latin typeface="Calibri" pitchFamily="34" charset="0"/>
              </a:rPr>
              <a:t>13</a:t>
            </a:r>
            <a:r>
              <a:rPr lang="ru-RU" sz="1200" b="1">
                <a:latin typeface="Calibri" pitchFamily="34" charset="0"/>
              </a:rPr>
              <a:t>,</a:t>
            </a:r>
            <a:r>
              <a:rPr lang="en-US" sz="1200" b="1">
                <a:latin typeface="Calibri" pitchFamily="34" charset="0"/>
              </a:rPr>
              <a:t>2</a:t>
            </a:r>
            <a:r>
              <a:rPr lang="ru-RU" sz="1200" b="1">
                <a:latin typeface="Calibri" pitchFamily="34" charset="0"/>
              </a:rPr>
              <a:t>%</a:t>
            </a:r>
          </a:p>
        </p:txBody>
      </p:sp>
      <p:sp>
        <p:nvSpPr>
          <p:cNvPr id="1029" name="TextBox 10"/>
          <p:cNvSpPr txBox="1">
            <a:spLocks noChangeArrowheads="1"/>
          </p:cNvSpPr>
          <p:nvPr/>
        </p:nvSpPr>
        <p:spPr bwMode="auto">
          <a:xfrm>
            <a:off x="3857625" y="4438650"/>
            <a:ext cx="785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latin typeface="Calibri" pitchFamily="34" charset="0"/>
              </a:rPr>
              <a:t>-</a:t>
            </a:r>
            <a:r>
              <a:rPr lang="ru-RU" sz="1200" b="1">
                <a:latin typeface="Calibri" pitchFamily="34" charset="0"/>
              </a:rPr>
              <a:t> </a:t>
            </a:r>
            <a:r>
              <a:rPr lang="en-US" sz="1200" b="1">
                <a:latin typeface="Calibri" pitchFamily="34" charset="0"/>
              </a:rPr>
              <a:t>3</a:t>
            </a:r>
            <a:r>
              <a:rPr lang="ru-RU" sz="1200" b="1">
                <a:latin typeface="Calibri" pitchFamily="34" charset="0"/>
              </a:rPr>
              <a:t>,</a:t>
            </a:r>
            <a:r>
              <a:rPr lang="en-US" sz="1200" b="1">
                <a:latin typeface="Calibri" pitchFamily="34" charset="0"/>
              </a:rPr>
              <a:t>3</a:t>
            </a:r>
            <a:r>
              <a:rPr lang="ru-RU" sz="1200" b="1">
                <a:latin typeface="Calibri" pitchFamily="34" charset="0"/>
              </a:rPr>
              <a:t>%</a:t>
            </a:r>
          </a:p>
        </p:txBody>
      </p:sp>
      <p:sp>
        <p:nvSpPr>
          <p:cNvPr id="1030" name="TextBox 11"/>
          <p:cNvSpPr txBox="1">
            <a:spLocks noChangeArrowheads="1"/>
          </p:cNvSpPr>
          <p:nvPr/>
        </p:nvSpPr>
        <p:spPr bwMode="auto">
          <a:xfrm>
            <a:off x="5286375" y="3581400"/>
            <a:ext cx="8572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Calibri" pitchFamily="34" charset="0"/>
              </a:rPr>
              <a:t>1</a:t>
            </a:r>
            <a:r>
              <a:rPr lang="en-US" sz="1200" b="1">
                <a:latin typeface="Calibri" pitchFamily="34" charset="0"/>
              </a:rPr>
              <a:t>3</a:t>
            </a:r>
            <a:r>
              <a:rPr lang="ru-RU" sz="1200" b="1">
                <a:latin typeface="Calibri" pitchFamily="34" charset="0"/>
              </a:rPr>
              <a:t>,</a:t>
            </a:r>
            <a:r>
              <a:rPr lang="en-US" sz="1200" b="1">
                <a:latin typeface="Calibri" pitchFamily="34" charset="0"/>
              </a:rPr>
              <a:t>0</a:t>
            </a:r>
            <a:r>
              <a:rPr lang="ru-RU" sz="1200" b="1">
                <a:latin typeface="Calibri" pitchFamily="34" charset="0"/>
              </a:rPr>
              <a:t>%</a:t>
            </a:r>
          </a:p>
        </p:txBody>
      </p:sp>
      <p:sp>
        <p:nvSpPr>
          <p:cNvPr id="1031" name="TextBox 12"/>
          <p:cNvSpPr txBox="1">
            <a:spLocks noChangeArrowheads="1"/>
          </p:cNvSpPr>
          <p:nvPr/>
        </p:nvSpPr>
        <p:spPr bwMode="auto">
          <a:xfrm>
            <a:off x="6643688" y="4724400"/>
            <a:ext cx="8572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latin typeface="Calibri" pitchFamily="34" charset="0"/>
              </a:rPr>
              <a:t>- 46</a:t>
            </a:r>
            <a:r>
              <a:rPr lang="ru-RU" sz="1200" b="1">
                <a:latin typeface="Calibri" pitchFamily="34" charset="0"/>
              </a:rPr>
              <a:t>,</a:t>
            </a:r>
            <a:r>
              <a:rPr lang="en-US" sz="1200" b="1">
                <a:latin typeface="Calibri" pitchFamily="34" charset="0"/>
              </a:rPr>
              <a:t>3</a:t>
            </a:r>
            <a:r>
              <a:rPr lang="ru-RU" sz="1200" b="1">
                <a:latin typeface="Calibri" pitchFamily="34" charset="0"/>
              </a:rPr>
              <a:t>%</a:t>
            </a:r>
          </a:p>
        </p:txBody>
      </p:sp>
      <p:sp>
        <p:nvSpPr>
          <p:cNvPr id="1032" name="TextBox 13"/>
          <p:cNvSpPr txBox="1">
            <a:spLocks noChangeArrowheads="1"/>
          </p:cNvSpPr>
          <p:nvPr/>
        </p:nvSpPr>
        <p:spPr bwMode="auto">
          <a:xfrm>
            <a:off x="7740650" y="785813"/>
            <a:ext cx="11890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 b="1" i="1">
                <a:latin typeface="Calibri" pitchFamily="34" charset="0"/>
              </a:rPr>
              <a:t>ТЫС.РУБЛЕЙ</a:t>
            </a:r>
          </a:p>
        </p:txBody>
      </p:sp>
      <p:sp>
        <p:nvSpPr>
          <p:cNvPr id="1033" name="TextBox 15"/>
          <p:cNvSpPr txBox="1">
            <a:spLocks noChangeArrowheads="1"/>
          </p:cNvSpPr>
          <p:nvPr/>
        </p:nvSpPr>
        <p:spPr bwMode="auto">
          <a:xfrm>
            <a:off x="8358188" y="0"/>
            <a:ext cx="7858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>
                <a:latin typeface="Calibri" pitchFamily="34" charset="0"/>
              </a:rPr>
              <a:t>Схема 2</a:t>
            </a:r>
          </a:p>
        </p:txBody>
      </p:sp>
      <p:pic>
        <p:nvPicPr>
          <p:cNvPr id="1034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0"/>
            <a:ext cx="8229600" cy="714375"/>
          </a:xfrm>
        </p:spPr>
        <p:txBody>
          <a:bodyPr anchor="t">
            <a:normAutofit fontScale="90000"/>
          </a:bodyPr>
          <a:lstStyle/>
          <a:p>
            <a:pPr eaLnBrk="1" hangingPunct="1">
              <a:defRPr/>
            </a:pPr>
            <a:r>
              <a:rPr lang="ru-RU" sz="2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СТРУКТУРА БЕЗВОЗМЕЗДНЫХ ПОСТУПЛЕНИЙ В  БЮДЖЕТ </a:t>
            </a:r>
            <a:br>
              <a:rPr lang="ru-RU" sz="2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r>
              <a:rPr lang="ru-RU" sz="2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ИПАТОВСКОГО МУНИЦИПАЛЬНОГО РАЙОНА СТАВРОПОЛЬСКОГО КРАЯ ЗА 201</a:t>
            </a:r>
            <a:r>
              <a:rPr lang="en-US" sz="2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6</a:t>
            </a:r>
            <a:r>
              <a:rPr lang="ru-RU" sz="2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год</a:t>
            </a:r>
            <a:r>
              <a:rPr lang="ru-RU" sz="4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/>
            </a:r>
            <a:br>
              <a:rPr lang="ru-RU" sz="4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endParaRPr lang="ru-RU" sz="4000" smtClean="0"/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8027988" y="857250"/>
            <a:ext cx="11160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 b="1" i="1">
                <a:latin typeface="Calibri" pitchFamily="34" charset="0"/>
              </a:rPr>
              <a:t>ТЫС.РУБЛЕЙ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86116" y="1071546"/>
            <a:ext cx="3071834" cy="285752"/>
          </a:xfrm>
          <a:prstGeom prst="rect">
            <a:avLst/>
          </a:prstGeom>
          <a:solidFill>
            <a:srgbClr val="990033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БЕЗВОЗМЕЗДНЫЕ</a:t>
            </a:r>
            <a:r>
              <a:rPr lang="ru-RU" sz="2000" dirty="0"/>
              <a:t> </a:t>
            </a:r>
            <a:r>
              <a:rPr lang="ru-RU" sz="1600" dirty="0"/>
              <a:t>ПОСТУПЛЕНИЯ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86116" y="1357298"/>
            <a:ext cx="3071834" cy="285752"/>
          </a:xfrm>
          <a:prstGeom prst="rect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tx1"/>
                </a:solidFill>
                <a:cs typeface="Arial" charset="0"/>
              </a:rPr>
              <a:t>933789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en-US">
                <a:solidFill>
                  <a:schemeClr val="tx1"/>
                </a:solidFill>
                <a:cs typeface="Arial" charset="0"/>
              </a:rPr>
              <a:t>88</a:t>
            </a:r>
            <a:endParaRPr lang="ru-RU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86116" y="1928802"/>
            <a:ext cx="3071834" cy="285752"/>
          </a:xfrm>
          <a:prstGeom prst="rect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tx1"/>
                </a:solidFill>
                <a:cs typeface="Arial" charset="0"/>
              </a:rPr>
              <a:t>987169.02</a:t>
            </a:r>
            <a:endParaRPr lang="ru-RU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86116" y="1643050"/>
            <a:ext cx="3071834" cy="285752"/>
          </a:xfrm>
          <a:prstGeom prst="rect">
            <a:avLst/>
          </a:prstGeom>
          <a:solidFill>
            <a:srgbClr val="6699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tx1"/>
                </a:solidFill>
                <a:cs typeface="Arial" charset="0"/>
              </a:rPr>
              <a:t>988396,16</a:t>
            </a:r>
            <a:endParaRPr lang="ru-RU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86116" y="2214554"/>
            <a:ext cx="1571636" cy="42862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+ 53379,14</a:t>
            </a:r>
            <a:endParaRPr lang="ru-RU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857752" y="2214554"/>
            <a:ext cx="1500198" cy="428628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+ 5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,</a:t>
            </a:r>
            <a:r>
              <a:rPr lang="en-US" dirty="0">
                <a:solidFill>
                  <a:schemeClr val="tx1"/>
                </a:solidFill>
                <a:cs typeface="Arial" charset="0"/>
              </a:rPr>
              <a:t>7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%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214810" y="3143248"/>
            <a:ext cx="1643074" cy="1071570"/>
          </a:xfrm>
          <a:prstGeom prst="rect">
            <a:avLst/>
          </a:prstGeom>
          <a:solidFill>
            <a:srgbClr val="990033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СУБВЕНЦИИ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143108" y="3143248"/>
            <a:ext cx="1643074" cy="1071570"/>
          </a:xfrm>
          <a:prstGeom prst="rect">
            <a:avLst/>
          </a:prstGeom>
          <a:solidFill>
            <a:srgbClr val="990033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СУБСИДИИ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42844" y="3143248"/>
            <a:ext cx="1643074" cy="1071570"/>
          </a:xfrm>
          <a:prstGeom prst="rect">
            <a:avLst/>
          </a:prstGeom>
          <a:solidFill>
            <a:srgbClr val="990033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ДОТАЦИИ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215074" y="3143248"/>
            <a:ext cx="2786082" cy="285752"/>
          </a:xfrm>
          <a:prstGeom prst="rect">
            <a:avLst/>
          </a:prstGeom>
          <a:solidFill>
            <a:srgbClr val="990033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ПРОЧИЕ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214810" y="4214818"/>
            <a:ext cx="1643074" cy="285752"/>
          </a:xfrm>
          <a:prstGeom prst="rect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761737</a:t>
            </a:r>
            <a:r>
              <a:rPr lang="ru-RU" sz="1600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83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143108" y="4214818"/>
            <a:ext cx="1643074" cy="285752"/>
          </a:xfrm>
          <a:prstGeom prst="rect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82329,27</a:t>
            </a:r>
            <a:endParaRPr lang="ru-RU" sz="16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42844" y="4214818"/>
            <a:ext cx="1643074" cy="285752"/>
          </a:xfrm>
          <a:prstGeom prst="rect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tx1"/>
                </a:solidFill>
                <a:cs typeface="Arial" charset="0"/>
              </a:rPr>
              <a:t>134979</a:t>
            </a:r>
            <a:r>
              <a:rPr lang="ru-RU">
                <a:solidFill>
                  <a:schemeClr val="tx1"/>
                </a:solidFill>
                <a:cs typeface="Arial" charset="0"/>
              </a:rPr>
              <a:t>,00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215074" y="3429000"/>
            <a:ext cx="1428760" cy="785818"/>
          </a:xfrm>
          <a:prstGeom prst="rect">
            <a:avLst/>
          </a:prstGeom>
          <a:solidFill>
            <a:srgbClr val="990033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ИНЫЕ МЕЖБЮДЖЕТНЫЕ ТРАНСФЕРТЫ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7572364" y="3429000"/>
            <a:ext cx="1428792" cy="785818"/>
          </a:xfrm>
          <a:prstGeom prst="rect">
            <a:avLst/>
          </a:prstGeom>
          <a:solidFill>
            <a:srgbClr val="990033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ПРОЧИЕ БЕЗВОЗМЕЗДНЫЕ ПОСТУПЛЕНИЯ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215074" y="4214818"/>
            <a:ext cx="1357322" cy="285752"/>
          </a:xfrm>
          <a:prstGeom prst="rect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10598,33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7572396" y="4214818"/>
            <a:ext cx="1428760" cy="285752"/>
          </a:xfrm>
          <a:prstGeom prst="rect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15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cs typeface="Arial" charset="0"/>
              </a:rPr>
              <a:t>0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7572396" y="4500570"/>
            <a:ext cx="1428760" cy="285752"/>
          </a:xfrm>
          <a:prstGeom prst="rect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1667,84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215074" y="4500570"/>
            <a:ext cx="1357322" cy="285752"/>
          </a:xfrm>
          <a:prstGeom prst="rect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2351,92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4214810" y="4500570"/>
            <a:ext cx="1643074" cy="285752"/>
          </a:xfrm>
          <a:prstGeom prst="rect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746959,99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2143108" y="4500570"/>
            <a:ext cx="1643074" cy="285752"/>
          </a:xfrm>
          <a:prstGeom prst="rect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>
                <a:solidFill>
                  <a:schemeClr val="tx1"/>
                </a:solidFill>
                <a:latin typeface="Arial" charset="0"/>
                <a:cs typeface="Arial" charset="0"/>
              </a:rPr>
              <a:t>80188,0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42844" y="4500570"/>
            <a:ext cx="1643074" cy="285752"/>
          </a:xfrm>
          <a:prstGeom prst="rect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tx1"/>
                </a:solidFill>
                <a:cs typeface="Arial" charset="0"/>
              </a:rPr>
              <a:t>129065</a:t>
            </a:r>
            <a:r>
              <a:rPr lang="ru-RU">
                <a:solidFill>
                  <a:schemeClr val="tx1"/>
                </a:solidFill>
                <a:cs typeface="Arial" charset="0"/>
              </a:rPr>
              <a:t>,00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7572364" y="4786322"/>
            <a:ext cx="714412" cy="42862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>
                <a:solidFill>
                  <a:schemeClr val="tx1"/>
                </a:solidFill>
                <a:latin typeface="Arial" charset="0"/>
                <a:cs typeface="Arial" charset="0"/>
              </a:rPr>
              <a:t>-1652,84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6215074" y="4786322"/>
            <a:ext cx="785818" cy="42862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>
                <a:solidFill>
                  <a:schemeClr val="tx1"/>
                </a:solidFill>
                <a:latin typeface="Arial" charset="0"/>
                <a:cs typeface="Arial" charset="0"/>
              </a:rPr>
              <a:t>+8246,41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214810" y="4786322"/>
            <a:ext cx="928694" cy="42862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>
                <a:solidFill>
                  <a:schemeClr val="tx1"/>
                </a:solidFill>
                <a:latin typeface="Arial" charset="0"/>
                <a:cs typeface="Arial" charset="0"/>
              </a:rPr>
              <a:t>+14777,84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143108" y="4786322"/>
            <a:ext cx="1000132" cy="42862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>
                <a:solidFill>
                  <a:schemeClr val="tx1"/>
                </a:solidFill>
                <a:latin typeface="Arial" charset="0"/>
                <a:cs typeface="Arial" charset="0"/>
              </a:rPr>
              <a:t>+2141,27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142844" y="4786322"/>
            <a:ext cx="857256" cy="42862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solidFill>
                  <a:schemeClr val="tx1"/>
                </a:solidFill>
                <a:cs typeface="Arial" charset="0"/>
              </a:rPr>
              <a:t>+</a:t>
            </a:r>
            <a:r>
              <a:rPr lang="ru-RU" sz="1200" b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1200" b="1" dirty="0">
                <a:solidFill>
                  <a:schemeClr val="tx1"/>
                </a:solidFill>
                <a:cs typeface="Arial" charset="0"/>
              </a:rPr>
              <a:t>5914</a:t>
            </a:r>
            <a:r>
              <a:rPr lang="ru-RU" sz="1200" b="1" dirty="0">
                <a:solidFill>
                  <a:schemeClr val="tx1"/>
                </a:solidFill>
                <a:cs typeface="Arial" charset="0"/>
              </a:rPr>
              <a:t>,00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928662" y="4786322"/>
            <a:ext cx="857256" cy="428628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solidFill>
                  <a:schemeClr val="tx1"/>
                </a:solidFill>
                <a:cs typeface="Arial" charset="0"/>
              </a:rPr>
              <a:t>+</a:t>
            </a:r>
            <a:r>
              <a:rPr lang="ru-RU" sz="1200" b="1" dirty="0">
                <a:solidFill>
                  <a:schemeClr val="tx1"/>
                </a:solidFill>
                <a:latin typeface="Arial" charset="0"/>
                <a:cs typeface="Arial" charset="0"/>
              </a:rPr>
              <a:t> 4,6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3143240" y="4786322"/>
            <a:ext cx="642942" cy="428628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>
                <a:solidFill>
                  <a:schemeClr val="tx1"/>
                </a:solidFill>
                <a:latin typeface="Arial" charset="0"/>
                <a:cs typeface="Arial" charset="0"/>
              </a:rPr>
              <a:t>+ 2,7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5143504" y="4786322"/>
            <a:ext cx="714380" cy="428628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>
                <a:solidFill>
                  <a:schemeClr val="tx1"/>
                </a:solidFill>
                <a:latin typeface="Arial" charset="0"/>
                <a:cs typeface="Arial" charset="0"/>
              </a:rPr>
              <a:t>+2,0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7000892" y="4786322"/>
            <a:ext cx="571504" cy="428628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100" b="1">
                <a:solidFill>
                  <a:schemeClr val="tx1"/>
                </a:solidFill>
                <a:latin typeface="Arial" charset="0"/>
                <a:cs typeface="Arial" charset="0"/>
              </a:rPr>
              <a:t>в 4,5р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8286776" y="4786322"/>
            <a:ext cx="714380" cy="428628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1100" b="1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42844" y="5214950"/>
            <a:ext cx="1643074" cy="285752"/>
          </a:xfrm>
          <a:prstGeom prst="rect">
            <a:avLst/>
          </a:prstGeom>
          <a:solidFill>
            <a:srgbClr val="CC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13,7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2143108" y="5214950"/>
            <a:ext cx="1643074" cy="285752"/>
          </a:xfrm>
          <a:prstGeom prst="rect">
            <a:avLst/>
          </a:prstGeom>
          <a:solidFill>
            <a:srgbClr val="CC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8,3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4214810" y="5214950"/>
            <a:ext cx="1643074" cy="285752"/>
          </a:xfrm>
          <a:prstGeom prst="rect">
            <a:avLst/>
          </a:prstGeom>
          <a:solidFill>
            <a:srgbClr val="CC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77,2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7572396" y="5214950"/>
            <a:ext cx="1428792" cy="285752"/>
          </a:xfrm>
          <a:prstGeom prst="rect">
            <a:avLst/>
          </a:prstGeom>
          <a:solidFill>
            <a:srgbClr val="CC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0,002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6215074" y="5214950"/>
            <a:ext cx="1357322" cy="285752"/>
          </a:xfrm>
          <a:prstGeom prst="rect">
            <a:avLst/>
          </a:prstGeom>
          <a:solidFill>
            <a:srgbClr val="CC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1,1</a:t>
            </a:r>
          </a:p>
        </p:txBody>
      </p:sp>
      <p:sp>
        <p:nvSpPr>
          <p:cNvPr id="9331" name="TextBox 45"/>
          <p:cNvSpPr txBox="1">
            <a:spLocks noChangeArrowheads="1"/>
          </p:cNvSpPr>
          <p:nvPr/>
        </p:nvSpPr>
        <p:spPr bwMode="auto">
          <a:xfrm>
            <a:off x="250825" y="5876925"/>
            <a:ext cx="857250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100" b="1">
                <a:latin typeface="Times New Roman" pitchFamily="18" charset="0"/>
                <a:cs typeface="Times New Roman" pitchFamily="18" charset="0"/>
              </a:rPr>
              <a:t>Фактическое</a:t>
            </a:r>
            <a:r>
              <a:rPr lang="ru-RU" sz="120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100" b="1">
                <a:latin typeface="Times New Roman" pitchFamily="18" charset="0"/>
                <a:cs typeface="Times New Roman" pitchFamily="18" charset="0"/>
              </a:rPr>
              <a:t>Фактическое                </a:t>
            </a:r>
            <a:r>
              <a:rPr lang="ru-RU" sz="11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100" b="1">
                <a:latin typeface="Times New Roman" pitchFamily="18" charset="0"/>
                <a:cs typeface="Times New Roman" pitchFamily="18" charset="0"/>
              </a:rPr>
              <a:t>Отклонение от  факта 2015        </a:t>
            </a:r>
            <a:r>
              <a:rPr lang="en-US" sz="11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>
                <a:latin typeface="Times New Roman" pitchFamily="18" charset="0"/>
                <a:cs typeface="Times New Roman" pitchFamily="18" charset="0"/>
              </a:rPr>
              <a:t>   Отклонение от         </a:t>
            </a:r>
            <a:r>
              <a:rPr lang="en-US" sz="1100" b="1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100" b="1">
                <a:latin typeface="Times New Roman" pitchFamily="18" charset="0"/>
                <a:cs typeface="Times New Roman" pitchFamily="18" charset="0"/>
              </a:rPr>
              <a:t>      Удельный вес          исполнение  2016           исполнение</a:t>
            </a:r>
            <a:r>
              <a:rPr lang="en-US" sz="1100" b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100" b="1">
                <a:latin typeface="Times New Roman" pitchFamily="18" charset="0"/>
                <a:cs typeface="Times New Roman" pitchFamily="18" charset="0"/>
              </a:rPr>
              <a:t>2015г           </a:t>
            </a:r>
            <a:r>
              <a:rPr lang="en-US" sz="11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>
                <a:latin typeface="Times New Roman" pitchFamily="18" charset="0"/>
                <a:cs typeface="Times New Roman" pitchFamily="18" charset="0"/>
              </a:rPr>
              <a:t> в абсолютном выражении             факта 2015,%         </a:t>
            </a:r>
            <a:r>
              <a:rPr lang="en-US" sz="1100" b="1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100" b="1">
                <a:latin typeface="Times New Roman" pitchFamily="18" charset="0"/>
                <a:cs typeface="Times New Roman" pitchFamily="18" charset="0"/>
              </a:rPr>
              <a:t>     в общем объеме </a:t>
            </a:r>
            <a:r>
              <a:rPr lang="en-US" sz="1100" b="1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">
              <a:latin typeface="Times New Roman" pitchFamily="18" charset="0"/>
            </a:endParaRPr>
          </a:p>
          <a:p>
            <a:pPr eaLnBrk="0" hangingPunct="0"/>
            <a:r>
              <a:rPr lang="en-US" sz="1100" b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100" b="1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</a:t>
            </a:r>
            <a:r>
              <a:rPr lang="en-US" sz="1100" b="1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1100" b="1">
                <a:latin typeface="Times New Roman" pitchFamily="18" charset="0"/>
                <a:cs typeface="Times New Roman" pitchFamily="18" charset="0"/>
              </a:rPr>
              <a:t>  поступлений</a:t>
            </a:r>
            <a:endParaRPr lang="ru-RU" sz="1400">
              <a:latin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42844" y="6000768"/>
            <a:ext cx="142876" cy="142876"/>
          </a:xfrm>
          <a:prstGeom prst="rect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571604" y="6000768"/>
            <a:ext cx="142876" cy="142876"/>
          </a:xfrm>
          <a:prstGeom prst="rect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143240" y="6000768"/>
            <a:ext cx="142876" cy="142876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286380" y="6000768"/>
            <a:ext cx="142876" cy="142876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858016" y="6000768"/>
            <a:ext cx="142876" cy="142876"/>
          </a:xfrm>
          <a:prstGeom prst="rect">
            <a:avLst/>
          </a:prstGeom>
          <a:solidFill>
            <a:srgbClr val="CC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347" name="TextBox 52"/>
          <p:cNvSpPr txBox="1">
            <a:spLocks noChangeArrowheads="1"/>
          </p:cNvSpPr>
          <p:nvPr/>
        </p:nvSpPr>
        <p:spPr bwMode="auto">
          <a:xfrm>
            <a:off x="6643688" y="1357313"/>
            <a:ext cx="1643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latin typeface="Calibri" pitchFamily="34" charset="0"/>
              </a:rPr>
              <a:t>ФАКТ 201</a:t>
            </a:r>
            <a:r>
              <a:rPr lang="en-US" sz="1200">
                <a:latin typeface="Calibri" pitchFamily="34" charset="0"/>
              </a:rPr>
              <a:t>5</a:t>
            </a:r>
            <a:r>
              <a:rPr lang="ru-RU" sz="1200">
                <a:latin typeface="Calibri" pitchFamily="34" charset="0"/>
              </a:rPr>
              <a:t> ГОДА</a:t>
            </a:r>
          </a:p>
        </p:txBody>
      </p:sp>
      <p:sp>
        <p:nvSpPr>
          <p:cNvPr id="9348" name="TextBox 53"/>
          <p:cNvSpPr txBox="1">
            <a:spLocks noChangeArrowheads="1"/>
          </p:cNvSpPr>
          <p:nvPr/>
        </p:nvSpPr>
        <p:spPr bwMode="auto">
          <a:xfrm>
            <a:off x="6643688" y="1643063"/>
            <a:ext cx="1428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latin typeface="Calibri" pitchFamily="34" charset="0"/>
              </a:rPr>
              <a:t>ПЛАН 201</a:t>
            </a:r>
            <a:r>
              <a:rPr lang="en-US" sz="1200">
                <a:latin typeface="Calibri" pitchFamily="34" charset="0"/>
              </a:rPr>
              <a:t>6</a:t>
            </a:r>
            <a:r>
              <a:rPr lang="ru-RU" sz="1200">
                <a:latin typeface="Calibri" pitchFamily="34" charset="0"/>
              </a:rPr>
              <a:t> ГОДА</a:t>
            </a:r>
          </a:p>
        </p:txBody>
      </p:sp>
      <p:sp>
        <p:nvSpPr>
          <p:cNvPr id="9349" name="TextBox 54"/>
          <p:cNvSpPr txBox="1">
            <a:spLocks noChangeArrowheads="1"/>
          </p:cNvSpPr>
          <p:nvPr/>
        </p:nvSpPr>
        <p:spPr bwMode="auto">
          <a:xfrm>
            <a:off x="8501063" y="0"/>
            <a:ext cx="7858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>
                <a:latin typeface="Calibri" pitchFamily="34" charset="0"/>
              </a:rPr>
              <a:t>Схема 3</a:t>
            </a:r>
          </a:p>
        </p:txBody>
      </p:sp>
      <p:sp>
        <p:nvSpPr>
          <p:cNvPr id="9350" name="TextBox 55"/>
          <p:cNvSpPr txBox="1">
            <a:spLocks noChangeArrowheads="1"/>
          </p:cNvSpPr>
          <p:nvPr/>
        </p:nvSpPr>
        <p:spPr bwMode="auto">
          <a:xfrm>
            <a:off x="6643688" y="1928813"/>
            <a:ext cx="1285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latin typeface="Calibri" pitchFamily="34" charset="0"/>
              </a:rPr>
              <a:t>ФАКТ 201</a:t>
            </a:r>
            <a:r>
              <a:rPr lang="en-US" sz="1200">
                <a:latin typeface="Calibri" pitchFamily="34" charset="0"/>
              </a:rPr>
              <a:t>6</a:t>
            </a:r>
            <a:r>
              <a:rPr lang="ru-RU" sz="1200">
                <a:latin typeface="Calibri" pitchFamily="34" charset="0"/>
              </a:rPr>
              <a:t> ГОДА</a:t>
            </a:r>
          </a:p>
        </p:txBody>
      </p:sp>
      <p:sp>
        <p:nvSpPr>
          <p:cNvPr id="57" name="Минус 56"/>
          <p:cNvSpPr/>
          <p:nvPr/>
        </p:nvSpPr>
        <p:spPr>
          <a:xfrm>
            <a:off x="6357950" y="1428736"/>
            <a:ext cx="214314" cy="142876"/>
          </a:xfrm>
          <a:prstGeom prst="mathMinus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8" name="Минус 57"/>
          <p:cNvSpPr/>
          <p:nvPr/>
        </p:nvSpPr>
        <p:spPr>
          <a:xfrm>
            <a:off x="6357950" y="1714488"/>
            <a:ext cx="214314" cy="142876"/>
          </a:xfrm>
          <a:prstGeom prst="mathMinus">
            <a:avLst/>
          </a:prstGeom>
          <a:solidFill>
            <a:srgbClr val="6699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0" name="Минус 59"/>
          <p:cNvSpPr/>
          <p:nvPr/>
        </p:nvSpPr>
        <p:spPr>
          <a:xfrm>
            <a:off x="6429388" y="2071678"/>
            <a:ext cx="214314" cy="45719"/>
          </a:xfrm>
          <a:prstGeom prst="mathMinus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360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286116" y="1285860"/>
            <a:ext cx="2786082" cy="71438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ru-RU" b="1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ВСЕГО ДОХОДОВ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b="1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278224,89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857884" y="3071810"/>
            <a:ext cx="2786082" cy="107157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ru-RU" b="1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Налоговые и неналоговые доходы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b="1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118278,28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3071810"/>
            <a:ext cx="3000396" cy="107157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Безвозмездные поступления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(без учета возвратов)</a:t>
            </a:r>
            <a:endParaRPr lang="en-US" sz="1400" b="1" dirty="0">
              <a:solidFill>
                <a:schemeClr val="tx1"/>
              </a:solidFill>
              <a:latin typeface="Times New Roman" pitchFamily="18" charset="0"/>
              <a:cs typeface="Arial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168946,61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286125" y="2000250"/>
            <a:ext cx="2786063" cy="42862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ru-RU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299127,77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286116" y="2428868"/>
            <a:ext cx="1428760" cy="428628"/>
          </a:xfrm>
          <a:prstGeom prst="rect">
            <a:avLst/>
          </a:prstGeom>
          <a:solidFill>
            <a:srgbClr val="00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>
                <a:solidFill>
                  <a:srgbClr val="10253F"/>
                </a:solidFill>
                <a:latin typeface="Times New Roman" pitchFamily="18" charset="0"/>
                <a:cs typeface="Arial" charset="0"/>
              </a:rPr>
              <a:t>+  11902,88      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85813" y="4143375"/>
            <a:ext cx="3000375" cy="50006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ru-RU" b="1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167941,72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857875" y="4143375"/>
            <a:ext cx="2786063" cy="50006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ru-RU" b="1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131186,05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857884" y="4643446"/>
            <a:ext cx="1428760" cy="428628"/>
          </a:xfrm>
          <a:prstGeom prst="rect">
            <a:avLst/>
          </a:prstGeom>
          <a:solidFill>
            <a:srgbClr val="00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ru-RU" b="1">
                <a:solidFill>
                  <a:srgbClr val="10253F"/>
                </a:solidFill>
                <a:latin typeface="Times New Roman" pitchFamily="18" charset="0"/>
                <a:cs typeface="Arial" charset="0"/>
              </a:rPr>
              <a:t>+12907,77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85786" y="4643446"/>
            <a:ext cx="1500198" cy="428628"/>
          </a:xfrm>
          <a:prstGeom prst="rect">
            <a:avLst/>
          </a:prstGeom>
          <a:solidFill>
            <a:srgbClr val="00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ru-RU" b="1" dirty="0">
                <a:solidFill>
                  <a:srgbClr val="10253F"/>
                </a:solidFill>
                <a:latin typeface="Times New Roman" pitchFamily="18" charset="0"/>
                <a:cs typeface="Arial" charset="0"/>
              </a:rPr>
              <a:t>-1004,89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714876" y="2428868"/>
            <a:ext cx="1357322" cy="4286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rgbClr val="10253F"/>
                </a:solidFill>
                <a:latin typeface="Times New Roman" pitchFamily="18" charset="0"/>
                <a:cs typeface="Arial" charset="0"/>
              </a:rPr>
              <a:t>104,1%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2285984" y="4643446"/>
            <a:ext cx="1500198" cy="4286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ru-RU" b="1">
                <a:solidFill>
                  <a:srgbClr val="10253F"/>
                </a:solidFill>
                <a:latin typeface="Times New Roman" pitchFamily="18" charset="0"/>
                <a:cs typeface="Arial" charset="0"/>
              </a:rPr>
              <a:t>99,4%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7215206" y="4643446"/>
            <a:ext cx="1428760" cy="4286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ru-RU" b="1">
                <a:solidFill>
                  <a:srgbClr val="10253F"/>
                </a:solidFill>
                <a:latin typeface="Times New Roman" pitchFamily="18" charset="0"/>
                <a:cs typeface="Arial" charset="0"/>
              </a:rPr>
              <a:t>110,9%</a:t>
            </a:r>
          </a:p>
        </p:txBody>
      </p:sp>
      <p:sp>
        <p:nvSpPr>
          <p:cNvPr id="10272" name="TextBox 39"/>
          <p:cNvSpPr txBox="1">
            <a:spLocks noChangeArrowheads="1"/>
          </p:cNvSpPr>
          <p:nvPr/>
        </p:nvSpPr>
        <p:spPr bwMode="auto">
          <a:xfrm>
            <a:off x="285750" y="6286500"/>
            <a:ext cx="88582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latin typeface="Times New Roman" pitchFamily="18" charset="0"/>
              </a:rPr>
              <a:t>План 2016года          Фактическое исполнение</a:t>
            </a:r>
            <a:r>
              <a:rPr lang="ru-RU" sz="1600" b="1">
                <a:latin typeface="Calibri" pitchFamily="34" charset="0"/>
              </a:rPr>
              <a:t>       </a:t>
            </a:r>
            <a:r>
              <a:rPr lang="ru-RU" sz="1600" b="1">
                <a:latin typeface="Times New Roman" pitchFamily="18" charset="0"/>
              </a:rPr>
              <a:t> Отклонение</a:t>
            </a:r>
            <a:r>
              <a:rPr lang="en-US" sz="1600" b="1">
                <a:latin typeface="Times New Roman" pitchFamily="18" charset="0"/>
              </a:rPr>
              <a:t> </a:t>
            </a:r>
            <a:r>
              <a:rPr lang="ru-RU" sz="1600" b="1">
                <a:latin typeface="Times New Roman" pitchFamily="18" charset="0"/>
              </a:rPr>
              <a:t>от плана              % исполнения</a:t>
            </a:r>
            <a:endParaRPr lang="ru-RU" sz="1600">
              <a:latin typeface="Calibri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25382" y="6381771"/>
            <a:ext cx="142875" cy="14287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b="1" dirty="0">
              <a:latin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051050" y="6381750"/>
            <a:ext cx="142875" cy="1428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b="1" dirty="0">
              <a:latin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024438" y="6397646"/>
            <a:ext cx="142877" cy="142876"/>
          </a:xfrm>
          <a:prstGeom prst="rect">
            <a:avLst/>
          </a:prstGeom>
          <a:solidFill>
            <a:srgbClr val="00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758132" y="6397646"/>
            <a:ext cx="142876" cy="142876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0283" name="TextBox 44"/>
          <p:cNvSpPr txBox="1">
            <a:spLocks noChangeArrowheads="1"/>
          </p:cNvSpPr>
          <p:nvPr/>
        </p:nvSpPr>
        <p:spPr bwMode="auto">
          <a:xfrm>
            <a:off x="7956550" y="857250"/>
            <a:ext cx="1187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 b="1" i="1">
                <a:latin typeface="Calibri" pitchFamily="34" charset="0"/>
              </a:rPr>
              <a:t>ТЫС.РУБЛЕЙ</a:t>
            </a:r>
          </a:p>
        </p:txBody>
      </p:sp>
      <p:sp>
        <p:nvSpPr>
          <p:cNvPr id="10284" name="Прямоугольник 27"/>
          <p:cNvSpPr>
            <a:spLocks noChangeArrowheads="1"/>
          </p:cNvSpPr>
          <p:nvPr/>
        </p:nvSpPr>
        <p:spPr bwMode="auto">
          <a:xfrm>
            <a:off x="642938" y="0"/>
            <a:ext cx="850106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СТРУКТУРА ДОХОД</a:t>
            </a:r>
            <a:r>
              <a:rPr lang="ru-RU" sz="2000" b="1">
                <a:latin typeface="Times New Roman" pitchFamily="18" charset="0"/>
              </a:rPr>
              <a:t>ОВ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БЮДЖЕТОВ </a:t>
            </a:r>
          </a:p>
          <a:p>
            <a:pPr algn="ctr">
              <a:spcBef>
                <a:spcPct val="50000"/>
              </a:spcBef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 ГОРОДСКОГО И СЕЛЬСКИХ ПОСЕЛЕНИЙ ЗА</a:t>
            </a:r>
            <a:r>
              <a:rPr lang="ru-RU" sz="2000" b="1">
                <a:latin typeface="Times New Roman" pitchFamily="18" charset="0"/>
              </a:rPr>
              <a:t>  2016 год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5" name="TextBox 26"/>
          <p:cNvSpPr txBox="1">
            <a:spLocks noChangeArrowheads="1"/>
          </p:cNvSpPr>
          <p:nvPr/>
        </p:nvSpPr>
        <p:spPr bwMode="auto">
          <a:xfrm>
            <a:off x="8358188" y="0"/>
            <a:ext cx="7858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>
                <a:latin typeface="Calibri" pitchFamily="34" charset="0"/>
              </a:rPr>
              <a:t>Схема 4</a:t>
            </a:r>
          </a:p>
        </p:txBody>
      </p:sp>
      <p:pic>
        <p:nvPicPr>
          <p:cNvPr id="10286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>
          <a:xfrm>
            <a:off x="914400" y="142875"/>
            <a:ext cx="8229600" cy="725488"/>
          </a:xfrm>
        </p:spPr>
        <p:txBody>
          <a:bodyPr anchor="t"/>
          <a:lstStyle/>
          <a:p>
            <a:pPr eaLnBrk="1" hangingPunct="1">
              <a:lnSpc>
                <a:spcPct val="90000"/>
              </a:lnSpc>
            </a:pPr>
            <a:r>
              <a:rPr lang="ru-RU" sz="2000" b="1" smtClean="0"/>
              <a:t>СТРУКТУРА БЕЗВОЗМЕЗДНЫХ ПОСТУПЛЕНИЙ В БЮДЖЕТЫ </a:t>
            </a:r>
            <a:br>
              <a:rPr lang="ru-RU" sz="2000" b="1" smtClean="0"/>
            </a:br>
            <a:r>
              <a:rPr lang="ru-RU" sz="2000" b="1" smtClean="0"/>
              <a:t>ГОРОДСКОГО И СЕЛЬСКИХ ПОСЕЛЕНИЙ ИПАТОВСКОГО РАЙОНА</a:t>
            </a:r>
            <a:br>
              <a:rPr lang="ru-RU" sz="2000" b="1" smtClean="0"/>
            </a:br>
            <a:r>
              <a:rPr lang="ru-RU" sz="2000" b="1" smtClean="0"/>
              <a:t>ЗА 2015 ГОД</a:t>
            </a:r>
            <a:r>
              <a:rPr lang="ru-RU" sz="1800" b="1" smtClean="0"/>
              <a:t/>
            </a:r>
            <a:br>
              <a:rPr lang="ru-RU" sz="1800" b="1" smtClean="0"/>
            </a:br>
            <a:endParaRPr lang="ru-RU" sz="1800" smtClean="0"/>
          </a:p>
        </p:txBody>
      </p:sp>
      <p:graphicFrame>
        <p:nvGraphicFramePr>
          <p:cNvPr id="2050" name="Содержимое 4"/>
          <p:cNvGraphicFramePr>
            <a:graphicFrameLocks noGrp="1" noChangeAspect="1"/>
          </p:cNvGraphicFramePr>
          <p:nvPr>
            <p:ph idx="1"/>
          </p:nvPr>
        </p:nvGraphicFramePr>
        <p:xfrm>
          <a:off x="1143000" y="1071563"/>
          <a:ext cx="9144000" cy="5443537"/>
        </p:xfrm>
        <a:graphic>
          <a:graphicData uri="http://schemas.openxmlformats.org/presentationml/2006/ole">
            <p:oleObj spid="_x0000_s2050" r:id="rId3" imgW="9144793" imgH="5444200" progId="Excel.Chart.8">
              <p:embed/>
            </p:oleObj>
          </a:graphicData>
        </a:graphic>
      </p:graphicFrame>
      <p:sp>
        <p:nvSpPr>
          <p:cNvPr id="6" name="Левая фигурная скобка 5"/>
          <p:cNvSpPr/>
          <p:nvPr/>
        </p:nvSpPr>
        <p:spPr>
          <a:xfrm>
            <a:off x="1928794" y="1571612"/>
            <a:ext cx="500066" cy="3674131"/>
          </a:xfrm>
          <a:prstGeom prst="leftBrace">
            <a:avLst>
              <a:gd name="adj1" fmla="val 34209"/>
              <a:gd name="adj2" fmla="val 50000"/>
            </a:avLst>
          </a:prstGeom>
          <a:ln w="5715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6572264" y="2357430"/>
            <a:ext cx="285752" cy="2907638"/>
          </a:xfrm>
          <a:prstGeom prst="rightBrace">
            <a:avLst>
              <a:gd name="adj1" fmla="val 74748"/>
              <a:gd name="adj2" fmla="val 50000"/>
            </a:avLst>
          </a:prstGeom>
          <a:ln w="5715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 rot="5400000">
            <a:off x="7418388" y="3417888"/>
            <a:ext cx="10001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929058" y="4808557"/>
            <a:ext cx="1071570" cy="142876"/>
          </a:xfrm>
          <a:prstGeom prst="rightArrow">
            <a:avLst/>
          </a:prstGeom>
          <a:solidFill>
            <a:srgbClr val="CC66FF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3929058" y="3143248"/>
            <a:ext cx="1071570" cy="142876"/>
          </a:xfrm>
          <a:prstGeom prst="rightArrow">
            <a:avLst/>
          </a:prstGeom>
          <a:solidFill>
            <a:srgbClr val="CC66FF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4000496" y="1785926"/>
            <a:ext cx="1071570" cy="142876"/>
          </a:xfrm>
          <a:prstGeom prst="rightArrow">
            <a:avLst/>
          </a:prstGeom>
          <a:solidFill>
            <a:srgbClr val="CC66FF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68" name="TextBox 12"/>
          <p:cNvSpPr txBox="1">
            <a:spLocks noChangeArrowheads="1"/>
          </p:cNvSpPr>
          <p:nvPr/>
        </p:nvSpPr>
        <p:spPr bwMode="auto">
          <a:xfrm>
            <a:off x="4071938" y="4624388"/>
            <a:ext cx="1000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alibri" pitchFamily="34" charset="0"/>
              </a:rPr>
              <a:t>+ </a:t>
            </a:r>
            <a:r>
              <a:rPr lang="ru-RU" sz="1400" b="1">
                <a:latin typeface="Calibri" pitchFamily="34" charset="0"/>
              </a:rPr>
              <a:t>11,1 %</a:t>
            </a:r>
          </a:p>
        </p:txBody>
      </p:sp>
      <p:sp>
        <p:nvSpPr>
          <p:cNvPr id="2069" name="TextBox 13"/>
          <p:cNvSpPr txBox="1">
            <a:spLocks noChangeArrowheads="1"/>
          </p:cNvSpPr>
          <p:nvPr/>
        </p:nvSpPr>
        <p:spPr bwMode="auto">
          <a:xfrm>
            <a:off x="4143375" y="2928938"/>
            <a:ext cx="1000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- 66,1%</a:t>
            </a:r>
          </a:p>
        </p:txBody>
      </p:sp>
      <p:sp>
        <p:nvSpPr>
          <p:cNvPr id="2070" name="TextBox 14"/>
          <p:cNvSpPr txBox="1">
            <a:spLocks noChangeArrowheads="1"/>
          </p:cNvSpPr>
          <p:nvPr/>
        </p:nvSpPr>
        <p:spPr bwMode="auto">
          <a:xfrm>
            <a:off x="4143375" y="1571625"/>
            <a:ext cx="7858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Calibri" pitchFamily="34" charset="0"/>
              </a:rPr>
              <a:t>  </a:t>
            </a:r>
            <a:r>
              <a:rPr lang="en-US" sz="1400" b="1">
                <a:latin typeface="Calibri" pitchFamily="34" charset="0"/>
              </a:rPr>
              <a:t>+ </a:t>
            </a:r>
            <a:r>
              <a:rPr lang="ru-RU" sz="1400" b="1">
                <a:latin typeface="Calibri" pitchFamily="34" charset="0"/>
              </a:rPr>
              <a:t>5,4%</a:t>
            </a:r>
          </a:p>
        </p:txBody>
      </p:sp>
      <p:sp>
        <p:nvSpPr>
          <p:cNvPr id="2071" name="Прямоугольник 15"/>
          <p:cNvSpPr>
            <a:spLocks noChangeArrowheads="1"/>
          </p:cNvSpPr>
          <p:nvPr/>
        </p:nvSpPr>
        <p:spPr bwMode="auto">
          <a:xfrm>
            <a:off x="7970838" y="785813"/>
            <a:ext cx="9588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100" b="1" i="1">
                <a:latin typeface="Calibri" pitchFamily="34" charset="0"/>
              </a:rPr>
              <a:t>ТЫС.РУБЛЕЙ</a:t>
            </a:r>
          </a:p>
        </p:txBody>
      </p:sp>
      <p:sp>
        <p:nvSpPr>
          <p:cNvPr id="2072" name="TextBox 17"/>
          <p:cNvSpPr txBox="1">
            <a:spLocks noChangeArrowheads="1"/>
          </p:cNvSpPr>
          <p:nvPr/>
        </p:nvSpPr>
        <p:spPr bwMode="auto">
          <a:xfrm>
            <a:off x="8358188" y="0"/>
            <a:ext cx="7858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>
                <a:latin typeface="Calibri" pitchFamily="34" charset="0"/>
              </a:rPr>
              <a:t>Схема 5</a:t>
            </a:r>
          </a:p>
        </p:txBody>
      </p:sp>
      <p:sp>
        <p:nvSpPr>
          <p:cNvPr id="19" name="TextBox 18"/>
          <p:cNvSpPr txBox="1"/>
          <p:nvPr/>
        </p:nvSpPr>
        <p:spPr>
          <a:xfrm rot="16200000">
            <a:off x="902494" y="3312319"/>
            <a:ext cx="1071562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231928,87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" name="Стрелка вниз 19"/>
          <p:cNvSpPr/>
          <p:nvPr/>
        </p:nvSpPr>
        <p:spPr>
          <a:xfrm flipV="1">
            <a:off x="4214813" y="1643063"/>
            <a:ext cx="46037" cy="142875"/>
          </a:xfrm>
          <a:prstGeom prst="down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Стрелка вверх 21"/>
          <p:cNvSpPr/>
          <p:nvPr/>
        </p:nvSpPr>
        <p:spPr>
          <a:xfrm>
            <a:off x="4068763" y="4673600"/>
            <a:ext cx="46037" cy="1428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 rot="16200000">
            <a:off x="6833394" y="3525044"/>
            <a:ext cx="1071563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169124.04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2077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Стрелка вправо 31"/>
          <p:cNvSpPr/>
          <p:nvPr/>
        </p:nvSpPr>
        <p:spPr>
          <a:xfrm>
            <a:off x="3929058" y="3857628"/>
            <a:ext cx="1071570" cy="142876"/>
          </a:xfrm>
          <a:prstGeom prst="rightArrow">
            <a:avLst/>
          </a:prstGeom>
          <a:solidFill>
            <a:srgbClr val="CC66FF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3" name="Стрелка вниз 32"/>
          <p:cNvSpPr/>
          <p:nvPr/>
        </p:nvSpPr>
        <p:spPr>
          <a:xfrm flipV="1">
            <a:off x="4097338" y="3714750"/>
            <a:ext cx="46037" cy="142875"/>
          </a:xfrm>
          <a:prstGeom prst="down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82" name="TextBox 14"/>
          <p:cNvSpPr txBox="1">
            <a:spLocks noChangeArrowheads="1"/>
          </p:cNvSpPr>
          <p:nvPr/>
        </p:nvSpPr>
        <p:spPr bwMode="auto">
          <a:xfrm>
            <a:off x="4071938" y="3643313"/>
            <a:ext cx="1071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Calibri" pitchFamily="34" charset="0"/>
              </a:rPr>
              <a:t>  </a:t>
            </a:r>
            <a:r>
              <a:rPr lang="en-US" sz="1400" b="1">
                <a:latin typeface="Calibri" pitchFamily="34" charset="0"/>
              </a:rPr>
              <a:t>+ 336.07</a:t>
            </a:r>
            <a:r>
              <a:rPr lang="ru-RU" sz="1400" b="1">
                <a:latin typeface="Calibri" pitchFamily="34" charset="0"/>
              </a:rPr>
              <a:t>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1"/>
          <p:cNvSpPr>
            <a:spLocks noGrp="1" noChangeArrowheads="1"/>
          </p:cNvSpPr>
          <p:nvPr>
            <p:ph type="title"/>
          </p:nvPr>
        </p:nvSpPr>
        <p:spPr>
          <a:xfrm>
            <a:off x="684213" y="285750"/>
            <a:ext cx="8229600" cy="1371600"/>
          </a:xfrm>
        </p:spPr>
        <p:txBody>
          <a:bodyPr anchor="t" anchorCtr="1"/>
          <a:lstStyle/>
          <a:p>
            <a:pPr eaLnBrk="1" hangingPunct="1"/>
            <a:r>
              <a:rPr lang="ru-RU" sz="1600" b="1" smtClean="0">
                <a:latin typeface="Times New Roman" pitchFamily="18" charset="0"/>
              </a:rPr>
              <a:t>ВЫПОЛНЕНИЕ ПЛАНА ПО ДОХОДАМ БЮДЖЕТОВ ГОРОДСКОГО И СЕЛЬСКИХ ПОСЕЛЕНИЙ ИПАТОВСКОГО РАЙОНА ЗА 2016 ГОД</a:t>
            </a:r>
          </a:p>
        </p:txBody>
      </p:sp>
      <p:sp>
        <p:nvSpPr>
          <p:cNvPr id="11267" name="Text Box 12"/>
          <p:cNvSpPr txBox="1">
            <a:spLocks noChangeArrowheads="1"/>
          </p:cNvSpPr>
          <p:nvPr/>
        </p:nvSpPr>
        <p:spPr bwMode="auto">
          <a:xfrm>
            <a:off x="8350250" y="71438"/>
            <a:ext cx="7937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>
                <a:latin typeface="Calibri" pitchFamily="34" charset="0"/>
              </a:rPr>
              <a:t>Схема</a:t>
            </a:r>
            <a:r>
              <a:rPr lang="ru-RU" sz="1000"/>
              <a:t> 6</a:t>
            </a:r>
          </a:p>
        </p:txBody>
      </p:sp>
      <p:sp>
        <p:nvSpPr>
          <p:cNvPr id="11268" name="Rectangle 14"/>
          <p:cNvSpPr>
            <a:spLocks noChangeArrowheads="1"/>
          </p:cNvSpPr>
          <p:nvPr/>
        </p:nvSpPr>
        <p:spPr bwMode="auto">
          <a:xfrm>
            <a:off x="7000875" y="928688"/>
            <a:ext cx="144463" cy="142875"/>
          </a:xfrm>
          <a:prstGeom prst="rect">
            <a:avLst/>
          </a:prstGeom>
          <a:solidFill>
            <a:srgbClr val="65C78A">
              <a:alpha val="6980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69" name="Rectangle 15"/>
          <p:cNvSpPr>
            <a:spLocks noChangeArrowheads="1"/>
          </p:cNvSpPr>
          <p:nvPr/>
        </p:nvSpPr>
        <p:spPr bwMode="auto">
          <a:xfrm>
            <a:off x="4214813" y="928688"/>
            <a:ext cx="144462" cy="142875"/>
          </a:xfrm>
          <a:prstGeom prst="rect">
            <a:avLst/>
          </a:prstGeom>
          <a:solidFill>
            <a:srgbClr val="C7D9F5">
              <a:alpha val="6588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8864" name="Text Box 16"/>
          <p:cNvSpPr txBox="1">
            <a:spLocks noChangeArrowheads="1"/>
          </p:cNvSpPr>
          <p:nvPr/>
        </p:nvSpPr>
        <p:spPr bwMode="auto">
          <a:xfrm>
            <a:off x="4357688" y="857250"/>
            <a:ext cx="15128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12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+mn-cs"/>
              </a:rPr>
              <a:t>от 100 до 110 % (14)</a:t>
            </a:r>
          </a:p>
        </p:txBody>
      </p:sp>
      <p:sp>
        <p:nvSpPr>
          <p:cNvPr id="78865" name="Text Box 17"/>
          <p:cNvSpPr txBox="1">
            <a:spLocks noChangeArrowheads="1"/>
          </p:cNvSpPr>
          <p:nvPr/>
        </p:nvSpPr>
        <p:spPr bwMode="auto">
          <a:xfrm>
            <a:off x="7143750" y="857250"/>
            <a:ext cx="14398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12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+mn-cs"/>
              </a:rPr>
              <a:t>  свыше 110% (3)</a:t>
            </a:r>
          </a:p>
        </p:txBody>
      </p:sp>
      <p:sp>
        <p:nvSpPr>
          <p:cNvPr id="11272" name="Rectangle 15"/>
          <p:cNvSpPr>
            <a:spLocks noChangeArrowheads="1"/>
          </p:cNvSpPr>
          <p:nvPr/>
        </p:nvSpPr>
        <p:spPr bwMode="auto">
          <a:xfrm>
            <a:off x="1500188" y="928688"/>
            <a:ext cx="144462" cy="142875"/>
          </a:xfrm>
          <a:prstGeom prst="rect">
            <a:avLst/>
          </a:prstGeom>
          <a:solidFill>
            <a:srgbClr val="FF5050">
              <a:alpha val="5882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43063" y="857250"/>
            <a:ext cx="12858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12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+mn-cs"/>
              </a:rPr>
              <a:t>до 100% (3)</a:t>
            </a:r>
          </a:p>
        </p:txBody>
      </p:sp>
      <p:pic>
        <p:nvPicPr>
          <p:cNvPr id="11274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5" name="Рисунок 13" descr="Без имени-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43000"/>
            <a:ext cx="9144000" cy="560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5888"/>
            <a:ext cx="8229600" cy="1371600"/>
          </a:xfrm>
        </p:spPr>
        <p:txBody>
          <a:bodyPr anchor="t" anchorCtr="1"/>
          <a:lstStyle/>
          <a:p>
            <a:pPr eaLnBrk="1" hangingPunct="1"/>
            <a:r>
              <a:rPr lang="ru-RU" sz="1600" b="1" smtClean="0">
                <a:latin typeface="Times New Roman" pitchFamily="18" charset="0"/>
              </a:rPr>
              <a:t>ЗАДОЛЖЕННОСТЬ ПО НАЛОГОВЫМ И НЕНАЛОГОВЫМ ДОХОДАМ, ПОДЛЕЖАЩИХ ПЕРЕЧИСЛЕНИЮ В КОНСОЛИДИРОВАННЫЙ БЮДЖЕТ ИПАТОВСКОГО МУНИЦИПАЛЬНОГО РАЙОНА </a:t>
            </a:r>
            <a:br>
              <a:rPr lang="ru-RU" sz="1600" b="1" smtClean="0">
                <a:latin typeface="Times New Roman" pitchFamily="18" charset="0"/>
              </a:rPr>
            </a:br>
            <a:r>
              <a:rPr lang="ru-RU" sz="1600" b="1" smtClean="0">
                <a:latin typeface="Times New Roman" pitchFamily="18" charset="0"/>
              </a:rPr>
              <a:t>ПО СОСТОЯНИЮ НА 01.01.2017 ГОДА</a:t>
            </a:r>
          </a:p>
        </p:txBody>
      </p:sp>
      <p:graphicFrame>
        <p:nvGraphicFramePr>
          <p:cNvPr id="24" name="Схема 23"/>
          <p:cNvGraphicFramePr/>
          <p:nvPr/>
        </p:nvGraphicFramePr>
        <p:xfrm>
          <a:off x="431800" y="1142984"/>
          <a:ext cx="8604250" cy="4949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6281" name="Text Box 25"/>
          <p:cNvSpPr txBox="1">
            <a:spLocks noChangeArrowheads="1"/>
          </p:cNvSpPr>
          <p:nvPr/>
        </p:nvSpPr>
        <p:spPr bwMode="auto">
          <a:xfrm>
            <a:off x="7812088" y="836613"/>
            <a:ext cx="115252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105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+mn-cs"/>
              </a:rPr>
              <a:t>ТЫС.РУБЛЕЙ</a:t>
            </a:r>
          </a:p>
        </p:txBody>
      </p:sp>
      <p:sp>
        <p:nvSpPr>
          <p:cNvPr id="96284" name="Text Box 28"/>
          <p:cNvSpPr txBox="1">
            <a:spLocks noChangeArrowheads="1"/>
          </p:cNvSpPr>
          <p:nvPr/>
        </p:nvSpPr>
        <p:spPr bwMode="auto">
          <a:xfrm>
            <a:off x="1547813" y="638175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dirty="0">
              <a:effectLst>
                <a:outerShdw blurRad="38100" dist="38100" dir="2700000" algn="tl">
                  <a:srgbClr val="FFFFFF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6285" name="Text Box 29"/>
          <p:cNvSpPr txBox="1">
            <a:spLocks noChangeArrowheads="1"/>
          </p:cNvSpPr>
          <p:nvPr/>
        </p:nvSpPr>
        <p:spPr bwMode="auto">
          <a:xfrm>
            <a:off x="1619250" y="6369050"/>
            <a:ext cx="24479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cs typeface="+mn-cs"/>
              </a:rPr>
              <a:t>рост задолженности</a:t>
            </a:r>
          </a:p>
        </p:txBody>
      </p:sp>
      <p:sp>
        <p:nvSpPr>
          <p:cNvPr id="96286" name="Text Box 30"/>
          <p:cNvSpPr txBox="1">
            <a:spLocks noChangeArrowheads="1"/>
          </p:cNvSpPr>
          <p:nvPr/>
        </p:nvSpPr>
        <p:spPr bwMode="auto">
          <a:xfrm>
            <a:off x="5857875" y="6357938"/>
            <a:ext cx="2663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cs typeface="+mn-cs"/>
              </a:rPr>
              <a:t>Уд.вес в общей сумме задолженности</a:t>
            </a:r>
          </a:p>
        </p:txBody>
      </p:sp>
      <p:sp>
        <p:nvSpPr>
          <p:cNvPr id="96287" name="Text Box 31"/>
          <p:cNvSpPr txBox="1">
            <a:spLocks noChangeArrowheads="1"/>
          </p:cNvSpPr>
          <p:nvPr/>
        </p:nvSpPr>
        <p:spPr bwMode="auto">
          <a:xfrm>
            <a:off x="8675688" y="-1841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effectLst>
                <a:outerShdw blurRad="38100" dist="38100" dir="2700000" algn="tl">
                  <a:srgbClr val="FFFFFF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00694" y="6357958"/>
            <a:ext cx="428628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rPr>
              <a:t>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42976" y="6357958"/>
            <a:ext cx="500066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rPr>
              <a:t>%</a:t>
            </a:r>
          </a:p>
        </p:txBody>
      </p:sp>
      <p:sp>
        <p:nvSpPr>
          <p:cNvPr id="12299" name="TextBox 15"/>
          <p:cNvSpPr txBox="1">
            <a:spLocks noChangeArrowheads="1"/>
          </p:cNvSpPr>
          <p:nvPr/>
        </p:nvSpPr>
        <p:spPr bwMode="auto">
          <a:xfrm>
            <a:off x="8358188" y="0"/>
            <a:ext cx="7858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>
                <a:latin typeface="Calibri" pitchFamily="34" charset="0"/>
              </a:rPr>
              <a:t>Схема 7</a:t>
            </a:r>
          </a:p>
        </p:txBody>
      </p:sp>
      <p:pic>
        <p:nvPicPr>
          <p:cNvPr id="12300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371600"/>
          </a:xfrm>
        </p:spPr>
        <p:txBody>
          <a:bodyPr anchor="t">
            <a:normAutofit fontScale="90000"/>
          </a:bodyPr>
          <a:lstStyle/>
          <a:p>
            <a:pPr eaLnBrk="1" hangingPunct="1">
              <a:defRPr/>
            </a:pPr>
            <a:r>
              <a:rPr lang="ru-RU" sz="2000" b="1" smtClean="0">
                <a:latin typeface="Times New Roman" pitchFamily="18" charset="0"/>
              </a:rPr>
              <a:t>ОСНОВНЫЕ ХАРАКТЕРИСТИКИ РАСХОДОВ БЮДЖЕТА ИПАТОВСКОГО МУНИЦИПАЛЬНОГО РАЙОНА СТАВРОПОЛЬСКОГО КРАЯ  ЗА 2016 год</a:t>
            </a:r>
            <a:r>
              <a:rPr lang="ru-RU" sz="4000" b="1" smtClean="0">
                <a:latin typeface="Times New Roman" pitchFamily="18" charset="0"/>
              </a:rPr>
              <a:t/>
            </a:r>
            <a:br>
              <a:rPr lang="ru-RU" sz="4000" b="1" smtClean="0">
                <a:latin typeface="Times New Roman" pitchFamily="18" charset="0"/>
              </a:rPr>
            </a:br>
            <a:endParaRPr lang="ru-RU" sz="4000" smtClean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14313" y="1000125"/>
          <a:ext cx="8643937" cy="5643563"/>
        </p:xfrm>
        <a:graphic>
          <a:graphicData uri="http://schemas.openxmlformats.org/presentationml/2006/ole">
            <p:oleObj spid="_x0000_s3074" r:id="rId3" imgW="8644877" imgH="5645385" progId="Excel.Chart.8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694613" y="857250"/>
            <a:ext cx="885825" cy="2460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i="1" dirty="0">
                <a:latin typeface="+mj-lt"/>
                <a:cs typeface="Times New Roman" pitchFamily="18" charset="0"/>
              </a:rPr>
              <a:t>ТЫС.РУБЛЕЙ</a:t>
            </a:r>
          </a:p>
        </p:txBody>
      </p:sp>
      <p:sp>
        <p:nvSpPr>
          <p:cNvPr id="7" name="Выгнутая вниз стрелка 6"/>
          <p:cNvSpPr/>
          <p:nvPr/>
        </p:nvSpPr>
        <p:spPr>
          <a:xfrm>
            <a:off x="3357563" y="5929313"/>
            <a:ext cx="1071562" cy="428625"/>
          </a:xfrm>
          <a:prstGeom prst="curvedUpArrow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Выгнутая вверх стрелка 5"/>
          <p:cNvSpPr/>
          <p:nvPr/>
        </p:nvSpPr>
        <p:spPr>
          <a:xfrm rot="10800000">
            <a:off x="5143500" y="5929313"/>
            <a:ext cx="1071563" cy="428625"/>
          </a:xfrm>
          <a:prstGeom prst="curvedDownArrow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79" name="TextBox 7"/>
          <p:cNvSpPr txBox="1">
            <a:spLocks noChangeArrowheads="1"/>
          </p:cNvSpPr>
          <p:nvPr/>
        </p:nvSpPr>
        <p:spPr bwMode="auto">
          <a:xfrm>
            <a:off x="3500438" y="6000750"/>
            <a:ext cx="714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Calibri" pitchFamily="34" charset="0"/>
              </a:rPr>
              <a:t>112,4%</a:t>
            </a:r>
          </a:p>
        </p:txBody>
      </p:sp>
      <p:sp>
        <p:nvSpPr>
          <p:cNvPr id="3080" name="TextBox 8"/>
          <p:cNvSpPr txBox="1">
            <a:spLocks noChangeArrowheads="1"/>
          </p:cNvSpPr>
          <p:nvPr/>
        </p:nvSpPr>
        <p:spPr bwMode="auto">
          <a:xfrm>
            <a:off x="5357813" y="6000750"/>
            <a:ext cx="6429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Calibri" pitchFamily="34" charset="0"/>
              </a:rPr>
              <a:t>98,4%</a:t>
            </a:r>
          </a:p>
        </p:txBody>
      </p:sp>
      <p:sp>
        <p:nvSpPr>
          <p:cNvPr id="3081" name="TextBox 9"/>
          <p:cNvSpPr txBox="1">
            <a:spLocks noChangeArrowheads="1"/>
          </p:cNvSpPr>
          <p:nvPr/>
        </p:nvSpPr>
        <p:spPr bwMode="auto">
          <a:xfrm>
            <a:off x="2500313" y="4429125"/>
            <a:ext cx="1428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1134456,11</a:t>
            </a:r>
          </a:p>
        </p:txBody>
      </p:sp>
      <p:sp>
        <p:nvSpPr>
          <p:cNvPr id="3082" name="TextBox 10"/>
          <p:cNvSpPr txBox="1">
            <a:spLocks noChangeArrowheads="1"/>
          </p:cNvSpPr>
          <p:nvPr/>
        </p:nvSpPr>
        <p:spPr bwMode="auto">
          <a:xfrm>
            <a:off x="4000500" y="3000375"/>
            <a:ext cx="1428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1275277,86</a:t>
            </a:r>
            <a:endParaRPr lang="ru-RU" b="1">
              <a:latin typeface="Calibri" pitchFamily="34" charset="0"/>
            </a:endParaRPr>
          </a:p>
        </p:txBody>
      </p:sp>
      <p:sp>
        <p:nvSpPr>
          <p:cNvPr id="3083" name="TextBox 11"/>
          <p:cNvSpPr txBox="1">
            <a:spLocks noChangeArrowheads="1"/>
          </p:cNvSpPr>
          <p:nvPr/>
        </p:nvSpPr>
        <p:spPr bwMode="auto">
          <a:xfrm>
            <a:off x="5643563" y="3357563"/>
            <a:ext cx="1428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1254701,06</a:t>
            </a:r>
          </a:p>
        </p:txBody>
      </p:sp>
      <p:sp>
        <p:nvSpPr>
          <p:cNvPr id="3084" name="TextBox 14"/>
          <p:cNvSpPr txBox="1">
            <a:spLocks noChangeArrowheads="1"/>
          </p:cNvSpPr>
          <p:nvPr/>
        </p:nvSpPr>
        <p:spPr bwMode="auto">
          <a:xfrm>
            <a:off x="8501063" y="0"/>
            <a:ext cx="7858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>
                <a:latin typeface="Calibri" pitchFamily="34" charset="0"/>
              </a:rPr>
              <a:t>Схема 8</a:t>
            </a:r>
          </a:p>
        </p:txBody>
      </p:sp>
      <p:pic>
        <p:nvPicPr>
          <p:cNvPr id="3085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4098</TotalTime>
  <Words>862</Words>
  <PresentationFormat>Экран (4:3)</PresentationFormat>
  <Paragraphs>337</Paragraphs>
  <Slides>17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Тема Office</vt:lpstr>
      <vt:lpstr>Диаграмма Microsoft Office Excel</vt:lpstr>
      <vt:lpstr> Отчет  об исполнении бюджета  Ипатовского муниципального района Ставропольского края за 2016 год   Докладчик: начальник финансового управления администрации Ипатовского муниципального района Ставропольского края    Домовцова Любовь Григорьевна    2017год</vt:lpstr>
      <vt:lpstr>Слайд 2</vt:lpstr>
      <vt:lpstr>ДИНАМИКА ПОСТУПЛЕНИЙ В МЕСТНЫЙ БЮДЖЕТ ПО ОСНОВНЫМ НАЛОГОВЫМ И НЕНАЛОГОВЫМ ИСТОЧНИКАМ ЗА 2015- 2016 ГОДЫ </vt:lpstr>
      <vt:lpstr>СТРУКТУРА БЕЗВОЗМЕЗДНЫХ ПОСТУПЛЕНИЙ В  БЮДЖЕТ  ИПАТОВСКОГО МУНИЦИПАЛЬНОГО РАЙОНА СТАВРОПОЛЬСКОГО КРАЯ ЗА 2016 год </vt:lpstr>
      <vt:lpstr>Слайд 5</vt:lpstr>
      <vt:lpstr>СТРУКТУРА БЕЗВОЗМЕЗДНЫХ ПОСТУПЛЕНИЙ В БЮДЖЕТЫ  ГОРОДСКОГО И СЕЛЬСКИХ ПОСЕЛЕНИЙ ИПАТОВСКОГО РАЙОНА ЗА 2015 ГОД </vt:lpstr>
      <vt:lpstr>ВЫПОЛНЕНИЕ ПЛАНА ПО ДОХОДАМ БЮДЖЕТОВ ГОРОДСКОГО И СЕЛЬСКИХ ПОСЕЛЕНИЙ ИПАТОВСКОГО РАЙОНА ЗА 2016 ГОД</vt:lpstr>
      <vt:lpstr>ЗАДОЛЖЕННОСТЬ ПО НАЛОГОВЫМ И НЕНАЛОГОВЫМ ДОХОДАМ, ПОДЛЕЖАЩИХ ПЕРЕЧИСЛЕНИЮ В КОНСОЛИДИРОВАННЫЙ БЮДЖЕТ ИПАТОВСКОГО МУНИЦИПАЛЬНОГО РАЙОНА  ПО СОСТОЯНИЮ НА 01.01.2017 ГОДА</vt:lpstr>
      <vt:lpstr>ОСНОВНЫЕ ХАРАКТЕРИСТИКИ РАСХОДОВ БЮДЖЕТА ИПАТОВСКОГО МУНИЦИПАЛЬНОГО РАЙОНА СТАВРОПОЛЬСКОГО КРАЯ  ЗА 2016 год </vt:lpstr>
      <vt:lpstr>БЮДЖЕТ ИПАТОВСКОГО МУНИЦИПАЛЬНОГО РАЙОНА СК НА 2016 ГОД В ПРОГРАММНОМ ИСПОЛНЕНИИ</vt:lpstr>
      <vt:lpstr>КАССОВОЕ ИСПОЛНЕНИЕ БЮДЖЕТА ИПАТОВСКОГО МУНИЦИПАЛЬНОГО РАЙОНА СТАВРОПОЛЬСКОГО КРАЯ В РАЗРЕЗЕ ГЛАВНЫХ РАСПОРЯДИТЕЛЕЙ БЮДЖЕТНЫХ СРЕДСТВ ЗА 2016 год </vt:lpstr>
      <vt:lpstr>ЭКОНОМИЧЕСКАЯ СТРУКТУРА РАСХОДОВ БЮДЖЕТА ИПАТОВСКОГО МУНИЦИПАЛЬНОГО РАЙОНА  СТАВРОПОЛЬСКОГО КРАЯ  ЗА 2016 год</vt:lpstr>
      <vt:lpstr>АНАЛИЗ РИТМИЧНОСТИ КАССОВЫХ ВЫПЛАТ  за 2014-2016 годы</vt:lpstr>
      <vt:lpstr>СТРУКТУРА РАСХОДОВ БЮДЖЕТА ИПАТОВСКОГО МУНИЦИПАЛЬНОГО РАЙОНА СТАВРОПОЛЬСКОГО КРАЯ  ЗА 2016 ГОД</vt:lpstr>
      <vt:lpstr>СТРУКТУРА И ОБЪЕМ ОСТАТКОВ СРЕДСТВ БЮДЖЕТА ИПАТОВСКОГО МУНИЦИПАЛЬНОГО РАЙОНА СТАВРОПОЛЬСКОГО КРАЯ   </vt:lpstr>
      <vt:lpstr>КАЧЕСТВО УПРАВЛЕНИЯ БЮДЖЕТНЫМ ПРОЦЕССОМ  В МО КРАЯ ЗА 2015 ГОД </vt:lpstr>
      <vt:lpstr> Благодарю за внимание!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 об исполнении бюджета  Ипатовского муниципального района Ставропольского края за 2013 год   Докладчик: начальник финансового управления администрации Ипатовского муниципального района Ставропольского края    Домовцова Любовь Григорьевна   март 2014 год</dc:title>
  <dc:creator>ippega</dc:creator>
  <cp:lastModifiedBy>ippega</cp:lastModifiedBy>
  <cp:revision>378</cp:revision>
  <dcterms:modified xsi:type="dcterms:W3CDTF">2018-04-12T11:20:03Z</dcterms:modified>
</cp:coreProperties>
</file>