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64" r:id="rId2"/>
    <p:sldId id="261" r:id="rId3"/>
    <p:sldId id="262" r:id="rId4"/>
    <p:sldId id="278" r:id="rId5"/>
    <p:sldId id="272" r:id="rId6"/>
    <p:sldId id="291" r:id="rId7"/>
    <p:sldId id="292" r:id="rId8"/>
    <p:sldId id="294" r:id="rId9"/>
    <p:sldId id="309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17" autoAdjust="0"/>
  </p:normalViewPr>
  <p:slideViewPr>
    <p:cSldViewPr>
      <p:cViewPr varScale="1">
        <p:scale>
          <a:sx n="42" d="100"/>
          <a:sy n="42" d="100"/>
        </p:scale>
        <p:origin x="-14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B8F00-D541-4CAA-B2BE-BEDFADA71391}" type="datetimeFigureOut">
              <a:rPr lang="ru-RU" smtClean="0"/>
              <a:pPr/>
              <a:t>27.06.2016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7F4287-13EB-42F6-99F7-CE4A15020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C964A4-F046-4643-BEE1-05B1C50976B5}" type="datetimeFigureOut">
              <a:rPr lang="ru-RU" smtClean="0"/>
              <a:pPr/>
              <a:t>27.06.2016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6D22C-4DA3-407B-8AB2-12CE901C07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hyperlink" Target="garantf1://12029354.400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67173" y="4343400"/>
            <a:ext cx="860966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 в</a:t>
            </a:r>
            <a:r>
              <a:rPr lang="ru-RU" sz="3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недрении профессиональных с</a:t>
            </a:r>
            <a:r>
              <a:rPr lang="ru-RU" sz="3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тандартов с 1 июля 2016 года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4343400" cy="60198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352800" y="457200"/>
            <a:ext cx="5638800" cy="25908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Профессиональный стандарт раскрывает конкретные трудовые функции, ранжированные по уровням квалификации в зависимости от сложности и ответственности выполняемой специалистом работы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62400" y="4419600"/>
            <a:ext cx="4724400" cy="21336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результате профстандарт превращается в подробное описание компетенций, необходимых специалисту для выполнения работы</a:t>
            </a:r>
            <a:endParaRPr lang="ru-RU" sz="2400" dirty="0" smtClean="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3200400"/>
            <a:ext cx="38862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42900" algn="ctr"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Уровень квалификации устанавливается для каждой обобщенной и отдельной трудовой функции в соответствии с Приказом Минтруда РФ от 12 апреля 2013 г. № 148н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 rot="171591">
            <a:off x="5713291" y="5468989"/>
            <a:ext cx="34284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Наиболее простые работы отнесены  к 1 уровню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rot="157150">
            <a:off x="6248400" y="3581400"/>
            <a:ext cx="2895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специалистов учреждений предусмотрен  4-7 уровень квалификации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" y="2057400"/>
            <a:ext cx="426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руководителей – 7-9 уровень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191000" y="1371600"/>
            <a:ext cx="3886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1439457">
            <a:off x="4572000" y="1676400"/>
            <a:ext cx="274320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Всего 9 уровней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810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810000" y="3733800"/>
            <a:ext cx="5181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just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91000" y="228600"/>
            <a:ext cx="4495800" cy="1600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настоящее время разработано 814 профессиональных стандартов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43400" y="2286000"/>
            <a:ext cx="4343400" cy="2057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оценке Министерства труда и социальной защиты Российской Федерации профстандартам  охвачено порядка 55% занятых в экономике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14800" y="4800600"/>
            <a:ext cx="4648200" cy="1752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2016 году планируется разработать 180 и актуализировать 40 профессиональных стандартов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524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Допускается ли увольнение, если сотрудник не соответствует требованиям?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505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2438400"/>
            <a:ext cx="50292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52400" y="1828800"/>
            <a:ext cx="3657600" cy="25908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Трудовом кодексе РФ определены основания, по которым руководитель может освободить работника от занимаемой должности. В перечне отсутствует такое понятие как "несоответствие профстандарту"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8600" y="4572000"/>
            <a:ext cx="3657600" cy="21336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Увольнение работника, уклоняющегося от повышения квалификации, подготовки, обучения возможно по результатам аттестации или вследствие сокращения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63762"/>
          </a:xfrm>
        </p:spPr>
        <p:txBody>
          <a:bodyPr>
            <a:noAutofit/>
          </a:bodyPr>
          <a:lstStyle/>
          <a:p>
            <a:pPr eaLnBrk="1" hangingPunct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же у работника нет профильного образования, но имеется большой практический опят работы в данной должности, то можно провести оценку его соответствия всем требованиям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профстандарта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71800"/>
            <a:ext cx="441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Прямоугольник 6"/>
          <p:cNvSpPr>
            <a:spLocks noChangeArrowheads="1"/>
          </p:cNvSpPr>
          <p:nvPr/>
        </p:nvSpPr>
        <p:spPr bwMode="auto">
          <a:xfrm>
            <a:off x="4572000" y="3657599"/>
            <a:ext cx="4495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Если же профессиональный стандарт уже принят, но оценка квалификаций по нему пока отсутствует, работодателю предлагается самостоятельно проводить оценку или аттестацию работника на соответствие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профстандарту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302" name="Прямоугольник 7"/>
          <p:cNvSpPr>
            <a:spLocks noChangeArrowheads="1"/>
          </p:cNvSpPr>
          <p:nvPr/>
        </p:nvSpPr>
        <p:spPr bwMode="auto">
          <a:xfrm>
            <a:off x="4572000" y="4724400"/>
            <a:ext cx="4419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207955"/>
            <a:ext cx="89916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соответствии с пунктом 12 Порядка организации и осуществления образовательной деятельности по дополнительным профессиональным программам, утвержденного приказом Минобрнауки России от 1 июля 2013 г. № 499, минимально допустимый срок освоения программ повышения квалификации не может быть менее 16 часов, а срок освоения программ профессиональной переподготовки – менее 250 часов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9144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181600" y="2514600"/>
            <a:ext cx="2286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Повышение квалификации – </a:t>
            </a:r>
          </a:p>
          <a:p>
            <a:pPr algn="ctr"/>
            <a:r>
              <a:rPr lang="ru-RU" sz="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менее 16 часов</a:t>
            </a:r>
          </a:p>
          <a:p>
            <a:pPr algn="ctr"/>
            <a:r>
              <a:rPr lang="ru-RU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Профессиональная переподготовка – не менее 250 часов</a:t>
            </a:r>
            <a:endParaRPr lang="ru-RU" sz="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Оценка навыков и умений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трелка вправо с вырезом 2"/>
          <p:cNvSpPr/>
          <p:nvPr/>
        </p:nvSpPr>
        <p:spPr>
          <a:xfrm>
            <a:off x="152400" y="1219200"/>
            <a:ext cx="3200400" cy="1295400"/>
          </a:xfrm>
          <a:prstGeom prst="notch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Аттестация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с вырезом 3"/>
          <p:cNvSpPr/>
          <p:nvPr/>
        </p:nvSpPr>
        <p:spPr>
          <a:xfrm>
            <a:off x="304800" y="5410200"/>
            <a:ext cx="3048000" cy="1295400"/>
          </a:xfrm>
          <a:prstGeom prst="notch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Самостоятельная оценка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с вырезом 4"/>
          <p:cNvSpPr/>
          <p:nvPr/>
        </p:nvSpPr>
        <p:spPr>
          <a:xfrm>
            <a:off x="228600" y="4038600"/>
            <a:ext cx="3124200" cy="1295400"/>
          </a:xfrm>
          <a:prstGeom prst="notched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Оценка в специальных экспертных центрах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81400" y="914400"/>
            <a:ext cx="5334000" cy="1600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81400" y="4191000"/>
            <a:ext cx="5334000" cy="10668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Ее проведение потребует больших финансовых вложений. Однако в этом случае выводы экспертов будет практически невозможно оспорить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81400" y="5562600"/>
            <a:ext cx="5334000" cy="10668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Она представляет собой внутренний контроль руководителя. Директор предприятия может самостоятельно провести тестирования, придумать проверочные кейсы, давать специальные задания</a:t>
            </a:r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228600" y="2590800"/>
            <a:ext cx="3124200" cy="1295400"/>
          </a:xfrm>
          <a:prstGeom prst="notched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Сертификация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81400" y="2743200"/>
            <a:ext cx="5334000" cy="1219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 эту процедуру законодатели возлагали большие надежды. Был разработан и утвержден план-график по формированию сертификационных центров. До конца 2017 года предполагается открытие 289 таких организаций. В них сможет пройти сертификацию более 70 тыс. работников </a:t>
            </a:r>
          </a:p>
        </p:txBody>
      </p:sp>
      <p:sp>
        <p:nvSpPr>
          <p:cNvPr id="46091" name="Rectangle 2"/>
          <p:cNvSpPr>
            <a:spLocks noChangeArrowheads="1"/>
          </p:cNvSpPr>
          <p:nvPr/>
        </p:nvSpPr>
        <p:spPr bwMode="auto">
          <a:xfrm>
            <a:off x="3581400" y="1049338"/>
            <a:ext cx="52578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/>
            <a:r>
              <a:rPr lang="ru-RU" sz="1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сложная процедура. Необходимо оформить следующие документы: графики, локальный акт по аттестации, приказы, характеристики, протоколы заседаний и т.д. Кроме того,  определить инструменты оценки, которые будут применяться, состав комиссии и уровень подготовки ее членов, критерии проверки умений и знаний</a:t>
            </a:r>
            <a:endParaRPr lang="ru-RU" b="1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Контролирующие организации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685800" y="1219200"/>
            <a:ext cx="7696200" cy="1905000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Если использование профстандарта по конкретной профессии является обязательным, то оценку специалистов будут осуществлять инспекторы по труду</a:t>
            </a: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152400" y="2971800"/>
            <a:ext cx="5029200" cy="3810000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Навыки работников проверить достаточно проблематично, однако уполномоченные лица могут запросить документы. Ими должно подтверждаться, что руководитель провел оценку соответствия установленным профстандартам. Если в нормативах установлено минимальное требование к знаниям, проверяется наличие диплома. Кроме этого, устанавливается соответствие наименования должности названию в профстандарте</a:t>
            </a:r>
          </a:p>
        </p:txBody>
      </p:sp>
      <p:pic>
        <p:nvPicPr>
          <p:cNvPr id="4710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276600"/>
            <a:ext cx="3810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56356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632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5200"/>
            <a:ext cx="4876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3352800"/>
            <a:ext cx="1714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5" name="Прямоугольник 4"/>
          <p:cNvSpPr>
            <a:spLocks noChangeArrowheads="1"/>
          </p:cNvSpPr>
          <p:nvPr/>
        </p:nvSpPr>
        <p:spPr bwMode="auto">
          <a:xfrm>
            <a:off x="228600" y="0"/>
            <a:ext cx="86868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Правительством Российской Федерации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подготовлены проекты ряда нормативных правовых актов, касающихся независимой оценки квалификации, в том числе:</a:t>
            </a:r>
            <a:endParaRPr lang="ru-RU" sz="800">
              <a:latin typeface="Times New Roman" pitchFamily="18" charset="0"/>
              <a:cs typeface="Times New Roman" pitchFamily="18" charset="0"/>
            </a:endParaRP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Федерального закона «О независимой оценке квалификаций»; </a:t>
            </a:r>
            <a:br>
              <a:rPr lang="ru-RU"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>
                <a:latin typeface="Times New Roman" pitchFamily="18" charset="0"/>
                <a:cs typeface="Times New Roman" pitchFamily="18" charset="0"/>
              </a:rPr>
            </a:br>
            <a:r>
              <a:rPr lang="ru-RU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федерального  закона «О внесении изменений в Трудовой кодекс Российской Федерации в связи с принятием Федерального закона «О независимой оценке квалификаций». </a:t>
            </a:r>
            <a:br>
              <a:rPr lang="ru-RU">
                <a:latin typeface="Times New Roman" pitchFamily="18" charset="0"/>
                <a:cs typeface="Times New Roman" pitchFamily="18" charset="0"/>
              </a:rPr>
            </a:br>
            <a:endParaRPr lang="ru-RU">
              <a:latin typeface="Calibri" pitchFamily="34" charset="0"/>
            </a:endParaRPr>
          </a:p>
        </p:txBody>
      </p:sp>
      <p:sp>
        <p:nvSpPr>
          <p:cNvPr id="56326" name="Прямоугольник 5"/>
          <p:cNvSpPr>
            <a:spLocks noChangeArrowheads="1"/>
          </p:cNvSpPr>
          <p:nvPr/>
        </p:nvSpPr>
        <p:spPr bwMode="auto">
          <a:xfrm>
            <a:off x="5029200" y="2743200"/>
            <a:ext cx="3962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Проекты законов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22 июня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т.г.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Государственная Дума приняла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 2 и 3 чтении</a:t>
            </a:r>
            <a:endParaRPr lang="ru-RU" b="1" dirty="0">
              <a:latin typeface="Calibri" pitchFamily="34" charset="0"/>
            </a:endParaRPr>
          </a:p>
        </p:txBody>
      </p:sp>
      <p:sp>
        <p:nvSpPr>
          <p:cNvPr id="56327" name="Прямоугольник 6"/>
          <p:cNvSpPr>
            <a:spLocks noChangeArrowheads="1"/>
          </p:cNvSpPr>
          <p:nvPr/>
        </p:nvSpPr>
        <p:spPr bwMode="auto">
          <a:xfrm>
            <a:off x="5029200" y="4343400"/>
            <a:ext cx="39624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В настоящее время регулирование вопросов сертификации квалификации работников осуществляется в соответствии с </a:t>
            </a:r>
            <a:r>
              <a:rPr lang="ru-RU" sz="2000">
                <a:latin typeface="Times New Roman" pitchFamily="18" charset="0"/>
                <a:cs typeface="Times New Roman" pitchFamily="18" charset="0"/>
                <a:hlinkClick r:id="rId4"/>
              </a:rPr>
              <a:t>Федеральным законом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"О техническом регулировании"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14800"/>
            <a:ext cx="4114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457200" y="152400"/>
            <a:ext cx="8229600" cy="3733800"/>
          </a:xfrm>
          <a:prstGeom prst="round2Diag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372" name="Rectangle 3"/>
          <p:cNvSpPr>
            <a:spLocks noChangeArrowheads="1"/>
          </p:cNvSpPr>
          <p:nvPr/>
        </p:nvSpPr>
        <p:spPr bwMode="auto">
          <a:xfrm>
            <a:off x="457200" y="79375"/>
            <a:ext cx="82296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 algn="just"/>
            <a:endParaRPr lang="ru-RU" sz="14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57200" algn="just"/>
            <a:r>
              <a:rPr lang="ru-RU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Координатором системы независимой оценки квалификации является Национальный совет при Президенте Российской Федерации по профессиональным квалификациям, полномочия которого определены Указом Президента Российской Федерации от 16 апреля 2014 г. N 249.</a:t>
            </a:r>
          </a:p>
          <a:p>
            <a:pPr indent="457200" algn="just" eaLnBrk="0" hangingPunct="0"/>
            <a:r>
              <a:rPr lang="ru-RU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целях организации работы по оценке квалификации в определенном виде профессиональной деятельности создаются советы по профессиональным квалификациям на общероссийском уровне на базе отраслевого (межотраслевого) объединения работодателей или ассоциации, представляющих профессиональные сообщества.</a:t>
            </a:r>
          </a:p>
        </p:txBody>
      </p:sp>
      <p:pic>
        <p:nvPicPr>
          <p:cNvPr id="5837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4114800"/>
            <a:ext cx="5029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457200"/>
            <a:ext cx="8458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применения профстандартов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федеральным законом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 02 мая 2015 года № 122-ФЗ внесены изменения в Трудовой кодекс Российской Федерации и статьи 11 и 72 Федерального закона «Об образовании в Российской Федерации»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19550"/>
            <a:ext cx="29718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4800600"/>
            <a:ext cx="2667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4038600"/>
            <a:ext cx="33909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8400" y="5429250"/>
            <a:ext cx="25908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39962"/>
          </a:xfrm>
        </p:spPr>
        <p:txBody>
          <a:bodyPr/>
          <a:lstStyle/>
          <a:p>
            <a:pPr eaLnBrk="1" hangingPunct="1"/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Обеспечение практической деятельности Национального совета, советов, центров оценки квалификации осуществляет </a:t>
            </a:r>
            <a:r>
              <a:rPr lang="ru-RU" sz="2200" b="1" u="sng" smtClean="0">
                <a:latin typeface="Times New Roman" pitchFamily="18" charset="0"/>
                <a:cs typeface="Times New Roman" pitchFamily="18" charset="0"/>
              </a:rPr>
              <a:t>национальное агентство развития квалификаций </a:t>
            </a: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- автономная некоммерческая организация, в состав которой входят: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1676400" y="2209800"/>
            <a:ext cx="533400" cy="114300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6705600" y="2209800"/>
            <a:ext cx="533400" cy="114300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457200" y="3733800"/>
            <a:ext cx="2514600" cy="251460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Общероссийские объединения работодателей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352800" y="3733800"/>
            <a:ext cx="2590800" cy="251460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Общероссийские объединения профсоюзов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248400" y="3733800"/>
            <a:ext cx="2590800" cy="251460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Федеральные органы исполнительной власти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4267200" y="2209800"/>
            <a:ext cx="533400" cy="114300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76200"/>
            <a:ext cx="3276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нутый угол 5"/>
          <p:cNvSpPr/>
          <p:nvPr/>
        </p:nvSpPr>
        <p:spPr>
          <a:xfrm>
            <a:off x="4343400" y="3733800"/>
            <a:ext cx="4572000" cy="2286000"/>
          </a:xfrm>
          <a:prstGeom prst="foldedCorner">
            <a:avLst/>
          </a:prstGeom>
          <a:scene3d>
            <a:camera prst="orthographicFront">
              <a:rot lat="0" lon="0" rev="1200000"/>
            </a:camera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Предусматривается сохранение за работником места работы (должности) и средней заработной платы по основному месту работы, а также оплаты командировочных расходов в связи с прохождением указанной оценки квалификации</a:t>
            </a:r>
          </a:p>
        </p:txBody>
      </p:sp>
      <p:sp>
        <p:nvSpPr>
          <p:cNvPr id="7" name="Загнутый угол 6"/>
          <p:cNvSpPr/>
          <p:nvPr/>
        </p:nvSpPr>
        <p:spPr>
          <a:xfrm>
            <a:off x="76200" y="152400"/>
            <a:ext cx="4800600" cy="2286000"/>
          </a:xfrm>
          <a:prstGeom prst="foldedCorne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Законопроектом вносятся изменения в Трудовой кодекс Российской Федерации в связи с введением института независимой оценки квалификации на соответствие профессиональным стандартам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304800" y="2590800"/>
            <a:ext cx="4572000" cy="2286000"/>
          </a:xfrm>
          <a:prstGeom prst="foldedCorner">
            <a:avLst/>
          </a:prstGeom>
          <a:scene3d>
            <a:camera prst="orthographicFront">
              <a:rot lat="0" lon="0" rev="1200000"/>
            </a:camera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Изменения в нормы Трудового кодекса, регулирующие права и обязанности работодателей и работников по подготовке и дополнительному профессиональному образованию работников (статьи 196 и 197</a:t>
            </a:r>
            <a:r>
              <a:rPr lang="ru-RU" dirty="0"/>
              <a:t>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066217" y="-371565"/>
            <a:ext cx="50115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сроках и санкциях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3505200"/>
            <a:ext cx="3819525" cy="320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609600" y="1066800"/>
            <a:ext cx="7848600" cy="2209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609600" y="1510040"/>
            <a:ext cx="7772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Согласно федеральному закону от 2 мая 2015 г. № 122-ФЗ уже с 1 июля 2016 г. профессиональные стандарты считаются обязательными для применения работодателем, если Трудовым кодексом и иными федеральными законами и нормативными правовыми актами установлены требования к квалификации, необходимой работнику для выполнения определенной трудовой функции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8600" y="3505200"/>
            <a:ext cx="4648200" cy="2819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381000" y="3760127"/>
            <a:ext cx="4419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того момента, когда применение конкретного профессионального стандарта будет являться обязательным для организации, начнут действовать и санкции за несоблюдение данного требования. Согласно п.1 ст.5.27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КоАП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РФ – это штрафы, размеры которых для юридических лиц с прошлого года были существенно увеличены (до 200 тыс. рублей)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4055" y="2967335"/>
            <a:ext cx="7035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2566987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52400" y="4255256"/>
            <a:ext cx="8839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48000" y="304800"/>
            <a:ext cx="5867400" cy="5181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статье 195.1 Трудового кодекса Российской Федерации раскрыты понятия: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квалификации работника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- это уровень знаний, умений, профессиональных навыков и опыта работы работника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профстандарта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это характеристика квалификации, необходимой работнику для осуществления определенного вида профессиональной деятельности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2566987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52400" y="4255256"/>
            <a:ext cx="8839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71800" y="304800"/>
            <a:ext cx="6019800" cy="5638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Статьей 195.2 Трудового кодекса Российской Федерации определен порядок разработки и утверждения профтандартов, а также установления тождественности наименования должностей, профессий и специальностей, содержащихся в Едином  тарифно-квалификационном справочнике  должностей руководителей, специалистов и служащих наименованиям должностей, профессий и специальностей, указанных в профстандартах.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Устанавливается Правительством Российской Федерации с учетом мнения Российской трехсторонней комиссии по регулированию социально-трудовых отношений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2400" y="381000"/>
            <a:ext cx="8839200" cy="1043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Порядок применения профессиональных стандартов работодателями</a:t>
            </a:r>
            <a:endParaRPr lang="ru-RU" sz="2800" b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664432" y="1684827"/>
            <a:ext cx="5888768" cy="1616227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E7E6E6">
                  <a:lumMod val="10000"/>
                </a:srgbClr>
              </a:solidFill>
              <a:latin typeface="+mj-lt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E7E6E6">
                  <a:lumMod val="10000"/>
                </a:srgbClr>
              </a:solidFill>
              <a:latin typeface="+mj-lt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E7E6E6">
                    <a:lumMod val="10000"/>
                  </a:srgbClr>
                </a:solidFill>
                <a:latin typeface="+mj-lt"/>
                <a:cs typeface="Times New Roman" panose="02020603050405020304" pitchFamily="18" charset="0"/>
              </a:rPr>
              <a:t>Федеральный Закон от 02.05.2015  № 122-ФЗ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E7E6E6">
                    <a:lumMod val="10000"/>
                  </a:srgbClr>
                </a:solidFill>
                <a:latin typeface="+mj-lt"/>
                <a:cs typeface="Times New Roman" panose="02020603050405020304" pitchFamily="18" charset="0"/>
              </a:rPr>
              <a:t>О ВНЕСЕНИИ ИЗМЕНЕНИЙ В ТРУДОВОЙ КОДЕКС РФ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E7E6E6">
                    <a:lumMod val="10000"/>
                  </a:srgbClr>
                </a:solidFill>
                <a:latin typeface="+mj-lt"/>
                <a:cs typeface="Times New Roman" panose="02020603050405020304" pitchFamily="18" charset="0"/>
              </a:rPr>
              <a:t>И СТАТЬИ 11 И </a:t>
            </a:r>
            <a:r>
              <a:rPr lang="ru-RU" sz="1600" b="1" dirty="0" smtClean="0">
                <a:solidFill>
                  <a:srgbClr val="E7E6E6">
                    <a:lumMod val="10000"/>
                  </a:srgbClr>
                </a:solidFill>
                <a:latin typeface="+mj-lt"/>
                <a:cs typeface="Times New Roman" panose="02020603050405020304" pitchFamily="18" charset="0"/>
              </a:rPr>
              <a:t>72 </a:t>
            </a:r>
            <a:r>
              <a:rPr lang="ru-RU" sz="1600" b="1" dirty="0">
                <a:solidFill>
                  <a:srgbClr val="E7E6E6">
                    <a:lumMod val="10000"/>
                  </a:srgbClr>
                </a:solidFill>
                <a:latin typeface="+mj-lt"/>
                <a:cs typeface="Times New Roman" panose="02020603050405020304" pitchFamily="18" charset="0"/>
              </a:rPr>
              <a:t>ФЕДЕРАЛЬНОГО ЗАКОНА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E7E6E6">
                    <a:lumMod val="10000"/>
                  </a:srgbClr>
                </a:solidFill>
                <a:latin typeface="+mj-lt"/>
                <a:cs typeface="Times New Roman" panose="02020603050405020304" pitchFamily="18" charset="0"/>
              </a:rPr>
              <a:t>«ОБ ОБРАЗОВАНИИ В РОССИЙСКОЙ ФЕДЕРАЦИИ»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E7E6E6">
                  <a:lumMod val="10000"/>
                </a:srgbClr>
              </a:solidFill>
              <a:latin typeface="+mj-lt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E7E6E6">
                  <a:lumMod val="10000"/>
                </a:srgb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 rot="1587910">
            <a:off x="5549716" y="2637488"/>
            <a:ext cx="824745" cy="1162023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Picture 43" descr="C:\Users\хозяин\Desktop\хрономе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1524000"/>
            <a:ext cx="2154237" cy="2109788"/>
          </a:xfrm>
          <a:prstGeom prst="rect">
            <a:avLst/>
          </a:prstGeom>
          <a:noFill/>
          <a:effectLst>
            <a:outerShdw blurRad="660400" dist="228600" dir="20520000" sx="116000" sy="116000" algn="ctr" rotWithShape="0">
              <a:srgbClr val="000000">
                <a:alpha val="28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Блок-схема: документ 8"/>
          <p:cNvSpPr/>
          <p:nvPr/>
        </p:nvSpPr>
        <p:spPr>
          <a:xfrm>
            <a:off x="304800" y="4114800"/>
            <a:ext cx="2307368" cy="1524000"/>
          </a:xfrm>
          <a:prstGeom prst="flowChartDocument">
            <a:avLst/>
          </a:prstGeom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B w="101600" prst="ribl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177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E7E6E6">
                  <a:lumMod val="10000"/>
                </a:srgbClr>
              </a:solidFill>
              <a:latin typeface="Arial"/>
              <a:cs typeface="Times New Roman" panose="02020603050405020304" pitchFamily="18" charset="0"/>
            </a:endParaRPr>
          </a:p>
          <a:p>
            <a:pPr marL="177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E7E6E6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Вступает </a:t>
            </a:r>
          </a:p>
          <a:p>
            <a:pPr marL="177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E7E6E6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в силу </a:t>
            </a:r>
          </a:p>
          <a:p>
            <a:pPr marL="177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E7E6E6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 июля 2016 года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19401" y="4038600"/>
            <a:ext cx="6096000" cy="2590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ТК РФ,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Статья 195.3. «Порядок применения профессиональных стандартов»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настоящим Кодексом, другими федеральными законами, иными нормативными правовыми актами Российской Федерации установлены требования к квалификации, необходимой работнику для выполнения определенной трудовой функции, профессиональные стандарты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части указанных требований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обязательны для применения работодателями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 rot="6610494">
            <a:off x="2174979" y="5286151"/>
            <a:ext cx="804963" cy="1299429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52400" y="4255256"/>
            <a:ext cx="8839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24200" y="304800"/>
            <a:ext cx="5867400" cy="6248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Статьей 4 122-ФЗ определено, что Правительство Российской Федерации с учетом мнения Российской трехсторонней  комиссией по регулированию социально-трудовых отношений может устанавливать особенности применения профстандартов в части требований, обязательных для применения государственными внебюджетными фондами Российской Федерации, государственными и муниципальными учреждениями и унитарными предприятиями, а также государственными корпорациями, компаниями и хозяйственными обществами, более 50% акций в уставном капитале которых находится в государственной или муниципальной собственности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1"/>
            <a:ext cx="2895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09925"/>
            <a:ext cx="5195887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52400" y="457200"/>
            <a:ext cx="8839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В настоящее время проходит общественное согласование проект  постановления Правительства Российской Федерации «Об утверждении особенностей применения профессиональных стандартов в части требований, обязательных для применения организациями бюджетной сферы и организациями, более 50 % акций в уставном капитале которых находится в государственной или муниципальной собственности»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5486400" y="3505200"/>
            <a:ext cx="3429000" cy="1905000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Именно для них применение </a:t>
            </a:r>
            <a:r>
              <a:rPr 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профстандартов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станет обязательным 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1 июля 2016 года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52400" y="1371600"/>
            <a:ext cx="5334000" cy="21336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Соблюдение квалификационных требований, установленных ЕКС или профессиональным стандартом, необходимо только в тех случаях, когда компенсации, льготы, ограничения «привязаны» к конкретной должности (профессии, специальности)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" y="304800"/>
            <a:ext cx="8610600" cy="9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Порядок применения профессиональных стандартов работодателями</a:t>
            </a:r>
            <a:endParaRPr lang="ru-RU" sz="2400" b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 rot="20355762">
            <a:off x="577615" y="3331111"/>
            <a:ext cx="447327" cy="76200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нутый угол 12"/>
          <p:cNvSpPr/>
          <p:nvPr/>
        </p:nvSpPr>
        <p:spPr>
          <a:xfrm>
            <a:off x="228600" y="4191000"/>
            <a:ext cx="4343400" cy="2209800"/>
          </a:xfrm>
          <a:prstGeom prst="foldedCorner">
            <a:avLst/>
          </a:prstGeom>
          <a:effectLst>
            <a:innerShdw blurRad="114300">
              <a:prstClr val="black"/>
            </a:innerShdw>
          </a:effectLst>
          <a:scene3d>
            <a:camera prst="isometricOffAxis1Right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57200"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</a:endParaRPr>
          </a:p>
          <a:p>
            <a:pPr lvl="0" indent="45720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Таким образом, нормы трудового законодательства, вступающие в силу с 01 июля 2016, не обязывают работодателей, в том числе и коммерческие организации, применять в обязательном порядке профессиональные стандарты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76800" y="2667000"/>
            <a:ext cx="4114800" cy="4038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20734362">
            <a:off x="3935467" y="4597284"/>
            <a:ext cx="878767" cy="506712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876800" y="2556069"/>
            <a:ext cx="41148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Работодатели обязаны руководствоваться положениями профессиональных стандартов в части квалификационных требований только к определенным должностям (профессиям, специальностям, видам работ), когда это прямо предусмотрено ТК РФ, иными федеральными законами и нормативно-правовыми актами, а также когда в соответствии с ТК РФ, иными федеральными законами с выполнением работ по данным должностям, профессиям, специальностям связано предоставление компенсаций и льгот либо наличие ограничений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295400"/>
            <a:ext cx="1676400" cy="10668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mpd="sng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  <a:tileRect/>
            </a:gradFill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ContrastingLeftFacing">
              <a:rot lat="623785" lon="600000" rev="21386789"/>
            </a:camera>
            <a:lightRig rig="sunset" dir="t"/>
          </a:scene3d>
          <a:sp3d prstMaterial="dkEdge">
            <a:bevelT/>
            <a:bevelB w="152400" h="50800" prst="softRound"/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29200"/>
            <a:ext cx="5257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" y="228601"/>
            <a:ext cx="8763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Статьей 2 122-ФЗ установлено, что федеральными государственными образовательными стандартами профессионального образования  учтено требование к формированию образовательных программ в части профессиональной компетенции на основе соответствующих профессиональных стандартов (при наличии).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2551837"/>
            <a:ext cx="8686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Таким образом, планируется решать важную для  большинства организаций проблему последних лет – несоответствие знаний и навыков выпускников учебных заведений тем требованиям, которые предъявляют работодатели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941</TotalTime>
  <Words>1275</Words>
  <Application>Microsoft Office PowerPoint</Application>
  <PresentationFormat>Экран (4:3)</PresentationFormat>
  <Paragraphs>107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Допускается ли увольнение, если сотрудник не соответствует требованиям?  </vt:lpstr>
      <vt:lpstr>Если же у работника нет профильного образования, но имеется большой практический опят работы в данной должности, то можно провести оценку его соответствия всем требованиям профстандарта</vt:lpstr>
      <vt:lpstr>Слайд 15</vt:lpstr>
      <vt:lpstr> Оценка навыков и умений  </vt:lpstr>
      <vt:lpstr>Контролирующие организации </vt:lpstr>
      <vt:lpstr> </vt:lpstr>
      <vt:lpstr>Слайд 19</vt:lpstr>
      <vt:lpstr>Обеспечение практической деятельности Национального совета, советов, центров оценки квалификации осуществляет национальное агентство развития квалификаций - автономная некоммерческая организация, в состав которой входят: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Профессиональный стандарт  является новой формой определения квалификации работника по сравнению с единым тарифно-квалификационным справочником (ЕТКС) работ и профессий.</dc:title>
  <cp:lastModifiedBy>Приемная</cp:lastModifiedBy>
  <cp:revision>110</cp:revision>
  <dcterms:modified xsi:type="dcterms:W3CDTF">2016-06-27T05:14:17Z</dcterms:modified>
</cp:coreProperties>
</file>