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Default Extension="xlsx" ContentType="application/vnd.openxmlformats-officedocument.spreadsheetml.sheet"/>
  <Override PartName="/ppt/diagrams/colors6.xml" ContentType="application/vnd.openxmlformats-officedocument.drawingml.diagramColor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iagrams/colors4.xml" ContentType="application/vnd.openxmlformats-officedocument.drawingml.diagramColor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diagrams/quickStyle3.xml" ContentType="application/vnd.openxmlformats-officedocument.drawingml.diagramStyl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charts/chart2.xml" ContentType="application/vnd.openxmlformats-officedocument.drawingml.chart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5" r:id="rId2"/>
    <p:sldMasterId id="2147483711" r:id="rId3"/>
  </p:sldMasterIdLst>
  <p:notesMasterIdLst>
    <p:notesMasterId r:id="rId37"/>
  </p:notesMasterIdLst>
  <p:sldIdLst>
    <p:sldId id="256" r:id="rId4"/>
    <p:sldId id="293" r:id="rId5"/>
    <p:sldId id="258" r:id="rId6"/>
    <p:sldId id="259" r:id="rId7"/>
    <p:sldId id="294" r:id="rId8"/>
    <p:sldId id="295" r:id="rId9"/>
    <p:sldId id="297" r:id="rId10"/>
    <p:sldId id="263" r:id="rId11"/>
    <p:sldId id="301" r:id="rId12"/>
    <p:sldId id="264" r:id="rId13"/>
    <p:sldId id="268" r:id="rId14"/>
    <p:sldId id="270" r:id="rId15"/>
    <p:sldId id="271" r:id="rId16"/>
    <p:sldId id="272" r:id="rId17"/>
    <p:sldId id="276" r:id="rId18"/>
    <p:sldId id="277" r:id="rId19"/>
    <p:sldId id="278" r:id="rId20"/>
    <p:sldId id="300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302" r:id="rId3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000000"/>
    <a:srgbClr val="800080"/>
    <a:srgbClr val="0000FF"/>
    <a:srgbClr val="FF3300"/>
    <a:srgbClr val="7DA15F"/>
    <a:srgbClr val="67CBAE"/>
    <a:srgbClr val="977469"/>
    <a:srgbClr val="FF3399"/>
    <a:srgbClr val="CC99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EBBBCC-DAD2-459C-BE2E-F6DE35CF9A28}" styleName="Темный стиль 2 -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0660B408-B3CF-4A94-85FC-2B1E0A45F4A2}" styleName="Темный стиль 2 -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17292A2E-F333-43FB-9621-5CBBE7FDCDCB}" styleName="Светлый стиль 2 -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D03447BB-5D67-496B-8E87-E561075AD55C}" styleName="Темный стиль 1 - акцент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943" autoAdjust="0"/>
    <p:restoredTop sz="94713" autoAdjust="0"/>
  </p:normalViewPr>
  <p:slideViewPr>
    <p:cSldViewPr>
      <p:cViewPr>
        <p:scale>
          <a:sx n="80" d="100"/>
          <a:sy n="80" d="100"/>
        </p:scale>
        <p:origin x="-1555" y="-1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8"/>
  <c:chart>
    <c:autoTitleDeleted val="1"/>
    <c:view3D>
      <c:perspective val="0"/>
    </c:view3D>
    <c:plotArea>
      <c:layout>
        <c:manualLayout>
          <c:layoutTarget val="inner"/>
          <c:xMode val="edge"/>
          <c:yMode val="edge"/>
          <c:x val="0"/>
          <c:y val="0.21020497425487375"/>
          <c:w val="1"/>
          <c:h val="0.66305332329805333"/>
        </c:manualLayout>
      </c:layout>
      <c:pie3D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Восток</c:v>
                </c:pt>
              </c:strCache>
            </c:strRef>
          </c:tx>
          <c:explosion val="25"/>
          <c:dPt>
            <c:idx val="3"/>
            <c:spPr>
              <a:solidFill>
                <a:schemeClr val="accent5">
                  <a:lumMod val="75000"/>
                </a:schemeClr>
              </a:solidFill>
            </c:spPr>
          </c:dPt>
          <c:cat>
            <c:strRef>
              <c:f>Sheet1!$B$1:$F$1</c:f>
              <c:strCache>
                <c:ptCount val="4"/>
                <c:pt idx="0">
                  <c:v>1 кв</c:v>
                </c:pt>
                <c:pt idx="1">
                  <c:v>2 кв</c:v>
                </c:pt>
                <c:pt idx="2">
                  <c:v>3 кв</c:v>
                </c:pt>
                <c:pt idx="3">
                  <c:v>4 кв</c:v>
                </c:pt>
              </c:strCache>
            </c:strRef>
          </c:cat>
          <c:val>
            <c:numRef>
              <c:f>Sheet1!$B$2:$F$2</c:f>
              <c:numCache>
                <c:formatCode>0.00</c:formatCode>
                <c:ptCount val="5"/>
                <c:pt idx="0">
                  <c:v>-0.43000000000000038</c:v>
                </c:pt>
                <c:pt idx="1">
                  <c:v>2435.79</c:v>
                </c:pt>
                <c:pt idx="2">
                  <c:v>11455.78</c:v>
                </c:pt>
                <c:pt idx="3">
                  <c:v>5300.9</c:v>
                </c:pt>
                <c:pt idx="4">
                  <c:v>10592.12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</c:strCache>
            </c:strRef>
          </c:tx>
          <c:explosion val="25"/>
          <c:cat>
            <c:strRef>
              <c:f>Sheet1!$B$1:$F$1</c:f>
              <c:strCache>
                <c:ptCount val="4"/>
                <c:pt idx="0">
                  <c:v>1 кв</c:v>
                </c:pt>
                <c:pt idx="1">
                  <c:v>2 кв</c:v>
                </c:pt>
                <c:pt idx="2">
                  <c:v>3 кв</c:v>
                </c:pt>
                <c:pt idx="3">
                  <c:v>4 кв</c:v>
                </c:pt>
              </c:strCache>
            </c:strRef>
          </c:cat>
          <c:val>
            <c:numRef>
              <c:f>Sheet1!$B$3:$F$3</c:f>
              <c:numCache>
                <c:formatCode>General</c:formatCode>
                <c:ptCount val="5"/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</c:strCache>
            </c:strRef>
          </c:tx>
          <c:explosion val="25"/>
          <c:cat>
            <c:strRef>
              <c:f>Sheet1!$B$1:$F$1</c:f>
              <c:strCache>
                <c:ptCount val="4"/>
                <c:pt idx="0">
                  <c:v>1 кв</c:v>
                </c:pt>
                <c:pt idx="1">
                  <c:v>2 кв</c:v>
                </c:pt>
                <c:pt idx="2">
                  <c:v>3 кв</c:v>
                </c:pt>
                <c:pt idx="3">
                  <c:v>4 кв</c:v>
                </c:pt>
              </c:strCache>
            </c:strRef>
          </c:cat>
          <c:val>
            <c:numRef>
              <c:f>Sheet1!$B$4:$F$4</c:f>
              <c:numCache>
                <c:formatCode>General</c:formatCode>
                <c:ptCount val="5"/>
              </c:numCache>
            </c:numRef>
          </c:val>
        </c:ser>
      </c:pie3DChart>
    </c:plotArea>
    <c:plotVisOnly val="1"/>
    <c:dispBlanksAs val="zero"/>
  </c:chart>
  <c:spPr>
    <a:effectLst>
      <a:outerShdw blurRad="368300" dist="38100" dir="5400000" sx="200000" sy="200000" algn="t" rotWithShape="0">
        <a:srgbClr val="000000">
          <a:alpha val="40000"/>
        </a:srgbClr>
      </a:outerShdw>
    </a:effectLst>
  </c:spPr>
  <c:txPr>
    <a:bodyPr/>
    <a:lstStyle/>
    <a:p>
      <a:pPr>
        <a:defRPr sz="1800">
          <a:latin typeface="Times New Roman" pitchFamily="18" charset="0"/>
          <a:cs typeface="Times New Roman" pitchFamily="18" charset="0"/>
        </a:defRPr>
      </a:pPr>
      <a:endParaRPr lang="ru-RU"/>
    </a:p>
  </c:tx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0"/>
          <c:y val="2.1699168071337292E-2"/>
          <c:w val="0.64520102701282345"/>
          <c:h val="0.8728409884056389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16"/>
          <c:dPt>
            <c:idx val="0"/>
            <c:spPr>
              <a:ln>
                <a:solidFill>
                  <a:srgbClr val="000000"/>
                </a:solidFill>
              </a:ln>
            </c:spPr>
          </c:dPt>
          <c:dPt>
            <c:idx val="1"/>
            <c:spPr>
              <a:ln>
                <a:solidFill>
                  <a:srgbClr val="000000"/>
                </a:solidFill>
              </a:ln>
            </c:spPr>
          </c:dPt>
          <c:dPt>
            <c:idx val="2"/>
            <c:spPr>
              <a:ln>
                <a:solidFill>
                  <a:srgbClr val="000000"/>
                </a:solidFill>
              </a:ln>
            </c:spPr>
          </c:dPt>
          <c:dPt>
            <c:idx val="3"/>
            <c:spPr>
              <a:ln>
                <a:solidFill>
                  <a:srgbClr val="000000"/>
                </a:solidFill>
              </a:ln>
            </c:spPr>
          </c:dPt>
          <c:dPt>
            <c:idx val="4"/>
            <c:spPr>
              <a:ln>
                <a:solidFill>
                  <a:srgbClr val="000000"/>
                </a:solidFill>
              </a:ln>
            </c:spPr>
          </c:dPt>
          <c:dPt>
            <c:idx val="5"/>
            <c:spPr>
              <a:ln>
                <a:solidFill>
                  <a:srgbClr val="000000"/>
                </a:solidFill>
              </a:ln>
            </c:spPr>
          </c:dPt>
          <c:dPt>
            <c:idx val="6"/>
            <c:spPr>
              <a:ln>
                <a:solidFill>
                  <a:srgbClr val="000000"/>
                </a:solidFill>
              </a:ln>
            </c:spPr>
          </c:dPt>
          <c:dPt>
            <c:idx val="7"/>
            <c:spPr>
              <a:ln>
                <a:solidFill>
                  <a:srgbClr val="000000"/>
                </a:solidFill>
              </a:ln>
            </c:spPr>
          </c:dPt>
          <c:dLbls>
            <c:dLbl>
              <c:idx val="3"/>
              <c:layout>
                <c:manualLayout>
                  <c:x val="-4.2198900333391499E-2"/>
                  <c:y val="4.3505993051268732E-2"/>
                </c:manualLayout>
              </c:layout>
              <c:showPercent val="1"/>
            </c:dLbl>
            <c:numFmt formatCode="0.0%" sourceLinked="0"/>
            <c:showPercent val="1"/>
            <c:showLeaderLines val="1"/>
          </c:dLbls>
          <c:cat>
            <c:strRef>
              <c:f>Лист1!$A$2:$A$9</c:f>
              <c:strCache>
                <c:ptCount val="8"/>
                <c:pt idx="0">
                  <c:v>Общегосударственные вопросы</c:v>
                </c:pt>
                <c:pt idx="1">
                  <c:v>национальная безопасность и правоохранительная деятельность</c:v>
                </c:pt>
                <c:pt idx="2">
                  <c:v>Национальная экономика</c:v>
                </c:pt>
                <c:pt idx="3">
                  <c:v>Жилищно-коммунальное хозяйство</c:v>
                </c:pt>
                <c:pt idx="4">
                  <c:v>Образование</c:v>
                </c:pt>
                <c:pt idx="5">
                  <c:v>Культура, кинематография</c:v>
                </c:pt>
                <c:pt idx="6">
                  <c:v>Социальная политика</c:v>
                </c:pt>
                <c:pt idx="7">
                  <c:v>Физическая культура и спорт</c:v>
                </c:pt>
              </c:strCache>
            </c:strRef>
          </c:cat>
          <c:val>
            <c:numRef>
              <c:f>Лист1!$B$2:$B$9</c:f>
              <c:numCache>
                <c:formatCode>#,##0.00</c:formatCode>
                <c:ptCount val="8"/>
                <c:pt idx="0">
                  <c:v>263077.78000000009</c:v>
                </c:pt>
                <c:pt idx="1">
                  <c:v>3689.7</c:v>
                </c:pt>
                <c:pt idx="2">
                  <c:v>185821.05</c:v>
                </c:pt>
                <c:pt idx="3">
                  <c:v>47353.619999999995</c:v>
                </c:pt>
                <c:pt idx="4">
                  <c:v>656114</c:v>
                </c:pt>
                <c:pt idx="5">
                  <c:v>118672.04</c:v>
                </c:pt>
                <c:pt idx="6">
                  <c:v>359438.78</c:v>
                </c:pt>
                <c:pt idx="7">
                  <c:v>36158.980000000003</c:v>
                </c:pt>
              </c:numCache>
            </c:numRef>
          </c:val>
        </c:ser>
        <c:dLbls>
          <c:showPercent val="1"/>
        </c:dLbls>
      </c:pie3DChart>
    </c:plotArea>
    <c:legend>
      <c:legendPos val="tr"/>
      <c:layout>
        <c:manualLayout>
          <c:xMode val="edge"/>
          <c:yMode val="edge"/>
          <c:x val="0.66121163941843608"/>
          <c:y val="3.6581745528952811E-2"/>
          <c:w val="0.32588522508577289"/>
          <c:h val="0.95059826096286659"/>
        </c:manualLayout>
      </c:layout>
      <c:spPr>
        <a:solidFill>
          <a:schemeClr val="tx1">
            <a:lumMod val="90000"/>
          </a:schemeClr>
        </a:solidFill>
      </c:spPr>
    </c:legend>
    <c:plotVisOnly val="1"/>
  </c:chart>
  <c:txPr>
    <a:bodyPr/>
    <a:lstStyle/>
    <a:p>
      <a:pPr>
        <a:defRPr sz="1600">
          <a:solidFill>
            <a:sysClr val="windowText" lastClr="000000"/>
          </a:solidFill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060270C-CD33-4460-A135-552E721B8465}" type="doc">
      <dgm:prSet loTypeId="urn:microsoft.com/office/officeart/2005/8/layout/radial5" loCatId="cycle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D7A7E130-E1CC-4B11-95A8-87A503A59A71}">
      <dgm:prSet phldrT="[Текст]" custT="1"/>
      <dgm:spPr>
        <a:effectLst>
          <a:outerShdw blurRad="50800" dist="38100" algn="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Бюджет Ипатовского городского округа Ставропольского края на 2018 год и на плановый период 2019 и 2020 годов</a:t>
          </a:r>
        </a:p>
      </dgm:t>
    </dgm:pt>
    <dgm:pt modelId="{2C6021CA-464B-4C41-9BA3-584A0A0F7818}" type="parTrans" cxnId="{39C902D5-BF07-4916-A949-7A27A8508744}">
      <dgm:prSet/>
      <dgm:spPr/>
      <dgm:t>
        <a:bodyPr/>
        <a:lstStyle/>
        <a:p>
          <a:endParaRPr lang="ru-RU"/>
        </a:p>
      </dgm:t>
    </dgm:pt>
    <dgm:pt modelId="{85E2D158-7C88-4637-9060-7C8138F90B0F}" type="sibTrans" cxnId="{39C902D5-BF07-4916-A949-7A27A8508744}">
      <dgm:prSet/>
      <dgm:spPr/>
      <dgm:t>
        <a:bodyPr/>
        <a:lstStyle/>
        <a:p>
          <a:endParaRPr lang="ru-RU"/>
        </a:p>
      </dgm:t>
    </dgm:pt>
    <dgm:pt modelId="{DEE4133D-9B9C-4A45-B690-9635CEE199AD}">
      <dgm:prSet phldrT="[Текст]" custT="1"/>
      <dgm:spPr>
        <a:effectLst>
          <a:outerShdw blurRad="50800" dist="38100" dir="18900000" algn="b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sz="1400" b="1" dirty="0" smtClean="0"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rPr>
            <a:t>Закон СК от 29 апреля 2016г. № 48-КЗ </a:t>
          </a:r>
          <a:endParaRPr lang="ru-RU" sz="1400" b="1" dirty="0">
            <a:solidFill>
              <a:srgbClr val="000000"/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16ED33FC-E944-4599-AB30-A6DA2AB247FF}" type="parTrans" cxnId="{002B1CC4-BD4C-4AE2-8AE2-079D9679AA5C}">
      <dgm:prSet/>
      <dgm:spPr/>
      <dgm:t>
        <a:bodyPr/>
        <a:lstStyle/>
        <a:p>
          <a:endParaRPr lang="ru-RU"/>
        </a:p>
      </dgm:t>
    </dgm:pt>
    <dgm:pt modelId="{FD06DE57-645E-4E49-96B7-B9AD13BEC150}" type="sibTrans" cxnId="{002B1CC4-BD4C-4AE2-8AE2-079D9679AA5C}">
      <dgm:prSet/>
      <dgm:spPr/>
      <dgm:t>
        <a:bodyPr/>
        <a:lstStyle/>
        <a:p>
          <a:endParaRPr lang="ru-RU"/>
        </a:p>
      </dgm:t>
    </dgm:pt>
    <dgm:pt modelId="{AB6C5F18-79E9-4058-81FE-0E81746F39D2}">
      <dgm:prSet phldrT="[Текст]" phldr="1" custScaleX="133642" custScaleY="131199"/>
      <dgm:spPr/>
      <dgm:t>
        <a:bodyPr/>
        <a:lstStyle/>
        <a:p>
          <a:endParaRPr lang="ru-RU" dirty="0"/>
        </a:p>
      </dgm:t>
    </dgm:pt>
    <dgm:pt modelId="{2325CC27-5590-4CC8-84F3-D30EF63A2A0E}" type="parTrans" cxnId="{CDB9E1D2-881E-4C69-A634-6290EC4EF0C4}">
      <dgm:prSet/>
      <dgm:spPr/>
      <dgm:t>
        <a:bodyPr/>
        <a:lstStyle/>
        <a:p>
          <a:endParaRPr lang="ru-RU"/>
        </a:p>
      </dgm:t>
    </dgm:pt>
    <dgm:pt modelId="{0F7E18B8-3B50-41B0-8B75-C936C79D5EEE}" type="sibTrans" cxnId="{CDB9E1D2-881E-4C69-A634-6290EC4EF0C4}">
      <dgm:prSet/>
      <dgm:spPr/>
      <dgm:t>
        <a:bodyPr/>
        <a:lstStyle/>
        <a:p>
          <a:endParaRPr lang="ru-RU"/>
        </a:p>
      </dgm:t>
    </dgm:pt>
    <dgm:pt modelId="{54CF457B-329B-4BF9-A071-88713718DE18}">
      <dgm:prSet phldrT="[Текст]" custT="1"/>
      <dgm:spPr>
        <a:effectLst>
          <a:outerShdw blurRad="50800" dist="38100" dir="18900000" algn="b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sz="1400" b="1" dirty="0" smtClean="0"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rPr>
            <a:t>Бюджетный кодекс РФ</a:t>
          </a:r>
        </a:p>
        <a:p>
          <a:r>
            <a:rPr lang="ru-RU" sz="1400" b="1" dirty="0" smtClean="0"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rPr>
            <a:t>ст. 184 .1 </a:t>
          </a:r>
        </a:p>
      </dgm:t>
    </dgm:pt>
    <dgm:pt modelId="{DE578513-F15E-4D2A-A6B1-A9B85C13E8DB}" type="parTrans" cxnId="{913BC03D-E336-4839-9A43-56F82D0AA438}">
      <dgm:prSet/>
      <dgm:spPr/>
      <dgm:t>
        <a:bodyPr/>
        <a:lstStyle/>
        <a:p>
          <a:endParaRPr lang="ru-RU"/>
        </a:p>
      </dgm:t>
    </dgm:pt>
    <dgm:pt modelId="{931F424D-00C2-47D0-82E4-BE1C6AE333BF}" type="sibTrans" cxnId="{913BC03D-E336-4839-9A43-56F82D0AA438}">
      <dgm:prSet/>
      <dgm:spPr/>
      <dgm:t>
        <a:bodyPr/>
        <a:lstStyle/>
        <a:p>
          <a:endParaRPr lang="ru-RU"/>
        </a:p>
      </dgm:t>
    </dgm:pt>
    <dgm:pt modelId="{63B51CE5-D2E3-41F9-91E3-8E3066F50A65}">
      <dgm:prSet phldrT="[Текст]" phldr="1" custScaleX="133642" custScaleY="131199"/>
      <dgm:spPr/>
      <dgm:t>
        <a:bodyPr/>
        <a:lstStyle/>
        <a:p>
          <a:endParaRPr lang="ru-RU" dirty="0"/>
        </a:p>
      </dgm:t>
    </dgm:pt>
    <dgm:pt modelId="{3CCC4D89-E3E4-4616-8047-29EE620A7A53}" type="parTrans" cxnId="{7CE9BB2D-F887-451E-9FDA-4E60BEDF11B1}">
      <dgm:prSet/>
      <dgm:spPr/>
      <dgm:t>
        <a:bodyPr/>
        <a:lstStyle/>
        <a:p>
          <a:endParaRPr lang="ru-RU"/>
        </a:p>
      </dgm:t>
    </dgm:pt>
    <dgm:pt modelId="{66095855-DA6E-4221-B0D1-0F6D43B35298}" type="sibTrans" cxnId="{7CE9BB2D-F887-451E-9FDA-4E60BEDF11B1}">
      <dgm:prSet/>
      <dgm:spPr/>
      <dgm:t>
        <a:bodyPr/>
        <a:lstStyle/>
        <a:p>
          <a:endParaRPr lang="ru-RU"/>
        </a:p>
      </dgm:t>
    </dgm:pt>
    <dgm:pt modelId="{D1CFFDC1-27F4-49BB-84C4-1070DCDDEA07}">
      <dgm:prSet phldrT="[Текст]" phldr="1" custScaleX="133642" custScaleY="131199"/>
      <dgm:spPr/>
      <dgm:t>
        <a:bodyPr/>
        <a:lstStyle/>
        <a:p>
          <a:endParaRPr lang="ru-RU" dirty="0"/>
        </a:p>
      </dgm:t>
    </dgm:pt>
    <dgm:pt modelId="{2778FDF2-D133-426A-A544-3365E785CF8C}" type="parTrans" cxnId="{B9F212AE-620B-4795-9698-81BB66477940}">
      <dgm:prSet/>
      <dgm:spPr/>
      <dgm:t>
        <a:bodyPr/>
        <a:lstStyle/>
        <a:p>
          <a:endParaRPr lang="ru-RU"/>
        </a:p>
      </dgm:t>
    </dgm:pt>
    <dgm:pt modelId="{D81CBDC0-BE7C-4663-9674-5F7671AFEC26}" type="sibTrans" cxnId="{B9F212AE-620B-4795-9698-81BB66477940}">
      <dgm:prSet/>
      <dgm:spPr/>
      <dgm:t>
        <a:bodyPr/>
        <a:lstStyle/>
        <a:p>
          <a:endParaRPr lang="ru-RU"/>
        </a:p>
      </dgm:t>
    </dgm:pt>
    <dgm:pt modelId="{AAC35F75-4283-4124-A12F-824A43099E87}">
      <dgm:prSet phldrT="[Текст]" custT="1"/>
      <dgm:spPr>
        <a:effectLst>
          <a:outerShdw blurRad="50800" dist="38100" dir="18900000" algn="b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sz="1400" b="1" dirty="0" smtClean="0"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rPr>
            <a:t>Соглашение с министерством финансов Ставропольского края об условиях предоставления межбюджетных трансфертов</a:t>
          </a:r>
        </a:p>
      </dgm:t>
    </dgm:pt>
    <dgm:pt modelId="{4B879877-9114-42CF-9FDF-47306FE3C1FE}" type="parTrans" cxnId="{26A381A1-8669-4222-9B6A-8CF38020DC81}">
      <dgm:prSet/>
      <dgm:spPr/>
      <dgm:t>
        <a:bodyPr/>
        <a:lstStyle/>
        <a:p>
          <a:endParaRPr lang="ru-RU"/>
        </a:p>
      </dgm:t>
    </dgm:pt>
    <dgm:pt modelId="{7FE0C15A-FF7D-46D3-9DD3-F4B766F577EA}" type="sibTrans" cxnId="{26A381A1-8669-4222-9B6A-8CF38020DC81}">
      <dgm:prSet/>
      <dgm:spPr/>
      <dgm:t>
        <a:bodyPr/>
        <a:lstStyle/>
        <a:p>
          <a:endParaRPr lang="ru-RU"/>
        </a:p>
      </dgm:t>
    </dgm:pt>
    <dgm:pt modelId="{5F40F173-1CC4-4A25-8D23-358667DF8817}">
      <dgm:prSet phldrT="[Текст]" phldr="1" custScaleX="133642" custScaleY="131199"/>
      <dgm:spPr/>
      <dgm:t>
        <a:bodyPr/>
        <a:lstStyle/>
        <a:p>
          <a:endParaRPr lang="ru-RU" dirty="0"/>
        </a:p>
      </dgm:t>
    </dgm:pt>
    <dgm:pt modelId="{174772DE-D6EC-44FC-B737-546E91F11B0A}" type="parTrans" cxnId="{3B3D2E8B-B1AD-4EA8-BD73-1CDD30A38BC4}">
      <dgm:prSet/>
      <dgm:spPr/>
      <dgm:t>
        <a:bodyPr/>
        <a:lstStyle/>
        <a:p>
          <a:endParaRPr lang="ru-RU"/>
        </a:p>
      </dgm:t>
    </dgm:pt>
    <dgm:pt modelId="{4A796C5C-D0C3-4935-9B38-7B79F02BD56C}" type="sibTrans" cxnId="{3B3D2E8B-B1AD-4EA8-BD73-1CDD30A38BC4}">
      <dgm:prSet/>
      <dgm:spPr/>
      <dgm:t>
        <a:bodyPr/>
        <a:lstStyle/>
        <a:p>
          <a:endParaRPr lang="ru-RU"/>
        </a:p>
      </dgm:t>
    </dgm:pt>
    <dgm:pt modelId="{FCA0AB75-4242-41A6-912A-FC7A6C076BA6}">
      <dgm:prSet phldrT="[Текст]" phldr="1" custScaleX="133642" custScaleY="131199"/>
      <dgm:spPr/>
      <dgm:t>
        <a:bodyPr/>
        <a:lstStyle/>
        <a:p>
          <a:endParaRPr lang="ru-RU" dirty="0"/>
        </a:p>
      </dgm:t>
    </dgm:pt>
    <dgm:pt modelId="{86D6F777-2111-4DFE-AA4F-DF3A45D79177}" type="parTrans" cxnId="{7178334B-5E22-4B11-8603-41D6794AE67B}">
      <dgm:prSet/>
      <dgm:spPr/>
      <dgm:t>
        <a:bodyPr/>
        <a:lstStyle/>
        <a:p>
          <a:endParaRPr lang="ru-RU"/>
        </a:p>
      </dgm:t>
    </dgm:pt>
    <dgm:pt modelId="{FC143A92-98E3-4A26-A9C7-795A4BDA9E13}" type="sibTrans" cxnId="{7178334B-5E22-4B11-8603-41D6794AE67B}">
      <dgm:prSet/>
      <dgm:spPr/>
      <dgm:t>
        <a:bodyPr/>
        <a:lstStyle/>
        <a:p>
          <a:endParaRPr lang="ru-RU"/>
        </a:p>
      </dgm:t>
    </dgm:pt>
    <dgm:pt modelId="{FA8FD03D-A102-45EB-B3CF-8E3C97787595}">
      <dgm:prSet phldrT="[Текст]" custT="1"/>
      <dgm:spPr>
        <a:effectLst>
          <a:outerShdw blurRad="50800" dist="38100" dir="18900000" algn="b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sz="1400" b="1" dirty="0" smtClean="0"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rPr>
            <a:t>Прогноз социально-экономического развития Ипатовского городского округа Ставропольского края</a:t>
          </a:r>
        </a:p>
      </dgm:t>
    </dgm:pt>
    <dgm:pt modelId="{76AEE87A-3E00-40C4-B5A6-FFB228C20061}" type="parTrans" cxnId="{C965203E-8578-4D13-8938-6C2CDF1EA648}">
      <dgm:prSet/>
      <dgm:spPr/>
      <dgm:t>
        <a:bodyPr/>
        <a:lstStyle/>
        <a:p>
          <a:endParaRPr lang="ru-RU"/>
        </a:p>
      </dgm:t>
    </dgm:pt>
    <dgm:pt modelId="{6C3644A6-ADB5-432F-9C39-E0CD7978C2CE}" type="sibTrans" cxnId="{C965203E-8578-4D13-8938-6C2CDF1EA648}">
      <dgm:prSet/>
      <dgm:spPr/>
      <dgm:t>
        <a:bodyPr/>
        <a:lstStyle/>
        <a:p>
          <a:endParaRPr lang="ru-RU"/>
        </a:p>
      </dgm:t>
    </dgm:pt>
    <dgm:pt modelId="{85886054-72D0-438E-A075-A235891FD32D}">
      <dgm:prSet phldrT="[Текст]" phldr="1" custScaleX="133642" custScaleY="131199"/>
      <dgm:spPr/>
      <dgm:t>
        <a:bodyPr/>
        <a:lstStyle/>
        <a:p>
          <a:endParaRPr lang="ru-RU" dirty="0"/>
        </a:p>
      </dgm:t>
    </dgm:pt>
    <dgm:pt modelId="{0C31403B-E374-4502-8812-E2C24B8C44F8}" type="parTrans" cxnId="{0E7FCAFC-F008-4B35-AA01-B748DB8DB945}">
      <dgm:prSet/>
      <dgm:spPr/>
      <dgm:t>
        <a:bodyPr/>
        <a:lstStyle/>
        <a:p>
          <a:endParaRPr lang="ru-RU"/>
        </a:p>
      </dgm:t>
    </dgm:pt>
    <dgm:pt modelId="{CA16E20F-4BF9-43CC-A8F7-1A9C1F29C442}" type="sibTrans" cxnId="{0E7FCAFC-F008-4B35-AA01-B748DB8DB945}">
      <dgm:prSet/>
      <dgm:spPr/>
      <dgm:t>
        <a:bodyPr/>
        <a:lstStyle/>
        <a:p>
          <a:endParaRPr lang="ru-RU"/>
        </a:p>
      </dgm:t>
    </dgm:pt>
    <dgm:pt modelId="{98205D97-CCFB-451C-A2D2-83408C0DCA7F}">
      <dgm:prSet phldrT="[Текст]" custT="1"/>
      <dgm:spPr>
        <a:effectLst>
          <a:outerShdw blurRad="50800" dist="38100" dir="18900000" algn="b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sz="1400" b="1" dirty="0" smtClean="0"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rPr>
            <a:t>Положение о бюджетном процессе ст. 14 и 16 </a:t>
          </a:r>
        </a:p>
      </dgm:t>
    </dgm:pt>
    <dgm:pt modelId="{FE118D66-9147-437C-9DD0-8E1C1A3AC39D}" type="parTrans" cxnId="{2FD48B2A-C755-484D-93F3-D17D25A6D1FF}">
      <dgm:prSet/>
      <dgm:spPr/>
      <dgm:t>
        <a:bodyPr/>
        <a:lstStyle/>
        <a:p>
          <a:endParaRPr lang="ru-RU"/>
        </a:p>
      </dgm:t>
    </dgm:pt>
    <dgm:pt modelId="{66C907ED-6356-4244-9205-7DB46007E790}" type="sibTrans" cxnId="{2FD48B2A-C755-484D-93F3-D17D25A6D1FF}">
      <dgm:prSet/>
      <dgm:spPr/>
      <dgm:t>
        <a:bodyPr/>
        <a:lstStyle/>
        <a:p>
          <a:endParaRPr lang="ru-RU"/>
        </a:p>
      </dgm:t>
    </dgm:pt>
    <dgm:pt modelId="{71C3F292-618C-42E1-B983-1A2C55D8AFD6}">
      <dgm:prSet/>
      <dgm:spPr/>
      <dgm:t>
        <a:bodyPr/>
        <a:lstStyle/>
        <a:p>
          <a:endParaRPr lang="ru-RU"/>
        </a:p>
      </dgm:t>
    </dgm:pt>
    <dgm:pt modelId="{6F10E124-CDBC-41BA-A22D-BCB294937E2A}" type="parTrans" cxnId="{6711758F-CE68-4EA6-94B7-651B3033AA85}">
      <dgm:prSet/>
      <dgm:spPr/>
      <dgm:t>
        <a:bodyPr/>
        <a:lstStyle/>
        <a:p>
          <a:endParaRPr lang="ru-RU"/>
        </a:p>
      </dgm:t>
    </dgm:pt>
    <dgm:pt modelId="{93947680-9231-43BD-8EC2-7254F8DE4BC1}" type="sibTrans" cxnId="{6711758F-CE68-4EA6-94B7-651B3033AA85}">
      <dgm:prSet/>
      <dgm:spPr/>
      <dgm:t>
        <a:bodyPr/>
        <a:lstStyle/>
        <a:p>
          <a:endParaRPr lang="ru-RU"/>
        </a:p>
      </dgm:t>
    </dgm:pt>
    <dgm:pt modelId="{C18CCC5F-2A97-4E40-B251-4B9A9E457130}">
      <dgm:prSet/>
      <dgm:spPr/>
      <dgm:t>
        <a:bodyPr/>
        <a:lstStyle/>
        <a:p>
          <a:endParaRPr lang="ru-RU"/>
        </a:p>
      </dgm:t>
    </dgm:pt>
    <dgm:pt modelId="{26BABD8D-2DC3-4095-8B67-385E4241D6C8}" type="parTrans" cxnId="{E4464EBD-7184-488A-A61D-DDE201BD620A}">
      <dgm:prSet/>
      <dgm:spPr/>
      <dgm:t>
        <a:bodyPr/>
        <a:lstStyle/>
        <a:p>
          <a:endParaRPr lang="ru-RU"/>
        </a:p>
      </dgm:t>
    </dgm:pt>
    <dgm:pt modelId="{0B03151C-5D59-4610-959B-029646D1CB97}" type="sibTrans" cxnId="{E4464EBD-7184-488A-A61D-DDE201BD620A}">
      <dgm:prSet/>
      <dgm:spPr/>
      <dgm:t>
        <a:bodyPr/>
        <a:lstStyle/>
        <a:p>
          <a:endParaRPr lang="ru-RU"/>
        </a:p>
      </dgm:t>
    </dgm:pt>
    <dgm:pt modelId="{E5F7F761-184E-4D5D-8BA8-6F13B9EF479F}">
      <dgm:prSet phldrT="[Текст]" custScaleX="102306" custScaleY="101851" custRadScaleRad="134077" custRadScaleInc="483"/>
      <dgm:spPr/>
      <dgm:t>
        <a:bodyPr/>
        <a:lstStyle/>
        <a:p>
          <a:endParaRPr lang="ru-RU"/>
        </a:p>
      </dgm:t>
    </dgm:pt>
    <dgm:pt modelId="{77D517D3-3E47-455B-8675-2014E25BD1AC}" type="parTrans" cxnId="{64E6213D-564C-4086-99C0-DC3C9F9432A4}">
      <dgm:prSet custAng="10471129"/>
      <dgm:spPr/>
      <dgm:t>
        <a:bodyPr/>
        <a:lstStyle/>
        <a:p>
          <a:endParaRPr lang="ru-RU"/>
        </a:p>
      </dgm:t>
    </dgm:pt>
    <dgm:pt modelId="{D37C0AF8-CD66-44D2-B2C5-AE7CD62D8825}" type="sibTrans" cxnId="{64E6213D-564C-4086-99C0-DC3C9F9432A4}">
      <dgm:prSet/>
      <dgm:spPr/>
      <dgm:t>
        <a:bodyPr/>
        <a:lstStyle/>
        <a:p>
          <a:endParaRPr lang="ru-RU"/>
        </a:p>
      </dgm:t>
    </dgm:pt>
    <dgm:pt modelId="{6810BCF3-35CE-41FB-8390-E17CEBFE2F65}">
      <dgm:prSet phldrT="[Текст]" custT="1"/>
      <dgm:spPr>
        <a:effectLst>
          <a:outerShdw blurRad="50800" dist="38100" algn="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sz="1400" b="1" dirty="0" smtClean="0"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rPr>
            <a:t>Основные направления бюджетной и налоговой политики Ипатовского городского округа </a:t>
          </a:r>
        </a:p>
      </dgm:t>
    </dgm:pt>
    <dgm:pt modelId="{5C8B3D28-CF19-4B6B-BF4C-60B49D983004}" type="parTrans" cxnId="{71395FAD-2360-4091-897A-ADA7F5058BCD}">
      <dgm:prSet/>
      <dgm:spPr/>
      <dgm:t>
        <a:bodyPr/>
        <a:lstStyle/>
        <a:p>
          <a:endParaRPr lang="ru-RU"/>
        </a:p>
      </dgm:t>
    </dgm:pt>
    <dgm:pt modelId="{B550792B-B2C9-49F1-B918-8AA7265F1C37}" type="sibTrans" cxnId="{71395FAD-2360-4091-897A-ADA7F5058BCD}">
      <dgm:prSet/>
      <dgm:spPr/>
      <dgm:t>
        <a:bodyPr/>
        <a:lstStyle/>
        <a:p>
          <a:endParaRPr lang="ru-RU"/>
        </a:p>
      </dgm:t>
    </dgm:pt>
    <dgm:pt modelId="{216F38E7-0F60-45E8-B586-00C5E5BBF83D}" type="pres">
      <dgm:prSet presAssocID="{C060270C-CD33-4460-A135-552E721B8465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7E29517-10DA-40EC-A593-343A49AEB094}" type="pres">
      <dgm:prSet presAssocID="{D7A7E130-E1CC-4B11-95A8-87A503A59A71}" presName="centerShape" presStyleLbl="node0" presStyleIdx="0" presStyleCnt="1" custScaleX="146607" custScaleY="130275" custLinFactNeighborX="-54088" custLinFactNeighborY="-32110"/>
      <dgm:spPr/>
      <dgm:t>
        <a:bodyPr/>
        <a:lstStyle/>
        <a:p>
          <a:endParaRPr lang="ru-RU"/>
        </a:p>
      </dgm:t>
    </dgm:pt>
    <dgm:pt modelId="{CFBD7CFE-EF4E-4923-83E9-D1467FEB3105}" type="pres">
      <dgm:prSet presAssocID="{DE578513-F15E-4D2A-A6B1-A9B85C13E8DB}" presName="parTrans" presStyleLbl="sibTrans2D1" presStyleIdx="0" presStyleCnt="6" custAng="10737773"/>
      <dgm:spPr/>
      <dgm:t>
        <a:bodyPr/>
        <a:lstStyle/>
        <a:p>
          <a:endParaRPr lang="ru-RU"/>
        </a:p>
      </dgm:t>
    </dgm:pt>
    <dgm:pt modelId="{8B2F2506-B724-47E4-A303-40BA219E6E89}" type="pres">
      <dgm:prSet presAssocID="{DE578513-F15E-4D2A-A6B1-A9B85C13E8DB}" presName="connectorText" presStyleLbl="sibTrans2D1" presStyleIdx="0" presStyleCnt="6"/>
      <dgm:spPr/>
      <dgm:t>
        <a:bodyPr/>
        <a:lstStyle/>
        <a:p>
          <a:endParaRPr lang="ru-RU"/>
        </a:p>
      </dgm:t>
    </dgm:pt>
    <dgm:pt modelId="{A8377E34-1233-4C44-BB28-FFAD26DFF470}" type="pres">
      <dgm:prSet presAssocID="{54CF457B-329B-4BF9-A071-88713718DE18}" presName="node" presStyleLbl="node1" presStyleIdx="0" presStyleCnt="6" custScaleX="103917" custScaleY="91680" custRadScaleRad="104952" custRadScaleInc="4495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2FF5AB-51C2-4B83-8624-25F90B857EDD}" type="pres">
      <dgm:prSet presAssocID="{FE118D66-9147-437C-9DD0-8E1C1A3AC39D}" presName="parTrans" presStyleLbl="sibTrans2D1" presStyleIdx="1" presStyleCnt="6" custAng="10471129"/>
      <dgm:spPr/>
      <dgm:t>
        <a:bodyPr/>
        <a:lstStyle/>
        <a:p>
          <a:endParaRPr lang="ru-RU"/>
        </a:p>
      </dgm:t>
    </dgm:pt>
    <dgm:pt modelId="{ECB9FF56-5906-4B6B-8CE7-BCF73D07B6FE}" type="pres">
      <dgm:prSet presAssocID="{FE118D66-9147-437C-9DD0-8E1C1A3AC39D}" presName="connectorText" presStyleLbl="sibTrans2D1" presStyleIdx="1" presStyleCnt="6"/>
      <dgm:spPr/>
      <dgm:t>
        <a:bodyPr/>
        <a:lstStyle/>
        <a:p>
          <a:endParaRPr lang="ru-RU"/>
        </a:p>
      </dgm:t>
    </dgm:pt>
    <dgm:pt modelId="{78BD2B33-29CD-46FB-9B6D-6F64E5D9D41A}" type="pres">
      <dgm:prSet presAssocID="{98205D97-CCFB-451C-A2D2-83408C0DCA7F}" presName="node" presStyleLbl="node1" presStyleIdx="1" presStyleCnt="6" custScaleX="102306" custScaleY="101851" custRadScaleRad="133221" custRadScaleInc="2570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20469E-DC83-462A-9EF5-0D08B591B660}" type="pres">
      <dgm:prSet presAssocID="{5C8B3D28-CF19-4B6B-BF4C-60B49D983004}" presName="parTrans" presStyleLbl="sibTrans2D1" presStyleIdx="2" presStyleCnt="6" custAng="10471129" custLinFactNeighborX="21473" custLinFactNeighborY="60878"/>
      <dgm:spPr/>
      <dgm:t>
        <a:bodyPr/>
        <a:lstStyle/>
        <a:p>
          <a:endParaRPr lang="ru-RU"/>
        </a:p>
      </dgm:t>
    </dgm:pt>
    <dgm:pt modelId="{A1236F77-77D5-41C7-8F84-213ABE5383D8}" type="pres">
      <dgm:prSet presAssocID="{5C8B3D28-CF19-4B6B-BF4C-60B49D983004}" presName="connectorText" presStyleLbl="sibTrans2D1" presStyleIdx="2" presStyleCnt="6"/>
      <dgm:spPr/>
      <dgm:t>
        <a:bodyPr/>
        <a:lstStyle/>
        <a:p>
          <a:endParaRPr lang="ru-RU"/>
        </a:p>
      </dgm:t>
    </dgm:pt>
    <dgm:pt modelId="{39999441-AEA6-41E7-B06F-6AB74C9EB5F0}" type="pres">
      <dgm:prSet presAssocID="{6810BCF3-35CE-41FB-8390-E17CEBFE2F65}" presName="node" presStyleLbl="node1" presStyleIdx="2" presStyleCnt="6" custScaleX="166447" custScaleY="133212" custRadScaleRad="148792" custRadScaleInc="-794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A6C69C-6D56-4717-8D14-519CACE2FF8B}" type="pres">
      <dgm:prSet presAssocID="{4B879877-9114-42CF-9FDF-47306FE3C1FE}" presName="parTrans" presStyleLbl="sibTrans2D1" presStyleIdx="3" presStyleCnt="6" custAng="11222691"/>
      <dgm:spPr/>
      <dgm:t>
        <a:bodyPr/>
        <a:lstStyle/>
        <a:p>
          <a:endParaRPr lang="ru-RU"/>
        </a:p>
      </dgm:t>
    </dgm:pt>
    <dgm:pt modelId="{D1FD137C-A42D-448A-A73B-AA2EC935DEC1}" type="pres">
      <dgm:prSet presAssocID="{4B879877-9114-42CF-9FDF-47306FE3C1FE}" presName="connectorText" presStyleLbl="sibTrans2D1" presStyleIdx="3" presStyleCnt="6"/>
      <dgm:spPr/>
      <dgm:t>
        <a:bodyPr/>
        <a:lstStyle/>
        <a:p>
          <a:endParaRPr lang="ru-RU"/>
        </a:p>
      </dgm:t>
    </dgm:pt>
    <dgm:pt modelId="{F2D69C03-7B6B-40CF-B428-F324080B2823}" type="pres">
      <dgm:prSet presAssocID="{AAC35F75-4283-4124-A12F-824A43099E87}" presName="node" presStyleLbl="node1" presStyleIdx="3" presStyleCnt="6" custScaleX="174853" custScaleY="117041" custRadScaleRad="105910" custRadScaleInc="445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BC1827-F74F-4840-AD04-407CDB29028F}" type="pres">
      <dgm:prSet presAssocID="{76AEE87A-3E00-40C4-B5A6-FFB228C20061}" presName="parTrans" presStyleLbl="sibTrans2D1" presStyleIdx="4" presStyleCnt="6" custAng="10907864"/>
      <dgm:spPr/>
      <dgm:t>
        <a:bodyPr/>
        <a:lstStyle/>
        <a:p>
          <a:endParaRPr lang="ru-RU"/>
        </a:p>
      </dgm:t>
    </dgm:pt>
    <dgm:pt modelId="{E7DD70AD-A0FB-40A2-A85B-A5BDAC2EEB5E}" type="pres">
      <dgm:prSet presAssocID="{76AEE87A-3E00-40C4-B5A6-FFB228C20061}" presName="connectorText" presStyleLbl="sibTrans2D1" presStyleIdx="4" presStyleCnt="6"/>
      <dgm:spPr/>
      <dgm:t>
        <a:bodyPr/>
        <a:lstStyle/>
        <a:p>
          <a:endParaRPr lang="ru-RU"/>
        </a:p>
      </dgm:t>
    </dgm:pt>
    <dgm:pt modelId="{52C094A4-3881-4598-8F8E-04D0BF243D1F}" type="pres">
      <dgm:prSet presAssocID="{FA8FD03D-A102-45EB-B3CF-8E3C97787595}" presName="node" presStyleLbl="node1" presStyleIdx="4" presStyleCnt="6" custScaleX="159895" custScaleY="127078" custRadScaleRad="161906" custRadScaleInc="206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2C7AE4-06DF-4FE8-991E-BE89FB425AF4}" type="pres">
      <dgm:prSet presAssocID="{16ED33FC-E944-4599-AB30-A6DA2AB247FF}" presName="parTrans" presStyleLbl="sibTrans2D1" presStyleIdx="5" presStyleCnt="6" custAng="10230873" custLinFactNeighborX="28282" custLinFactNeighborY="53376"/>
      <dgm:spPr/>
      <dgm:t>
        <a:bodyPr/>
        <a:lstStyle/>
        <a:p>
          <a:endParaRPr lang="ru-RU"/>
        </a:p>
      </dgm:t>
    </dgm:pt>
    <dgm:pt modelId="{38098F38-2246-49B0-99B0-488054460418}" type="pres">
      <dgm:prSet presAssocID="{16ED33FC-E944-4599-AB30-A6DA2AB247FF}" presName="connectorText" presStyleLbl="sibTrans2D1" presStyleIdx="5" presStyleCnt="6"/>
      <dgm:spPr/>
      <dgm:t>
        <a:bodyPr/>
        <a:lstStyle/>
        <a:p>
          <a:endParaRPr lang="ru-RU"/>
        </a:p>
      </dgm:t>
    </dgm:pt>
    <dgm:pt modelId="{1D1B1216-017B-40A8-8811-F10E7A220D03}" type="pres">
      <dgm:prSet presAssocID="{DEE4133D-9B9C-4A45-B690-9635CEE199AD}" presName="node" presStyleLbl="node1" presStyleIdx="5" presStyleCnt="6" custScaleX="103978" custScaleY="99870" custRadScaleRad="160481" custRadScaleInc="3976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FD48B2A-C755-484D-93F3-D17D25A6D1FF}" srcId="{D7A7E130-E1CC-4B11-95A8-87A503A59A71}" destId="{98205D97-CCFB-451C-A2D2-83408C0DCA7F}" srcOrd="1" destOrd="0" parTransId="{FE118D66-9147-437C-9DD0-8E1C1A3AC39D}" sibTransId="{66C907ED-6356-4244-9205-7DB46007E790}"/>
    <dgm:cxn modelId="{0E7FCAFC-F008-4B35-AA01-B748DB8DB945}" srcId="{C060270C-CD33-4460-A135-552E721B8465}" destId="{85886054-72D0-438E-A075-A235891FD32D}" srcOrd="3" destOrd="0" parTransId="{0C31403B-E374-4502-8812-E2C24B8C44F8}" sibTransId="{CA16E20F-4BF9-43CC-A8F7-1A9C1F29C442}"/>
    <dgm:cxn modelId="{26A381A1-8669-4222-9B6A-8CF38020DC81}" srcId="{D7A7E130-E1CC-4B11-95A8-87A503A59A71}" destId="{AAC35F75-4283-4124-A12F-824A43099E87}" srcOrd="3" destOrd="0" parTransId="{4B879877-9114-42CF-9FDF-47306FE3C1FE}" sibTransId="{7FE0C15A-FF7D-46D3-9DD3-F4B766F577EA}"/>
    <dgm:cxn modelId="{17380C65-15D7-46BE-AFD5-9830124BA059}" type="presOf" srcId="{4B879877-9114-42CF-9FDF-47306FE3C1FE}" destId="{EEA6C69C-6D56-4717-8D14-519CACE2FF8B}" srcOrd="0" destOrd="0" presId="urn:microsoft.com/office/officeart/2005/8/layout/radial5"/>
    <dgm:cxn modelId="{913BC03D-E336-4839-9A43-56F82D0AA438}" srcId="{D7A7E130-E1CC-4B11-95A8-87A503A59A71}" destId="{54CF457B-329B-4BF9-A071-88713718DE18}" srcOrd="0" destOrd="0" parTransId="{DE578513-F15E-4D2A-A6B1-A9B85C13E8DB}" sibTransId="{931F424D-00C2-47D0-82E4-BE1C6AE333BF}"/>
    <dgm:cxn modelId="{D4127B62-C5B0-4036-83F3-3CB6902AB641}" type="presOf" srcId="{16ED33FC-E944-4599-AB30-A6DA2AB247FF}" destId="{38098F38-2246-49B0-99B0-488054460418}" srcOrd="1" destOrd="0" presId="urn:microsoft.com/office/officeart/2005/8/layout/radial5"/>
    <dgm:cxn modelId="{7178334B-5E22-4B11-8603-41D6794AE67B}" srcId="{C060270C-CD33-4460-A135-552E721B8465}" destId="{FCA0AB75-4242-41A6-912A-FC7A6C076BA6}" srcOrd="8" destOrd="0" parTransId="{86D6F777-2111-4DFE-AA4F-DF3A45D79177}" sibTransId="{FC143A92-98E3-4A26-A9C7-795A4BDA9E13}"/>
    <dgm:cxn modelId="{4C6F93A1-D99B-4798-B80C-4E601BF4FAE2}" type="presOf" srcId="{FE118D66-9147-437C-9DD0-8E1C1A3AC39D}" destId="{ECB9FF56-5906-4B6B-8CE7-BCF73D07B6FE}" srcOrd="1" destOrd="0" presId="urn:microsoft.com/office/officeart/2005/8/layout/radial5"/>
    <dgm:cxn modelId="{8AA6191B-6667-4C2B-9A60-B21E8D0A3D72}" type="presOf" srcId="{AAC35F75-4283-4124-A12F-824A43099E87}" destId="{F2D69C03-7B6B-40CF-B428-F324080B2823}" srcOrd="0" destOrd="0" presId="urn:microsoft.com/office/officeart/2005/8/layout/radial5"/>
    <dgm:cxn modelId="{A0B97940-9392-4E0A-8404-130FD8842EA2}" type="presOf" srcId="{DEE4133D-9B9C-4A45-B690-9635CEE199AD}" destId="{1D1B1216-017B-40A8-8811-F10E7A220D03}" srcOrd="0" destOrd="0" presId="urn:microsoft.com/office/officeart/2005/8/layout/radial5"/>
    <dgm:cxn modelId="{B20A015E-6F5D-4C99-A5AC-1A8E90142F0D}" type="presOf" srcId="{6810BCF3-35CE-41FB-8390-E17CEBFE2F65}" destId="{39999441-AEA6-41E7-B06F-6AB74C9EB5F0}" srcOrd="0" destOrd="0" presId="urn:microsoft.com/office/officeart/2005/8/layout/radial5"/>
    <dgm:cxn modelId="{002B1CC4-BD4C-4AE2-8AE2-079D9679AA5C}" srcId="{D7A7E130-E1CC-4B11-95A8-87A503A59A71}" destId="{DEE4133D-9B9C-4A45-B690-9635CEE199AD}" srcOrd="5" destOrd="0" parTransId="{16ED33FC-E944-4599-AB30-A6DA2AB247FF}" sibTransId="{FD06DE57-645E-4E49-96B7-B9AD13BEC150}"/>
    <dgm:cxn modelId="{7106CC57-15C2-49FF-8D4E-6AAC95C520CF}" type="presOf" srcId="{FA8FD03D-A102-45EB-B3CF-8E3C97787595}" destId="{52C094A4-3881-4598-8F8E-04D0BF243D1F}" srcOrd="0" destOrd="0" presId="urn:microsoft.com/office/officeart/2005/8/layout/radial5"/>
    <dgm:cxn modelId="{7CE9BB2D-F887-451E-9FDA-4E60BEDF11B1}" srcId="{C060270C-CD33-4460-A135-552E721B8465}" destId="{63B51CE5-D2E3-41F9-91E3-8E3066F50A65}" srcOrd="5" destOrd="0" parTransId="{3CCC4D89-E3E4-4616-8047-29EE620A7A53}" sibTransId="{66095855-DA6E-4221-B0D1-0F6D43B35298}"/>
    <dgm:cxn modelId="{77C645B6-48C1-4049-AD23-9F54029A81F9}" type="presOf" srcId="{76AEE87A-3E00-40C4-B5A6-FFB228C20061}" destId="{03BC1827-F74F-4840-AD04-407CDB29028F}" srcOrd="0" destOrd="0" presId="urn:microsoft.com/office/officeart/2005/8/layout/radial5"/>
    <dgm:cxn modelId="{6711758F-CE68-4EA6-94B7-651B3033AA85}" srcId="{C060270C-CD33-4460-A135-552E721B8465}" destId="{71C3F292-618C-42E1-B983-1A2C55D8AFD6}" srcOrd="2" destOrd="0" parTransId="{6F10E124-CDBC-41BA-A22D-BCB294937E2A}" sibTransId="{93947680-9231-43BD-8EC2-7254F8DE4BC1}"/>
    <dgm:cxn modelId="{B9F212AE-620B-4795-9698-81BB66477940}" srcId="{C060270C-CD33-4460-A135-552E721B8465}" destId="{D1CFFDC1-27F4-49BB-84C4-1070DCDDEA07}" srcOrd="6" destOrd="0" parTransId="{2778FDF2-D133-426A-A544-3365E785CF8C}" sibTransId="{D81CBDC0-BE7C-4663-9674-5F7671AFEC26}"/>
    <dgm:cxn modelId="{E4464EBD-7184-488A-A61D-DDE201BD620A}" srcId="{C060270C-CD33-4460-A135-552E721B8465}" destId="{C18CCC5F-2A97-4E40-B251-4B9A9E457130}" srcOrd="1" destOrd="0" parTransId="{26BABD8D-2DC3-4095-8B67-385E4241D6C8}" sibTransId="{0B03151C-5D59-4610-959B-029646D1CB97}"/>
    <dgm:cxn modelId="{3B3D2E8B-B1AD-4EA8-BD73-1CDD30A38BC4}" srcId="{C060270C-CD33-4460-A135-552E721B8465}" destId="{5F40F173-1CC4-4A25-8D23-358667DF8817}" srcOrd="7" destOrd="0" parTransId="{174772DE-D6EC-44FC-B737-546E91F11B0A}" sibTransId="{4A796C5C-D0C3-4935-9B38-7B79F02BD56C}"/>
    <dgm:cxn modelId="{60060495-6126-44F0-8329-BC7DD5ACA6D8}" type="presOf" srcId="{16ED33FC-E944-4599-AB30-A6DA2AB247FF}" destId="{A52C7AE4-06DF-4FE8-991E-BE89FB425AF4}" srcOrd="0" destOrd="0" presId="urn:microsoft.com/office/officeart/2005/8/layout/radial5"/>
    <dgm:cxn modelId="{BC91FD0D-B91F-48C1-A793-760DF3D1D97B}" type="presOf" srcId="{5C8B3D28-CF19-4B6B-BF4C-60B49D983004}" destId="{A1236F77-77D5-41C7-8F84-213ABE5383D8}" srcOrd="1" destOrd="0" presId="urn:microsoft.com/office/officeart/2005/8/layout/radial5"/>
    <dgm:cxn modelId="{BA13AB55-6D82-4E5C-B21E-84A3AB164604}" type="presOf" srcId="{FE118D66-9147-437C-9DD0-8E1C1A3AC39D}" destId="{0E2FF5AB-51C2-4B83-8624-25F90B857EDD}" srcOrd="0" destOrd="0" presId="urn:microsoft.com/office/officeart/2005/8/layout/radial5"/>
    <dgm:cxn modelId="{7ECC4551-DE0D-4231-A5E0-E8536CCF2CA0}" type="presOf" srcId="{98205D97-CCFB-451C-A2D2-83408C0DCA7F}" destId="{78BD2B33-29CD-46FB-9B6D-6F64E5D9D41A}" srcOrd="0" destOrd="0" presId="urn:microsoft.com/office/officeart/2005/8/layout/radial5"/>
    <dgm:cxn modelId="{71395FAD-2360-4091-897A-ADA7F5058BCD}" srcId="{D7A7E130-E1CC-4B11-95A8-87A503A59A71}" destId="{6810BCF3-35CE-41FB-8390-E17CEBFE2F65}" srcOrd="2" destOrd="0" parTransId="{5C8B3D28-CF19-4B6B-BF4C-60B49D983004}" sibTransId="{B550792B-B2C9-49F1-B918-8AA7265F1C37}"/>
    <dgm:cxn modelId="{F6153E87-63A6-4A2D-8EA5-E7617E99CCBD}" type="presOf" srcId="{D7A7E130-E1CC-4B11-95A8-87A503A59A71}" destId="{A7E29517-10DA-40EC-A593-343A49AEB094}" srcOrd="0" destOrd="0" presId="urn:microsoft.com/office/officeart/2005/8/layout/radial5"/>
    <dgm:cxn modelId="{1B85A0DB-EC9A-4397-A615-9803DB682617}" type="presOf" srcId="{DE578513-F15E-4D2A-A6B1-A9B85C13E8DB}" destId="{CFBD7CFE-EF4E-4923-83E9-D1467FEB3105}" srcOrd="0" destOrd="0" presId="urn:microsoft.com/office/officeart/2005/8/layout/radial5"/>
    <dgm:cxn modelId="{CDB9E1D2-881E-4C69-A634-6290EC4EF0C4}" srcId="{C060270C-CD33-4460-A135-552E721B8465}" destId="{AB6C5F18-79E9-4058-81FE-0E81746F39D2}" srcOrd="4" destOrd="0" parTransId="{2325CC27-5590-4CC8-84F3-D30EF63A2A0E}" sibTransId="{0F7E18B8-3B50-41B0-8B75-C936C79D5EEE}"/>
    <dgm:cxn modelId="{B05DED5B-46FC-4DD3-926B-8218E5BBF95D}" type="presOf" srcId="{54CF457B-329B-4BF9-A071-88713718DE18}" destId="{A8377E34-1233-4C44-BB28-FFAD26DFF470}" srcOrd="0" destOrd="0" presId="urn:microsoft.com/office/officeart/2005/8/layout/radial5"/>
    <dgm:cxn modelId="{39C902D5-BF07-4916-A949-7A27A8508744}" srcId="{C060270C-CD33-4460-A135-552E721B8465}" destId="{D7A7E130-E1CC-4B11-95A8-87A503A59A71}" srcOrd="0" destOrd="0" parTransId="{2C6021CA-464B-4C41-9BA3-584A0A0F7818}" sibTransId="{85E2D158-7C88-4637-9060-7C8138F90B0F}"/>
    <dgm:cxn modelId="{C5371AFD-D01A-493E-9CB9-13CDCBDE3331}" type="presOf" srcId="{DE578513-F15E-4D2A-A6B1-A9B85C13E8DB}" destId="{8B2F2506-B724-47E4-A303-40BA219E6E89}" srcOrd="1" destOrd="0" presId="urn:microsoft.com/office/officeart/2005/8/layout/radial5"/>
    <dgm:cxn modelId="{64E6213D-564C-4086-99C0-DC3C9F9432A4}" srcId="{C060270C-CD33-4460-A135-552E721B8465}" destId="{E5F7F761-184E-4D5D-8BA8-6F13B9EF479F}" srcOrd="9" destOrd="0" parTransId="{77D517D3-3E47-455B-8675-2014E25BD1AC}" sibTransId="{D37C0AF8-CD66-44D2-B2C5-AE7CD62D8825}"/>
    <dgm:cxn modelId="{FDE27AF9-83D8-4B69-966B-A0E49C11B160}" type="presOf" srcId="{4B879877-9114-42CF-9FDF-47306FE3C1FE}" destId="{D1FD137C-A42D-448A-A73B-AA2EC935DEC1}" srcOrd="1" destOrd="0" presId="urn:microsoft.com/office/officeart/2005/8/layout/radial5"/>
    <dgm:cxn modelId="{C965203E-8578-4D13-8938-6C2CDF1EA648}" srcId="{D7A7E130-E1CC-4B11-95A8-87A503A59A71}" destId="{FA8FD03D-A102-45EB-B3CF-8E3C97787595}" srcOrd="4" destOrd="0" parTransId="{76AEE87A-3E00-40C4-B5A6-FFB228C20061}" sibTransId="{6C3644A6-ADB5-432F-9C39-E0CD7978C2CE}"/>
    <dgm:cxn modelId="{9B980405-3780-4988-BBBA-08CC0EF98F6F}" type="presOf" srcId="{76AEE87A-3E00-40C4-B5A6-FFB228C20061}" destId="{E7DD70AD-A0FB-40A2-A85B-A5BDAC2EEB5E}" srcOrd="1" destOrd="0" presId="urn:microsoft.com/office/officeart/2005/8/layout/radial5"/>
    <dgm:cxn modelId="{06F75D10-8212-4C24-810B-C63C5FDFB1FB}" type="presOf" srcId="{C060270C-CD33-4460-A135-552E721B8465}" destId="{216F38E7-0F60-45E8-B586-00C5E5BBF83D}" srcOrd="0" destOrd="0" presId="urn:microsoft.com/office/officeart/2005/8/layout/radial5"/>
    <dgm:cxn modelId="{76A7E969-BE53-4899-8C39-16C77FD6BBD3}" type="presOf" srcId="{5C8B3D28-CF19-4B6B-BF4C-60B49D983004}" destId="{C820469E-DC83-462A-9EF5-0D08B591B660}" srcOrd="0" destOrd="0" presId="urn:microsoft.com/office/officeart/2005/8/layout/radial5"/>
    <dgm:cxn modelId="{F085A9FC-C495-4E7D-B59F-61EA811DC66A}" type="presParOf" srcId="{216F38E7-0F60-45E8-B586-00C5E5BBF83D}" destId="{A7E29517-10DA-40EC-A593-343A49AEB094}" srcOrd="0" destOrd="0" presId="urn:microsoft.com/office/officeart/2005/8/layout/radial5"/>
    <dgm:cxn modelId="{693494B9-D58C-48A6-BBEF-8C816E951C56}" type="presParOf" srcId="{216F38E7-0F60-45E8-B586-00C5E5BBF83D}" destId="{CFBD7CFE-EF4E-4923-83E9-D1467FEB3105}" srcOrd="1" destOrd="0" presId="urn:microsoft.com/office/officeart/2005/8/layout/radial5"/>
    <dgm:cxn modelId="{54D11782-3636-4C26-AC68-509C56E2F2FF}" type="presParOf" srcId="{CFBD7CFE-EF4E-4923-83E9-D1467FEB3105}" destId="{8B2F2506-B724-47E4-A303-40BA219E6E89}" srcOrd="0" destOrd="0" presId="urn:microsoft.com/office/officeart/2005/8/layout/radial5"/>
    <dgm:cxn modelId="{20BC7048-A3E1-4E40-AC47-080982F6B220}" type="presParOf" srcId="{216F38E7-0F60-45E8-B586-00C5E5BBF83D}" destId="{A8377E34-1233-4C44-BB28-FFAD26DFF470}" srcOrd="2" destOrd="0" presId="urn:microsoft.com/office/officeart/2005/8/layout/radial5"/>
    <dgm:cxn modelId="{98C6064B-244A-4607-A1A3-F29A4837F335}" type="presParOf" srcId="{216F38E7-0F60-45E8-B586-00C5E5BBF83D}" destId="{0E2FF5AB-51C2-4B83-8624-25F90B857EDD}" srcOrd="3" destOrd="0" presId="urn:microsoft.com/office/officeart/2005/8/layout/radial5"/>
    <dgm:cxn modelId="{506B3B02-9281-4034-B159-1A2080E4619B}" type="presParOf" srcId="{0E2FF5AB-51C2-4B83-8624-25F90B857EDD}" destId="{ECB9FF56-5906-4B6B-8CE7-BCF73D07B6FE}" srcOrd="0" destOrd="0" presId="urn:microsoft.com/office/officeart/2005/8/layout/radial5"/>
    <dgm:cxn modelId="{367F8E8A-9EB4-446F-9D6B-708DFAD777D5}" type="presParOf" srcId="{216F38E7-0F60-45E8-B586-00C5E5BBF83D}" destId="{78BD2B33-29CD-46FB-9B6D-6F64E5D9D41A}" srcOrd="4" destOrd="0" presId="urn:microsoft.com/office/officeart/2005/8/layout/radial5"/>
    <dgm:cxn modelId="{169A6FA9-4CA0-4C35-B0A1-D0E449135B2D}" type="presParOf" srcId="{216F38E7-0F60-45E8-B586-00C5E5BBF83D}" destId="{C820469E-DC83-462A-9EF5-0D08B591B660}" srcOrd="5" destOrd="0" presId="urn:microsoft.com/office/officeart/2005/8/layout/radial5"/>
    <dgm:cxn modelId="{75DC5780-E11F-453F-A53C-BDEF990BEF0E}" type="presParOf" srcId="{C820469E-DC83-462A-9EF5-0D08B591B660}" destId="{A1236F77-77D5-41C7-8F84-213ABE5383D8}" srcOrd="0" destOrd="0" presId="urn:microsoft.com/office/officeart/2005/8/layout/radial5"/>
    <dgm:cxn modelId="{43E8D9BA-E6D1-4F5E-BEB2-60E55CBB4DE4}" type="presParOf" srcId="{216F38E7-0F60-45E8-B586-00C5E5BBF83D}" destId="{39999441-AEA6-41E7-B06F-6AB74C9EB5F0}" srcOrd="6" destOrd="0" presId="urn:microsoft.com/office/officeart/2005/8/layout/radial5"/>
    <dgm:cxn modelId="{F48D6E94-1910-41CB-8CAA-F1D170E0FB80}" type="presParOf" srcId="{216F38E7-0F60-45E8-B586-00C5E5BBF83D}" destId="{EEA6C69C-6D56-4717-8D14-519CACE2FF8B}" srcOrd="7" destOrd="0" presId="urn:microsoft.com/office/officeart/2005/8/layout/radial5"/>
    <dgm:cxn modelId="{63FA45C4-0388-4D00-B995-D2B90562EBB7}" type="presParOf" srcId="{EEA6C69C-6D56-4717-8D14-519CACE2FF8B}" destId="{D1FD137C-A42D-448A-A73B-AA2EC935DEC1}" srcOrd="0" destOrd="0" presId="urn:microsoft.com/office/officeart/2005/8/layout/radial5"/>
    <dgm:cxn modelId="{F90839AD-7E50-4791-9567-C6F4232D1E7A}" type="presParOf" srcId="{216F38E7-0F60-45E8-B586-00C5E5BBF83D}" destId="{F2D69C03-7B6B-40CF-B428-F324080B2823}" srcOrd="8" destOrd="0" presId="urn:microsoft.com/office/officeart/2005/8/layout/radial5"/>
    <dgm:cxn modelId="{1635AEFC-C846-45B1-BA43-794CEBBEB19D}" type="presParOf" srcId="{216F38E7-0F60-45E8-B586-00C5E5BBF83D}" destId="{03BC1827-F74F-4840-AD04-407CDB29028F}" srcOrd="9" destOrd="0" presId="urn:microsoft.com/office/officeart/2005/8/layout/radial5"/>
    <dgm:cxn modelId="{AD888AC7-F73D-4A96-9F42-7DEA001AB716}" type="presParOf" srcId="{03BC1827-F74F-4840-AD04-407CDB29028F}" destId="{E7DD70AD-A0FB-40A2-A85B-A5BDAC2EEB5E}" srcOrd="0" destOrd="0" presId="urn:microsoft.com/office/officeart/2005/8/layout/radial5"/>
    <dgm:cxn modelId="{BD66B87F-0DDB-48FD-9DCE-0A0A0D6C91BC}" type="presParOf" srcId="{216F38E7-0F60-45E8-B586-00C5E5BBF83D}" destId="{52C094A4-3881-4598-8F8E-04D0BF243D1F}" srcOrd="10" destOrd="0" presId="urn:microsoft.com/office/officeart/2005/8/layout/radial5"/>
    <dgm:cxn modelId="{176086D1-7452-4807-A24E-F0864806B548}" type="presParOf" srcId="{216F38E7-0F60-45E8-B586-00C5E5BBF83D}" destId="{A52C7AE4-06DF-4FE8-991E-BE89FB425AF4}" srcOrd="11" destOrd="0" presId="urn:microsoft.com/office/officeart/2005/8/layout/radial5"/>
    <dgm:cxn modelId="{65DEF65F-2B27-40C7-8FFF-65DCB17108D0}" type="presParOf" srcId="{A52C7AE4-06DF-4FE8-991E-BE89FB425AF4}" destId="{38098F38-2246-49B0-99B0-488054460418}" srcOrd="0" destOrd="0" presId="urn:microsoft.com/office/officeart/2005/8/layout/radial5"/>
    <dgm:cxn modelId="{684764CA-A56E-462C-ADA0-93F56764BB37}" type="presParOf" srcId="{216F38E7-0F60-45E8-B586-00C5E5BBF83D}" destId="{1D1B1216-017B-40A8-8811-F10E7A220D03}" srcOrd="12" destOrd="0" presId="urn:microsoft.com/office/officeart/2005/8/layout/radial5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1C4D6E7-C706-44A5-8969-4BDB2701078A}" type="doc">
      <dgm:prSet loTypeId="urn:microsoft.com/office/officeart/2005/8/layout/vList6" loCatId="list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F406BE59-9E46-4CB0-A1AC-AA89BF610D9D}">
      <dgm:prSet phldrT="[Текст]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>
        <a:ln>
          <a:solidFill>
            <a:srgbClr val="000000"/>
          </a:solidFill>
        </a:ln>
        <a:effectLst>
          <a:outerShdw blurRad="50800" dist="50800" dir="16200000" rotWithShape="0">
            <a:schemeClr val="accent6">
              <a:lumMod val="10000"/>
              <a:alpha val="40000"/>
            </a:schemeClr>
          </a:outerShdw>
        </a:effectLst>
      </dgm:spPr>
      <dgm:t>
        <a:bodyPr/>
        <a:lstStyle/>
        <a:p>
          <a:r>
            <a:rPr lang="ru-RU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доходы</a:t>
          </a:r>
          <a:endParaRPr lang="ru-RU" dirty="0">
            <a:solidFill>
              <a:sysClr val="windowText" lastClr="0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43AF2D36-CD5C-4C19-951C-577587C176E9}" type="parTrans" cxnId="{316843DC-E56A-441E-8990-CD23976DC4B6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C4576F7F-4AFF-4B59-9F7E-B36BF565C518}" type="sibTrans" cxnId="{316843DC-E56A-441E-8990-CD23976DC4B6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6B89AEA7-DD59-45E0-8DC5-5E2832A83525}">
      <dgm:prSet phldrT="[Текст]"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>
        <a:ln>
          <a:solidFill>
            <a:srgbClr val="000000"/>
          </a:solidFill>
        </a:ln>
        <a:effectLst>
          <a:outerShdw blurRad="50800" dist="50800" dir="16200000" rotWithShape="0">
            <a:schemeClr val="accent6">
              <a:lumMod val="10000"/>
              <a:alpha val="40000"/>
            </a:schemeClr>
          </a:outerShdw>
        </a:effectLst>
      </dgm:spPr>
      <dgm:t>
        <a:bodyPr/>
        <a:lstStyle/>
        <a:p>
          <a:r>
            <a:rPr lang="ru-RU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расходы</a:t>
          </a:r>
          <a:endParaRPr lang="ru-RU" dirty="0">
            <a:solidFill>
              <a:sysClr val="windowText" lastClr="0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D1A968EC-615E-4E4A-BF9D-1C23AE99FDFE}" type="parTrans" cxnId="{319996F2-FEDF-4BF9-8E98-62AFD475541E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2B3E7559-49F5-4D8C-87BD-5AE05946860F}" type="sibTrans" cxnId="{319996F2-FEDF-4BF9-8E98-62AFD475541E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451EA97B-B891-439D-A832-FF965948F5A3}">
      <dgm:prSet phldrT="[Текст]"/>
      <dgm:spPr>
        <a:ln>
          <a:solidFill>
            <a:srgbClr val="000000">
              <a:alpha val="90000"/>
            </a:srgbClr>
          </a:solidFill>
        </a:ln>
        <a:effectLst>
          <a:outerShdw blurRad="50800" dist="50800" dir="16200000" rotWithShape="0">
            <a:schemeClr val="accent6">
              <a:lumMod val="10000"/>
              <a:alpha val="40000"/>
            </a:schemeClr>
          </a:outerShdw>
        </a:effectLst>
      </dgm:spPr>
      <dgm:t>
        <a:bodyPr/>
        <a:lstStyle/>
        <a:p>
          <a:pPr algn="l"/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A5F087B3-3AE3-40B1-B911-62F51F3AB940}" type="parTrans" cxnId="{7EFB7D21-F734-423D-9378-95B998CD4446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73DA7B6E-90D2-455A-AF82-79BF05213369}" type="sibTrans" cxnId="{7EFB7D21-F734-423D-9378-95B998CD4446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86B23466-5996-4E97-9BF5-124166996C6D}">
      <dgm:prSet phldrT="[Текст]"/>
      <dgm:spPr>
        <a:ln>
          <a:solidFill>
            <a:srgbClr val="000000">
              <a:alpha val="90000"/>
            </a:srgbClr>
          </a:solidFill>
        </a:ln>
        <a:effectLst>
          <a:outerShdw blurRad="50800" dist="50800" dir="16200000" rotWithShape="0">
            <a:schemeClr val="accent6">
              <a:lumMod val="10000"/>
              <a:alpha val="40000"/>
            </a:schemeClr>
          </a:outerShdw>
        </a:effectLst>
      </dgm:spPr>
      <dgm:t>
        <a:bodyPr/>
        <a:lstStyle/>
        <a:p>
          <a:pPr algn="l"/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7868259C-84CF-4664-A7E9-93EC862FEC74}" type="parTrans" cxnId="{7B23CEBE-5CCD-4BFC-99B6-56E9211198F4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DD3DD997-974F-44DB-AB8D-8AB1B32F496E}" type="sibTrans" cxnId="{7B23CEBE-5CCD-4BFC-99B6-56E9211198F4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A4AFA613-E2BE-4531-98D6-4A9CB24AF573}">
      <dgm:prSet phldrT="[Текст]" custT="1"/>
      <dgm:spPr>
        <a:ln>
          <a:solidFill>
            <a:srgbClr val="000000">
              <a:alpha val="90000"/>
            </a:srgbClr>
          </a:solidFill>
        </a:ln>
        <a:effectLst>
          <a:outerShdw blurRad="50800" dist="50800" dir="16200000" rotWithShape="0">
            <a:schemeClr val="accent6">
              <a:lumMod val="10000"/>
              <a:alpha val="40000"/>
            </a:schemeClr>
          </a:outerShdw>
        </a:effectLst>
      </dgm:spPr>
      <dgm:t>
        <a:bodyPr/>
        <a:lstStyle/>
        <a:p>
          <a:pPr algn="ctr"/>
          <a:r>
            <a:rPr lang="ru-RU" sz="3600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rPr>
            <a:t>  </a:t>
          </a:r>
          <a:r>
            <a:rPr lang="ru-RU" sz="3600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rPr>
            <a:t>1 703 061,36 тыс.рублей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737FD845-FDCE-4D6E-A554-64904D022654}" type="parTrans" cxnId="{85233901-DDC4-4338-9239-DA962FC46E2F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88B83091-264F-485A-97D9-5E60D72F1568}" type="sibTrans" cxnId="{85233901-DDC4-4338-9239-DA962FC46E2F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84D50579-A391-4313-86FF-C3437CD06208}">
      <dgm:prSet phldrT="[Текст]" custT="1"/>
      <dgm:spPr>
        <a:ln>
          <a:solidFill>
            <a:srgbClr val="000000">
              <a:alpha val="90000"/>
            </a:srgbClr>
          </a:solidFill>
        </a:ln>
        <a:effectLst>
          <a:outerShdw blurRad="50800" dist="50800" dir="16200000" rotWithShape="0">
            <a:schemeClr val="accent6">
              <a:lumMod val="10000"/>
              <a:alpha val="40000"/>
            </a:schemeClr>
          </a:outerShdw>
        </a:effectLst>
      </dgm:spPr>
      <dgm:t>
        <a:bodyPr anchor="ctr"/>
        <a:lstStyle/>
        <a:p>
          <a:pPr algn="l"/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8C178F9A-42A8-45E9-9C12-A687D1C702B3}" type="parTrans" cxnId="{B9FCDA2F-62D7-457D-8FC0-C689F9FA62E7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621CAAA7-5E0E-44E1-90A8-98D952156001}" type="sibTrans" cxnId="{B9FCDA2F-62D7-457D-8FC0-C689F9FA62E7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C1CBAEEB-BB18-4431-A08D-10EB4E5C1356}">
      <dgm:prSet/>
      <dgm:spPr>
        <a:ln>
          <a:solidFill>
            <a:srgbClr val="000000">
              <a:alpha val="90000"/>
            </a:srgbClr>
          </a:solidFill>
        </a:ln>
      </dgm:spPr>
      <dgm:t>
        <a:bodyPr anchor="ctr"/>
        <a:lstStyle/>
        <a:p>
          <a:endParaRPr lang="ru-RU" dirty="0"/>
        </a:p>
      </dgm:t>
    </dgm:pt>
    <dgm:pt modelId="{733BA3B0-0418-4715-ACEC-7B0F234D9CB6}" type="parTrans" cxnId="{7229F043-914E-4074-939F-2EF1212D2954}">
      <dgm:prSet/>
      <dgm:spPr/>
      <dgm:t>
        <a:bodyPr/>
        <a:lstStyle/>
        <a:p>
          <a:endParaRPr lang="ru-RU"/>
        </a:p>
      </dgm:t>
    </dgm:pt>
    <dgm:pt modelId="{6D513300-4F4D-4BBF-9892-B003FE2B1563}" type="sibTrans" cxnId="{7229F043-914E-4074-939F-2EF1212D2954}">
      <dgm:prSet/>
      <dgm:spPr/>
      <dgm:t>
        <a:bodyPr/>
        <a:lstStyle/>
        <a:p>
          <a:endParaRPr lang="ru-RU"/>
        </a:p>
      </dgm:t>
    </dgm:pt>
    <dgm:pt modelId="{FAEBA595-B6F6-410A-AF15-AF6F9A6670F8}">
      <dgm:prSet/>
      <dgm:spPr>
        <a:ln>
          <a:solidFill>
            <a:srgbClr val="000000">
              <a:alpha val="90000"/>
            </a:srgbClr>
          </a:solidFill>
        </a:ln>
      </dgm:spPr>
      <dgm:t>
        <a:bodyPr/>
        <a:lstStyle/>
        <a:p>
          <a:pPr algn="l"/>
          <a:endParaRPr lang="ru-RU"/>
        </a:p>
      </dgm:t>
    </dgm:pt>
    <dgm:pt modelId="{972C9F85-A560-4A80-B067-C3B5351E0916}" type="parTrans" cxnId="{4F78470D-BCC5-408F-8DDB-483DE4E4F3D1}">
      <dgm:prSet/>
      <dgm:spPr/>
      <dgm:t>
        <a:bodyPr/>
        <a:lstStyle/>
        <a:p>
          <a:endParaRPr lang="ru-RU"/>
        </a:p>
      </dgm:t>
    </dgm:pt>
    <dgm:pt modelId="{AD2BD3B2-01D8-490B-8E95-7828D9954FF8}" type="sibTrans" cxnId="{4F78470D-BCC5-408F-8DDB-483DE4E4F3D1}">
      <dgm:prSet/>
      <dgm:spPr/>
      <dgm:t>
        <a:bodyPr/>
        <a:lstStyle/>
        <a:p>
          <a:endParaRPr lang="ru-RU"/>
        </a:p>
      </dgm:t>
    </dgm:pt>
    <dgm:pt modelId="{9E83E30D-260B-42E3-BAF9-A99A69BB745B}">
      <dgm:prSet phldrT="[Текст]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>
        <a:solidFill>
          <a:schemeClr val="accent5">
            <a:lumMod val="75000"/>
          </a:schemeClr>
        </a:solidFill>
        <a:ln>
          <a:solidFill>
            <a:srgbClr val="000000"/>
          </a:solidFill>
        </a:ln>
        <a:effectLst>
          <a:outerShdw blurRad="50800" dist="50800" dir="16200000" rotWithShape="0">
            <a:schemeClr val="accent6">
              <a:lumMod val="10000"/>
              <a:alpha val="40000"/>
            </a:schemeClr>
          </a:outerShdw>
        </a:effectLst>
      </dgm:spPr>
      <dgm:t>
        <a:bodyPr/>
        <a:lstStyle/>
        <a:p>
          <a:r>
            <a:rPr lang="ru-RU" dirty="0" err="1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профицит</a:t>
          </a:r>
          <a:endParaRPr lang="ru-RU" dirty="0">
            <a:solidFill>
              <a:sysClr val="windowText" lastClr="0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7093B5F9-5B42-4F0D-AE46-F7F9D34BC564}" type="parTrans" cxnId="{F49C720A-6DB8-4684-BE0A-950BD6F0CB8E}">
      <dgm:prSet/>
      <dgm:spPr/>
      <dgm:t>
        <a:bodyPr/>
        <a:lstStyle/>
        <a:p>
          <a:endParaRPr lang="ru-RU"/>
        </a:p>
      </dgm:t>
    </dgm:pt>
    <dgm:pt modelId="{C16F7ED6-2F43-4A8A-9F30-9DC91BD6E916}" type="sibTrans" cxnId="{F49C720A-6DB8-4684-BE0A-950BD6F0CB8E}">
      <dgm:prSet/>
      <dgm:spPr/>
      <dgm:t>
        <a:bodyPr/>
        <a:lstStyle/>
        <a:p>
          <a:endParaRPr lang="ru-RU"/>
        </a:p>
      </dgm:t>
    </dgm:pt>
    <dgm:pt modelId="{F0E3626E-8541-43CF-941B-8596964D662A}">
      <dgm:prSet custT="1"/>
      <dgm:spPr>
        <a:ln>
          <a:solidFill>
            <a:srgbClr val="000000">
              <a:alpha val="90000"/>
            </a:srgbClr>
          </a:solidFill>
        </a:ln>
      </dgm:spPr>
      <dgm:t>
        <a:bodyPr/>
        <a:lstStyle/>
        <a:p>
          <a:pPr algn="ctr"/>
          <a:r>
            <a:rPr lang="ru-RU" sz="3600" b="1" dirty="0" smtClean="0">
              <a:solidFill>
                <a:srgbClr val="800080"/>
              </a:solidFill>
              <a:latin typeface="Times New Roman" pitchFamily="18" charset="0"/>
              <a:cs typeface="Times New Roman" pitchFamily="18" charset="0"/>
            </a:rPr>
            <a:t>32 745,41             тыс. рублей</a:t>
          </a:r>
        </a:p>
      </dgm:t>
    </dgm:pt>
    <dgm:pt modelId="{5F966359-D652-4FEF-8455-8A37A959C88C}" type="parTrans" cxnId="{9C96C446-C079-493B-8B69-AA5282477AA7}">
      <dgm:prSet/>
      <dgm:spPr/>
      <dgm:t>
        <a:bodyPr/>
        <a:lstStyle/>
        <a:p>
          <a:endParaRPr lang="ru-RU"/>
        </a:p>
      </dgm:t>
    </dgm:pt>
    <dgm:pt modelId="{47A9482F-AB66-4338-B5AF-AAA70DCA0A56}" type="sibTrans" cxnId="{9C96C446-C079-493B-8B69-AA5282477AA7}">
      <dgm:prSet/>
      <dgm:spPr/>
      <dgm:t>
        <a:bodyPr/>
        <a:lstStyle/>
        <a:p>
          <a:endParaRPr lang="ru-RU"/>
        </a:p>
      </dgm:t>
    </dgm:pt>
    <dgm:pt modelId="{1C4DC7A0-0569-4867-9A72-DB230A925D24}">
      <dgm:prSet phldrT="[Текст]" custT="1"/>
      <dgm:spPr>
        <a:ln>
          <a:solidFill>
            <a:srgbClr val="000000">
              <a:alpha val="90000"/>
            </a:srgbClr>
          </a:solidFill>
        </a:ln>
        <a:effectLst>
          <a:outerShdw blurRad="50800" dist="50800" dir="16200000" rotWithShape="0">
            <a:schemeClr val="accent6">
              <a:lumMod val="10000"/>
              <a:alpha val="40000"/>
            </a:schemeClr>
          </a:outerShdw>
        </a:effectLst>
      </dgm:spPr>
      <dgm:t>
        <a:bodyPr anchor="ctr"/>
        <a:lstStyle/>
        <a:p>
          <a:pPr algn="ctr"/>
          <a:r>
            <a:rPr lang="ru-RU" sz="36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1 670 315,95 тыс.рублей </a:t>
          </a:r>
          <a:endParaRPr lang="ru-RU" sz="3600" b="1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9FB41568-E1D5-4F02-B851-AE242D91E754}" type="sibTrans" cxnId="{415C3AA8-7A3F-486D-9307-F510B0829741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ADF70E00-0C53-4A02-B0BC-9805CD3833A0}" type="parTrans" cxnId="{415C3AA8-7A3F-486D-9307-F510B0829741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038B1C57-BCB7-4A43-BDC4-CAD759700AD2}" type="pres">
      <dgm:prSet presAssocID="{D1C4D6E7-C706-44A5-8969-4BDB2701078A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CCDAC25-8C0A-4C29-A6FE-771F3A39BA7B}" type="pres">
      <dgm:prSet presAssocID="{F406BE59-9E46-4CB0-A1AC-AA89BF610D9D}" presName="linNode" presStyleCnt="0"/>
      <dgm:spPr/>
      <dgm:t>
        <a:bodyPr/>
        <a:lstStyle/>
        <a:p>
          <a:endParaRPr lang="ru-RU"/>
        </a:p>
      </dgm:t>
    </dgm:pt>
    <dgm:pt modelId="{08C165FE-0DA3-43CA-A8C2-D30EAEA75472}" type="pres">
      <dgm:prSet presAssocID="{F406BE59-9E46-4CB0-A1AC-AA89BF610D9D}" presName="parentShp" presStyleLbl="node1" presStyleIdx="0" presStyleCnt="3" custScaleY="64610" custLinFactNeighborX="1799" custLinFactNeighborY="58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924DFC-301D-4878-AABE-D8DB9DA057CC}" type="pres">
      <dgm:prSet presAssocID="{F406BE59-9E46-4CB0-A1AC-AA89BF610D9D}" presName="childShp" presStyleLbl="bgAccFollowNode1" presStyleIdx="0" presStyleCnt="3" custScaleX="97917" custScaleY="64799" custLinFactNeighborX="1379" custLinFactNeighborY="58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36D95F-D0EE-46FF-B9C0-D1C3DC33E1DA}" type="pres">
      <dgm:prSet presAssocID="{C4576F7F-4AFF-4B59-9F7E-B36BF565C518}" presName="spacing" presStyleCnt="0"/>
      <dgm:spPr/>
      <dgm:t>
        <a:bodyPr/>
        <a:lstStyle/>
        <a:p>
          <a:endParaRPr lang="ru-RU"/>
        </a:p>
      </dgm:t>
    </dgm:pt>
    <dgm:pt modelId="{59572A48-DC4C-4F43-B47E-E1B80BE186E4}" type="pres">
      <dgm:prSet presAssocID="{6B89AEA7-DD59-45E0-8DC5-5E2832A83525}" presName="linNode" presStyleCnt="0"/>
      <dgm:spPr/>
      <dgm:t>
        <a:bodyPr/>
        <a:lstStyle/>
        <a:p>
          <a:endParaRPr lang="ru-RU"/>
        </a:p>
      </dgm:t>
    </dgm:pt>
    <dgm:pt modelId="{5EA42DA1-A4AC-43BF-AB80-A1A9A4A532FB}" type="pres">
      <dgm:prSet presAssocID="{6B89AEA7-DD59-45E0-8DC5-5E2832A83525}" presName="parentShp" presStyleLbl="node1" presStyleIdx="1" presStyleCnt="3" custScaleY="63927" custLinFactNeighborX="2950" custLinFactNeighborY="26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F42BD9-B1D4-49DA-BE2A-7CB918BC6ECD}" type="pres">
      <dgm:prSet presAssocID="{6B89AEA7-DD59-45E0-8DC5-5E2832A83525}" presName="childShp" presStyleLbl="bgAccFollowNode1" presStyleIdx="1" presStyleCnt="3" custScaleY="66560" custLinFactNeighborX="840" custLinFactNeighborY="19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80C162-693E-4662-A89D-65DC8A85E238}" type="pres">
      <dgm:prSet presAssocID="{2B3E7559-49F5-4D8C-87BD-5AE05946860F}" presName="spacing" presStyleCnt="0"/>
      <dgm:spPr/>
    </dgm:pt>
    <dgm:pt modelId="{F12384D9-4FD3-4294-86AE-433BF59FD160}" type="pres">
      <dgm:prSet presAssocID="{9E83E30D-260B-42E3-BAF9-A99A69BB745B}" presName="linNode" presStyleCnt="0"/>
      <dgm:spPr/>
    </dgm:pt>
    <dgm:pt modelId="{7F20F5D9-98C1-4BD5-839A-AE4940FB951E}" type="pres">
      <dgm:prSet presAssocID="{9E83E30D-260B-42E3-BAF9-A99A69BB745B}" presName="parentShp" presStyleLbl="node1" presStyleIdx="2" presStyleCnt="3" custScaleY="62429" custLinFactNeighborX="2950" custLinFactNeighborY="-234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563F10-49C3-4E1F-9254-BCBE82B3B3B3}" type="pres">
      <dgm:prSet presAssocID="{9E83E30D-260B-42E3-BAF9-A99A69BB745B}" presName="childShp" presStyleLbl="bgAccFollowNode1" presStyleIdx="2" presStyleCnt="3" custScaleY="63212" custLinFactNeighborX="840" custLinFactNeighborY="-19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15C3AA8-7A3F-486D-9307-F510B0829741}" srcId="{6B89AEA7-DD59-45E0-8DC5-5E2832A83525}" destId="{1C4DC7A0-0569-4867-9A72-DB230A925D24}" srcOrd="1" destOrd="0" parTransId="{ADF70E00-0C53-4A02-B0BC-9805CD3833A0}" sibTransId="{9FB41568-E1D5-4F02-B851-AE242D91E754}"/>
    <dgm:cxn modelId="{20D87465-7A77-4652-8A92-87BC046E2EB8}" type="presOf" srcId="{D1C4D6E7-C706-44A5-8969-4BDB2701078A}" destId="{038B1C57-BCB7-4A43-BDC4-CAD759700AD2}" srcOrd="0" destOrd="0" presId="urn:microsoft.com/office/officeart/2005/8/layout/vList6"/>
    <dgm:cxn modelId="{C3A1CA53-D875-45B8-8892-733374C0CE29}" type="presOf" srcId="{9E83E30D-260B-42E3-BAF9-A99A69BB745B}" destId="{7F20F5D9-98C1-4BD5-839A-AE4940FB951E}" srcOrd="0" destOrd="0" presId="urn:microsoft.com/office/officeart/2005/8/layout/vList6"/>
    <dgm:cxn modelId="{B9FCDA2F-62D7-457D-8FC0-C689F9FA62E7}" srcId="{6B89AEA7-DD59-45E0-8DC5-5E2832A83525}" destId="{84D50579-A391-4313-86FF-C3437CD06208}" srcOrd="0" destOrd="0" parTransId="{8C178F9A-42A8-45E9-9C12-A687D1C702B3}" sibTransId="{621CAAA7-5E0E-44E1-90A8-98D952156001}"/>
    <dgm:cxn modelId="{4F78470D-BCC5-408F-8DDB-483DE4E4F3D1}" srcId="{F406BE59-9E46-4CB0-A1AC-AA89BF610D9D}" destId="{FAEBA595-B6F6-410A-AF15-AF6F9A6670F8}" srcOrd="3" destOrd="0" parTransId="{972C9F85-A560-4A80-B067-C3B5351E0916}" sibTransId="{AD2BD3B2-01D8-490B-8E95-7828D9954FF8}"/>
    <dgm:cxn modelId="{85233901-DDC4-4338-9239-DA962FC46E2F}" srcId="{F406BE59-9E46-4CB0-A1AC-AA89BF610D9D}" destId="{A4AFA613-E2BE-4531-98D6-4A9CB24AF573}" srcOrd="0" destOrd="0" parTransId="{737FD845-FDCE-4D6E-A554-64904D022654}" sibTransId="{88B83091-264F-485A-97D9-5E60D72F1568}"/>
    <dgm:cxn modelId="{7B23CEBE-5CCD-4BFC-99B6-56E9211198F4}" srcId="{F406BE59-9E46-4CB0-A1AC-AA89BF610D9D}" destId="{86B23466-5996-4E97-9BF5-124166996C6D}" srcOrd="2" destOrd="0" parTransId="{7868259C-84CF-4664-A7E9-93EC862FEC74}" sibTransId="{DD3DD997-974F-44DB-AB8D-8AB1B32F496E}"/>
    <dgm:cxn modelId="{9C96C446-C079-493B-8B69-AA5282477AA7}" srcId="{9E83E30D-260B-42E3-BAF9-A99A69BB745B}" destId="{F0E3626E-8541-43CF-941B-8596964D662A}" srcOrd="0" destOrd="0" parTransId="{5F966359-D652-4FEF-8455-8A37A959C88C}" sibTransId="{47A9482F-AB66-4338-B5AF-AAA70DCA0A56}"/>
    <dgm:cxn modelId="{E3EBB9DE-7B61-4F62-9B6F-6B9A07DD410F}" type="presOf" srcId="{86B23466-5996-4E97-9BF5-124166996C6D}" destId="{31924DFC-301D-4878-AABE-D8DB9DA057CC}" srcOrd="0" destOrd="2" presId="urn:microsoft.com/office/officeart/2005/8/layout/vList6"/>
    <dgm:cxn modelId="{86FFCF99-BCC7-4988-9122-4A601F89F29D}" type="presOf" srcId="{A4AFA613-E2BE-4531-98D6-4A9CB24AF573}" destId="{31924DFC-301D-4878-AABE-D8DB9DA057CC}" srcOrd="0" destOrd="0" presId="urn:microsoft.com/office/officeart/2005/8/layout/vList6"/>
    <dgm:cxn modelId="{316843DC-E56A-441E-8990-CD23976DC4B6}" srcId="{D1C4D6E7-C706-44A5-8969-4BDB2701078A}" destId="{F406BE59-9E46-4CB0-A1AC-AA89BF610D9D}" srcOrd="0" destOrd="0" parTransId="{43AF2D36-CD5C-4C19-951C-577587C176E9}" sibTransId="{C4576F7F-4AFF-4B59-9F7E-B36BF565C518}"/>
    <dgm:cxn modelId="{C91FCA5B-2083-4332-B7F6-10D28559C555}" type="presOf" srcId="{C1CBAEEB-BB18-4431-A08D-10EB4E5C1356}" destId="{D6F42BD9-B1D4-49DA-BE2A-7CB918BC6ECD}" srcOrd="0" destOrd="2" presId="urn:microsoft.com/office/officeart/2005/8/layout/vList6"/>
    <dgm:cxn modelId="{4B07672D-E963-4090-8A2A-36220C99739C}" type="presOf" srcId="{451EA97B-B891-439D-A832-FF965948F5A3}" destId="{31924DFC-301D-4878-AABE-D8DB9DA057CC}" srcOrd="0" destOrd="1" presId="urn:microsoft.com/office/officeart/2005/8/layout/vList6"/>
    <dgm:cxn modelId="{044EBA8B-4786-4D8F-95BE-5D4897095463}" type="presOf" srcId="{F406BE59-9E46-4CB0-A1AC-AA89BF610D9D}" destId="{08C165FE-0DA3-43CA-A8C2-D30EAEA75472}" srcOrd="0" destOrd="0" presId="urn:microsoft.com/office/officeart/2005/8/layout/vList6"/>
    <dgm:cxn modelId="{7229F043-914E-4074-939F-2EF1212D2954}" srcId="{6B89AEA7-DD59-45E0-8DC5-5E2832A83525}" destId="{C1CBAEEB-BB18-4431-A08D-10EB4E5C1356}" srcOrd="2" destOrd="0" parTransId="{733BA3B0-0418-4715-ACEC-7B0F234D9CB6}" sibTransId="{6D513300-4F4D-4BBF-9892-B003FE2B1563}"/>
    <dgm:cxn modelId="{7EFB7D21-F734-423D-9378-95B998CD4446}" srcId="{F406BE59-9E46-4CB0-A1AC-AA89BF610D9D}" destId="{451EA97B-B891-439D-A832-FF965948F5A3}" srcOrd="1" destOrd="0" parTransId="{A5F087B3-3AE3-40B1-B911-62F51F3AB940}" sibTransId="{73DA7B6E-90D2-455A-AF82-79BF05213369}"/>
    <dgm:cxn modelId="{00505977-9E9A-40EA-8F7E-6AD70A09E6AE}" type="presOf" srcId="{FAEBA595-B6F6-410A-AF15-AF6F9A6670F8}" destId="{31924DFC-301D-4878-AABE-D8DB9DA057CC}" srcOrd="0" destOrd="3" presId="urn:microsoft.com/office/officeart/2005/8/layout/vList6"/>
    <dgm:cxn modelId="{F49C720A-6DB8-4684-BE0A-950BD6F0CB8E}" srcId="{D1C4D6E7-C706-44A5-8969-4BDB2701078A}" destId="{9E83E30D-260B-42E3-BAF9-A99A69BB745B}" srcOrd="2" destOrd="0" parTransId="{7093B5F9-5B42-4F0D-AE46-F7F9D34BC564}" sibTransId="{C16F7ED6-2F43-4A8A-9F30-9DC91BD6E916}"/>
    <dgm:cxn modelId="{319996F2-FEDF-4BF9-8E98-62AFD475541E}" srcId="{D1C4D6E7-C706-44A5-8969-4BDB2701078A}" destId="{6B89AEA7-DD59-45E0-8DC5-5E2832A83525}" srcOrd="1" destOrd="0" parTransId="{D1A968EC-615E-4E4A-BF9D-1C23AE99FDFE}" sibTransId="{2B3E7559-49F5-4D8C-87BD-5AE05946860F}"/>
    <dgm:cxn modelId="{73A3EAB1-8FB3-4446-BA0D-3B351798C5B7}" type="presOf" srcId="{1C4DC7A0-0569-4867-9A72-DB230A925D24}" destId="{D6F42BD9-B1D4-49DA-BE2A-7CB918BC6ECD}" srcOrd="0" destOrd="1" presId="urn:microsoft.com/office/officeart/2005/8/layout/vList6"/>
    <dgm:cxn modelId="{665AC633-05C1-478B-9E81-D46C3C63538E}" type="presOf" srcId="{6B89AEA7-DD59-45E0-8DC5-5E2832A83525}" destId="{5EA42DA1-A4AC-43BF-AB80-A1A9A4A532FB}" srcOrd="0" destOrd="0" presId="urn:microsoft.com/office/officeart/2005/8/layout/vList6"/>
    <dgm:cxn modelId="{7EE3BD53-5739-4E5B-9552-2EA2F081F7EA}" type="presOf" srcId="{F0E3626E-8541-43CF-941B-8596964D662A}" destId="{58563F10-49C3-4E1F-9254-BCBE82B3B3B3}" srcOrd="0" destOrd="0" presId="urn:microsoft.com/office/officeart/2005/8/layout/vList6"/>
    <dgm:cxn modelId="{1860E6B2-C18C-41AA-9A60-52D305720FDB}" type="presOf" srcId="{84D50579-A391-4313-86FF-C3437CD06208}" destId="{D6F42BD9-B1D4-49DA-BE2A-7CB918BC6ECD}" srcOrd="0" destOrd="0" presId="urn:microsoft.com/office/officeart/2005/8/layout/vList6"/>
    <dgm:cxn modelId="{CD86BC37-A7F4-4D04-AA88-84E1EBC27D16}" type="presParOf" srcId="{038B1C57-BCB7-4A43-BDC4-CAD759700AD2}" destId="{8CCDAC25-8C0A-4C29-A6FE-771F3A39BA7B}" srcOrd="0" destOrd="0" presId="urn:microsoft.com/office/officeart/2005/8/layout/vList6"/>
    <dgm:cxn modelId="{DA8249D2-8055-4D39-BE20-4A44FB54168E}" type="presParOf" srcId="{8CCDAC25-8C0A-4C29-A6FE-771F3A39BA7B}" destId="{08C165FE-0DA3-43CA-A8C2-D30EAEA75472}" srcOrd="0" destOrd="0" presId="urn:microsoft.com/office/officeart/2005/8/layout/vList6"/>
    <dgm:cxn modelId="{FA6AF764-3566-4B09-A387-9B9385117C0B}" type="presParOf" srcId="{8CCDAC25-8C0A-4C29-A6FE-771F3A39BA7B}" destId="{31924DFC-301D-4878-AABE-D8DB9DA057CC}" srcOrd="1" destOrd="0" presId="urn:microsoft.com/office/officeart/2005/8/layout/vList6"/>
    <dgm:cxn modelId="{BA62BF1E-6F8B-4E9F-87B0-598A48E1D97C}" type="presParOf" srcId="{038B1C57-BCB7-4A43-BDC4-CAD759700AD2}" destId="{6F36D95F-D0EE-46FF-B9C0-D1C3DC33E1DA}" srcOrd="1" destOrd="0" presId="urn:microsoft.com/office/officeart/2005/8/layout/vList6"/>
    <dgm:cxn modelId="{26FBE9E5-92DB-47A0-BC2F-658E7A879F4D}" type="presParOf" srcId="{038B1C57-BCB7-4A43-BDC4-CAD759700AD2}" destId="{59572A48-DC4C-4F43-B47E-E1B80BE186E4}" srcOrd="2" destOrd="0" presId="urn:microsoft.com/office/officeart/2005/8/layout/vList6"/>
    <dgm:cxn modelId="{E8135AA3-7E4D-4302-BAC9-BA0E79026651}" type="presParOf" srcId="{59572A48-DC4C-4F43-B47E-E1B80BE186E4}" destId="{5EA42DA1-A4AC-43BF-AB80-A1A9A4A532FB}" srcOrd="0" destOrd="0" presId="urn:microsoft.com/office/officeart/2005/8/layout/vList6"/>
    <dgm:cxn modelId="{26F6C733-B44F-46DF-B936-8B809B6832D7}" type="presParOf" srcId="{59572A48-DC4C-4F43-B47E-E1B80BE186E4}" destId="{D6F42BD9-B1D4-49DA-BE2A-7CB918BC6ECD}" srcOrd="1" destOrd="0" presId="urn:microsoft.com/office/officeart/2005/8/layout/vList6"/>
    <dgm:cxn modelId="{E2137947-32FD-4B48-8FC9-514F4CD3A59A}" type="presParOf" srcId="{038B1C57-BCB7-4A43-BDC4-CAD759700AD2}" destId="{C280C162-693E-4662-A89D-65DC8A85E238}" srcOrd="3" destOrd="0" presId="urn:microsoft.com/office/officeart/2005/8/layout/vList6"/>
    <dgm:cxn modelId="{4A6CD8C0-ED16-4FD5-80BF-B4601B0769F2}" type="presParOf" srcId="{038B1C57-BCB7-4A43-BDC4-CAD759700AD2}" destId="{F12384D9-4FD3-4294-86AE-433BF59FD160}" srcOrd="4" destOrd="0" presId="urn:microsoft.com/office/officeart/2005/8/layout/vList6"/>
    <dgm:cxn modelId="{FE01DBD0-34C2-462D-B4CD-12545899D25E}" type="presParOf" srcId="{F12384D9-4FD3-4294-86AE-433BF59FD160}" destId="{7F20F5D9-98C1-4BD5-839A-AE4940FB951E}" srcOrd="0" destOrd="0" presId="urn:microsoft.com/office/officeart/2005/8/layout/vList6"/>
    <dgm:cxn modelId="{1A793444-D49C-414D-8F80-BBAB66D73A39}" type="presParOf" srcId="{F12384D9-4FD3-4294-86AE-433BF59FD160}" destId="{58563F10-49C3-4E1F-9254-BCBE82B3B3B3}" srcOrd="1" destOrd="0" presId="urn:microsoft.com/office/officeart/2005/8/layout/vList6"/>
  </dgm:cxnLst>
  <dgm:bg>
    <a:effectLst>
      <a:outerShdw blurRad="50800" dist="50800" dir="5400000" algn="ctr" rotWithShape="0">
        <a:schemeClr val="bg1"/>
      </a:outerShdw>
    </a:effectLst>
  </dgm:bg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5159AAC-1676-4E4E-972C-5975512B4D58}" type="doc">
      <dgm:prSet loTypeId="urn:microsoft.com/office/officeart/2005/8/layout/cycle8" loCatId="cycle" qsTypeId="urn:microsoft.com/office/officeart/2005/8/quickstyle/3d1" qsCatId="3D" csTypeId="urn:microsoft.com/office/officeart/2005/8/colors/colorful2" csCatId="colorful" phldr="1"/>
      <dgm:spPr/>
    </dgm:pt>
    <dgm:pt modelId="{A00267C5-A146-4EAE-93FC-6C87809608C4}">
      <dgm:prSet phldrT="[Текст]"/>
      <dgm:spPr>
        <a:effectLst>
          <a:outerShdw blurRad="50800" dist="63500" dir="18900000" algn="bl" rotWithShape="0">
            <a:schemeClr val="bg1">
              <a:alpha val="40000"/>
            </a:schemeClr>
          </a:outerShdw>
        </a:effectLst>
      </dgm:spPr>
      <dgm:t>
        <a:bodyPr/>
        <a:lstStyle/>
        <a:p>
          <a:r>
            <a:rPr lang="ru-RU" b="1" i="0" baseline="0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Налоговые  доходы </a:t>
          </a:r>
        </a:p>
        <a:p>
          <a:r>
            <a:rPr lang="ru-RU" b="1" i="0" baseline="0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454 208,08 тыс.рублей</a:t>
          </a:r>
        </a:p>
        <a:p>
          <a:r>
            <a:rPr lang="ru-RU" b="1" i="0" baseline="0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(26,67%)</a:t>
          </a:r>
          <a:endParaRPr lang="ru-RU" b="1" i="0" baseline="0" dirty="0">
            <a:solidFill>
              <a:sysClr val="windowText" lastClr="0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FFF6F466-33C5-454C-ABE2-69C625885FFA}" type="parTrans" cxnId="{A37C6ECC-A8E9-468D-9F0E-08577DC90641}">
      <dgm:prSet/>
      <dgm:spPr/>
      <dgm:t>
        <a:bodyPr/>
        <a:lstStyle/>
        <a:p>
          <a:endParaRPr lang="ru-RU"/>
        </a:p>
      </dgm:t>
    </dgm:pt>
    <dgm:pt modelId="{51278E61-F4FA-467A-898A-5B0817AA513A}" type="sibTrans" cxnId="{A37C6ECC-A8E9-468D-9F0E-08577DC90641}">
      <dgm:prSet/>
      <dgm:spPr/>
      <dgm:t>
        <a:bodyPr/>
        <a:lstStyle/>
        <a:p>
          <a:endParaRPr lang="ru-RU"/>
        </a:p>
      </dgm:t>
    </dgm:pt>
    <dgm:pt modelId="{E5F15885-C494-4D76-A2B3-C968A95B10BC}">
      <dgm:prSet phldrT="[Текст]"/>
      <dgm:spPr/>
      <dgm:t>
        <a:bodyPr/>
        <a:lstStyle/>
        <a:p>
          <a:r>
            <a:rPr lang="ru-RU" b="1" i="0" baseline="0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Неналоговые доходы  </a:t>
          </a:r>
        </a:p>
        <a:p>
          <a:r>
            <a:rPr lang="ru-RU" b="1" i="0" baseline="0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176 776,73</a:t>
          </a:r>
          <a:r>
            <a:rPr lang="en-US" b="1" i="0" baseline="0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b="1" i="0" baseline="0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тыс.рублей</a:t>
          </a:r>
        </a:p>
        <a:p>
          <a:r>
            <a:rPr lang="ru-RU" b="1" i="0" baseline="0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(10,38%)</a:t>
          </a:r>
          <a:endParaRPr lang="ru-RU" b="1" i="0" baseline="0" dirty="0">
            <a:solidFill>
              <a:sysClr val="windowText" lastClr="0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28B0FC43-668B-4B10-A3D2-836876E72B89}" type="parTrans" cxnId="{9D6AB5E2-D54C-4249-87C2-7BFC7C63818A}">
      <dgm:prSet/>
      <dgm:spPr/>
      <dgm:t>
        <a:bodyPr/>
        <a:lstStyle/>
        <a:p>
          <a:endParaRPr lang="ru-RU"/>
        </a:p>
      </dgm:t>
    </dgm:pt>
    <dgm:pt modelId="{DBE0374C-8125-4D4E-ADF3-6E532F121227}" type="sibTrans" cxnId="{9D6AB5E2-D54C-4249-87C2-7BFC7C63818A}">
      <dgm:prSet/>
      <dgm:spPr/>
      <dgm:t>
        <a:bodyPr/>
        <a:lstStyle/>
        <a:p>
          <a:endParaRPr lang="ru-RU"/>
        </a:p>
      </dgm:t>
    </dgm:pt>
    <dgm:pt modelId="{A02EA5D9-01B4-4317-B403-8BC9A834170C}">
      <dgm:prSet phldrT="[Текст]"/>
      <dgm:spPr>
        <a:effectLst>
          <a:outerShdw blurRad="50800" dist="38100" dir="16200000" rotWithShape="0">
            <a:prstClr val="black">
              <a:alpha val="40000"/>
            </a:prstClr>
          </a:outerShdw>
        </a:effectLst>
      </dgm:spPr>
      <dgm:t>
        <a:bodyPr anchor="ctr" anchorCtr="1"/>
        <a:lstStyle/>
        <a:p>
          <a:r>
            <a:rPr lang="ru-RU" b="1" i="0" baseline="0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Безвозмездные поступления </a:t>
          </a:r>
        </a:p>
        <a:p>
          <a:r>
            <a:rPr lang="ru-RU" b="1" i="0" baseline="0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1 072 076,55 тыс.рублей </a:t>
          </a:r>
        </a:p>
        <a:p>
          <a:r>
            <a:rPr lang="ru-RU" b="1" i="0" baseline="0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(62,95%) </a:t>
          </a:r>
          <a:endParaRPr lang="ru-RU" b="1" i="0" baseline="0" dirty="0">
            <a:solidFill>
              <a:sysClr val="windowText" lastClr="0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A9DD33AC-1DD1-4B6E-98D1-FAA686047E5E}" type="parTrans" cxnId="{3794A2A7-1200-4E84-A870-E214B2102018}">
      <dgm:prSet/>
      <dgm:spPr/>
      <dgm:t>
        <a:bodyPr/>
        <a:lstStyle/>
        <a:p>
          <a:endParaRPr lang="ru-RU"/>
        </a:p>
      </dgm:t>
    </dgm:pt>
    <dgm:pt modelId="{28302650-DB5D-4C59-B0FB-6AD910FC70D1}" type="sibTrans" cxnId="{3794A2A7-1200-4E84-A870-E214B2102018}">
      <dgm:prSet/>
      <dgm:spPr/>
      <dgm:t>
        <a:bodyPr/>
        <a:lstStyle/>
        <a:p>
          <a:endParaRPr lang="ru-RU"/>
        </a:p>
      </dgm:t>
    </dgm:pt>
    <dgm:pt modelId="{91AF7B91-6A8B-4808-92F3-78FEB1F14714}" type="pres">
      <dgm:prSet presAssocID="{B5159AAC-1676-4E4E-972C-5975512B4D58}" presName="compositeShape" presStyleCnt="0">
        <dgm:presLayoutVars>
          <dgm:chMax val="7"/>
          <dgm:dir/>
          <dgm:resizeHandles val="exact"/>
        </dgm:presLayoutVars>
      </dgm:prSet>
      <dgm:spPr/>
    </dgm:pt>
    <dgm:pt modelId="{6C10CD19-C5D4-4645-B2CE-0D7F7F7CF4FD}" type="pres">
      <dgm:prSet presAssocID="{B5159AAC-1676-4E4E-972C-5975512B4D58}" presName="wedge1" presStyleLbl="node1" presStyleIdx="0" presStyleCnt="3" custLinFactNeighborX="10939" custLinFactNeighborY="-4521"/>
      <dgm:spPr/>
      <dgm:t>
        <a:bodyPr/>
        <a:lstStyle/>
        <a:p>
          <a:endParaRPr lang="ru-RU"/>
        </a:p>
      </dgm:t>
    </dgm:pt>
    <dgm:pt modelId="{77F94917-3157-49EA-8AB2-4025BFA328CB}" type="pres">
      <dgm:prSet presAssocID="{B5159AAC-1676-4E4E-972C-5975512B4D58}" presName="dummy1a" presStyleCnt="0"/>
      <dgm:spPr/>
    </dgm:pt>
    <dgm:pt modelId="{C8F5FA48-5B8B-46DC-84A5-5F334F6B8ABB}" type="pres">
      <dgm:prSet presAssocID="{B5159AAC-1676-4E4E-972C-5975512B4D58}" presName="dummy1b" presStyleCnt="0"/>
      <dgm:spPr/>
    </dgm:pt>
    <dgm:pt modelId="{46FED9CB-92B4-46D4-85C1-B2C26C34E6D4}" type="pres">
      <dgm:prSet presAssocID="{B5159AAC-1676-4E4E-972C-5975512B4D58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A76E4E-09BE-4669-9F93-3347B2BD78C2}" type="pres">
      <dgm:prSet presAssocID="{B5159AAC-1676-4E4E-972C-5975512B4D58}" presName="wedge2" presStyleLbl="node1" presStyleIdx="1" presStyleCnt="3" custLinFactNeighborX="129" custLinFactNeighborY="4778"/>
      <dgm:spPr/>
      <dgm:t>
        <a:bodyPr/>
        <a:lstStyle/>
        <a:p>
          <a:endParaRPr lang="ru-RU"/>
        </a:p>
      </dgm:t>
    </dgm:pt>
    <dgm:pt modelId="{ADA6F233-6AD0-407C-8A7E-B4EE71375C08}" type="pres">
      <dgm:prSet presAssocID="{B5159AAC-1676-4E4E-972C-5975512B4D58}" presName="dummy2a" presStyleCnt="0"/>
      <dgm:spPr/>
    </dgm:pt>
    <dgm:pt modelId="{8524CB21-5C69-4284-A2FF-BA1BC26D2A13}" type="pres">
      <dgm:prSet presAssocID="{B5159AAC-1676-4E4E-972C-5975512B4D58}" presName="dummy2b" presStyleCnt="0"/>
      <dgm:spPr/>
    </dgm:pt>
    <dgm:pt modelId="{4BFBC314-ED4E-4378-A0A0-035F2CDCF059}" type="pres">
      <dgm:prSet presAssocID="{B5159AAC-1676-4E4E-972C-5975512B4D58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B781A0-DB81-44C4-9B3C-3A27D256859B}" type="pres">
      <dgm:prSet presAssocID="{B5159AAC-1676-4E4E-972C-5975512B4D58}" presName="wedge3" presStyleLbl="node1" presStyleIdx="2" presStyleCnt="3" custLinFactNeighborX="-7464" custLinFactNeighborY="-6129"/>
      <dgm:spPr/>
      <dgm:t>
        <a:bodyPr/>
        <a:lstStyle/>
        <a:p>
          <a:endParaRPr lang="ru-RU"/>
        </a:p>
      </dgm:t>
    </dgm:pt>
    <dgm:pt modelId="{5CF66147-F2CB-4D6C-9ADF-E88BD523848C}" type="pres">
      <dgm:prSet presAssocID="{B5159AAC-1676-4E4E-972C-5975512B4D58}" presName="dummy3a" presStyleCnt="0"/>
      <dgm:spPr/>
    </dgm:pt>
    <dgm:pt modelId="{6FB3DC04-638D-48B1-AD80-148E8911B342}" type="pres">
      <dgm:prSet presAssocID="{B5159AAC-1676-4E4E-972C-5975512B4D58}" presName="dummy3b" presStyleCnt="0"/>
      <dgm:spPr/>
    </dgm:pt>
    <dgm:pt modelId="{FD4D0C35-D31B-4C97-BEB7-6A70ADA296BC}" type="pres">
      <dgm:prSet presAssocID="{B5159AAC-1676-4E4E-972C-5975512B4D58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CACF50-B6B1-4969-80EA-870A682EEFD8}" type="pres">
      <dgm:prSet presAssocID="{51278E61-F4FA-467A-898A-5B0817AA513A}" presName="arrowWedge1" presStyleLbl="fgSibTrans2D1" presStyleIdx="0" presStyleCnt="3"/>
      <dgm:spPr/>
    </dgm:pt>
    <dgm:pt modelId="{FDE7FA64-E6DA-4F4B-8B71-18F5201392E4}" type="pres">
      <dgm:prSet presAssocID="{DBE0374C-8125-4D4E-ADF3-6E532F121227}" presName="arrowWedge2" presStyleLbl="fgSibTrans2D1" presStyleIdx="1" presStyleCnt="3"/>
      <dgm:spPr/>
    </dgm:pt>
    <dgm:pt modelId="{1EA5EFC4-63FE-4BEA-B06C-263CAFB6B602}" type="pres">
      <dgm:prSet presAssocID="{28302650-DB5D-4C59-B0FB-6AD910FC70D1}" presName="arrowWedge3" presStyleLbl="fgSibTrans2D1" presStyleIdx="2" presStyleCnt="3"/>
      <dgm:spPr/>
    </dgm:pt>
  </dgm:ptLst>
  <dgm:cxnLst>
    <dgm:cxn modelId="{91723F44-0CDE-40FD-BC99-635C01029D58}" type="presOf" srcId="{A00267C5-A146-4EAE-93FC-6C87809608C4}" destId="{46FED9CB-92B4-46D4-85C1-B2C26C34E6D4}" srcOrd="1" destOrd="0" presId="urn:microsoft.com/office/officeart/2005/8/layout/cycle8"/>
    <dgm:cxn modelId="{D8BDE39E-F511-4221-9FDD-81B41CA6EA8F}" type="presOf" srcId="{A02EA5D9-01B4-4317-B403-8BC9A834170C}" destId="{C3B781A0-DB81-44C4-9B3C-3A27D256859B}" srcOrd="0" destOrd="0" presId="urn:microsoft.com/office/officeart/2005/8/layout/cycle8"/>
    <dgm:cxn modelId="{A37C6ECC-A8E9-468D-9F0E-08577DC90641}" srcId="{B5159AAC-1676-4E4E-972C-5975512B4D58}" destId="{A00267C5-A146-4EAE-93FC-6C87809608C4}" srcOrd="0" destOrd="0" parTransId="{FFF6F466-33C5-454C-ABE2-69C625885FFA}" sibTransId="{51278E61-F4FA-467A-898A-5B0817AA513A}"/>
    <dgm:cxn modelId="{B413CF09-29FA-4FF6-9FED-8E8215941031}" type="presOf" srcId="{E5F15885-C494-4D76-A2B3-C968A95B10BC}" destId="{4BFBC314-ED4E-4378-A0A0-035F2CDCF059}" srcOrd="1" destOrd="0" presId="urn:microsoft.com/office/officeart/2005/8/layout/cycle8"/>
    <dgm:cxn modelId="{DD35AFD3-CB2B-452E-AAB4-6BC480FA8F1A}" type="presOf" srcId="{A00267C5-A146-4EAE-93FC-6C87809608C4}" destId="{6C10CD19-C5D4-4645-B2CE-0D7F7F7CF4FD}" srcOrd="0" destOrd="0" presId="urn:microsoft.com/office/officeart/2005/8/layout/cycle8"/>
    <dgm:cxn modelId="{9D6AB5E2-D54C-4249-87C2-7BFC7C63818A}" srcId="{B5159AAC-1676-4E4E-972C-5975512B4D58}" destId="{E5F15885-C494-4D76-A2B3-C968A95B10BC}" srcOrd="1" destOrd="0" parTransId="{28B0FC43-668B-4B10-A3D2-836876E72B89}" sibTransId="{DBE0374C-8125-4D4E-ADF3-6E532F121227}"/>
    <dgm:cxn modelId="{500BBE4C-BB79-48DE-B1FC-8B2C4FCDC2D1}" type="presOf" srcId="{E5F15885-C494-4D76-A2B3-C968A95B10BC}" destId="{57A76E4E-09BE-4669-9F93-3347B2BD78C2}" srcOrd="0" destOrd="0" presId="urn:microsoft.com/office/officeart/2005/8/layout/cycle8"/>
    <dgm:cxn modelId="{739744F0-D634-4406-834B-9680DFDD0894}" type="presOf" srcId="{B5159AAC-1676-4E4E-972C-5975512B4D58}" destId="{91AF7B91-6A8B-4808-92F3-78FEB1F14714}" srcOrd="0" destOrd="0" presId="urn:microsoft.com/office/officeart/2005/8/layout/cycle8"/>
    <dgm:cxn modelId="{3794A2A7-1200-4E84-A870-E214B2102018}" srcId="{B5159AAC-1676-4E4E-972C-5975512B4D58}" destId="{A02EA5D9-01B4-4317-B403-8BC9A834170C}" srcOrd="2" destOrd="0" parTransId="{A9DD33AC-1DD1-4B6E-98D1-FAA686047E5E}" sibTransId="{28302650-DB5D-4C59-B0FB-6AD910FC70D1}"/>
    <dgm:cxn modelId="{F14EAE57-CEF7-4D15-A6FD-EA69CB52D3DF}" type="presOf" srcId="{A02EA5D9-01B4-4317-B403-8BC9A834170C}" destId="{FD4D0C35-D31B-4C97-BEB7-6A70ADA296BC}" srcOrd="1" destOrd="0" presId="urn:microsoft.com/office/officeart/2005/8/layout/cycle8"/>
    <dgm:cxn modelId="{EB9C19DA-0631-4EB7-9307-3ECFEC274661}" type="presParOf" srcId="{91AF7B91-6A8B-4808-92F3-78FEB1F14714}" destId="{6C10CD19-C5D4-4645-B2CE-0D7F7F7CF4FD}" srcOrd="0" destOrd="0" presId="urn:microsoft.com/office/officeart/2005/8/layout/cycle8"/>
    <dgm:cxn modelId="{28BDF987-2C8B-4802-AE1C-F4D85EAEF671}" type="presParOf" srcId="{91AF7B91-6A8B-4808-92F3-78FEB1F14714}" destId="{77F94917-3157-49EA-8AB2-4025BFA328CB}" srcOrd="1" destOrd="0" presId="urn:microsoft.com/office/officeart/2005/8/layout/cycle8"/>
    <dgm:cxn modelId="{4F6B081B-1133-449A-BF6C-EDB52D7E44FD}" type="presParOf" srcId="{91AF7B91-6A8B-4808-92F3-78FEB1F14714}" destId="{C8F5FA48-5B8B-46DC-84A5-5F334F6B8ABB}" srcOrd="2" destOrd="0" presId="urn:microsoft.com/office/officeart/2005/8/layout/cycle8"/>
    <dgm:cxn modelId="{E0054231-D7E1-42F1-B928-742D1F51B9F3}" type="presParOf" srcId="{91AF7B91-6A8B-4808-92F3-78FEB1F14714}" destId="{46FED9CB-92B4-46D4-85C1-B2C26C34E6D4}" srcOrd="3" destOrd="0" presId="urn:microsoft.com/office/officeart/2005/8/layout/cycle8"/>
    <dgm:cxn modelId="{A3125692-1BA5-41AB-879C-5D4972FE2A0D}" type="presParOf" srcId="{91AF7B91-6A8B-4808-92F3-78FEB1F14714}" destId="{57A76E4E-09BE-4669-9F93-3347B2BD78C2}" srcOrd="4" destOrd="0" presId="urn:microsoft.com/office/officeart/2005/8/layout/cycle8"/>
    <dgm:cxn modelId="{552AC61D-9110-4179-AFCA-A7D14780953F}" type="presParOf" srcId="{91AF7B91-6A8B-4808-92F3-78FEB1F14714}" destId="{ADA6F233-6AD0-407C-8A7E-B4EE71375C08}" srcOrd="5" destOrd="0" presId="urn:microsoft.com/office/officeart/2005/8/layout/cycle8"/>
    <dgm:cxn modelId="{392A9E40-2D2B-4C89-8D2D-DED420FAA438}" type="presParOf" srcId="{91AF7B91-6A8B-4808-92F3-78FEB1F14714}" destId="{8524CB21-5C69-4284-A2FF-BA1BC26D2A13}" srcOrd="6" destOrd="0" presId="urn:microsoft.com/office/officeart/2005/8/layout/cycle8"/>
    <dgm:cxn modelId="{79A037CA-49C1-4724-AAAF-3952DF1E5E6B}" type="presParOf" srcId="{91AF7B91-6A8B-4808-92F3-78FEB1F14714}" destId="{4BFBC314-ED4E-4378-A0A0-035F2CDCF059}" srcOrd="7" destOrd="0" presId="urn:microsoft.com/office/officeart/2005/8/layout/cycle8"/>
    <dgm:cxn modelId="{2E83B7AE-FCCB-4B3C-B43F-0DBB505ED37A}" type="presParOf" srcId="{91AF7B91-6A8B-4808-92F3-78FEB1F14714}" destId="{C3B781A0-DB81-44C4-9B3C-3A27D256859B}" srcOrd="8" destOrd="0" presId="urn:microsoft.com/office/officeart/2005/8/layout/cycle8"/>
    <dgm:cxn modelId="{EB38EEE0-CFB1-431D-AE79-61335249644C}" type="presParOf" srcId="{91AF7B91-6A8B-4808-92F3-78FEB1F14714}" destId="{5CF66147-F2CB-4D6C-9ADF-E88BD523848C}" srcOrd="9" destOrd="0" presId="urn:microsoft.com/office/officeart/2005/8/layout/cycle8"/>
    <dgm:cxn modelId="{5313B6ED-72DB-4D23-B139-898335CF059D}" type="presParOf" srcId="{91AF7B91-6A8B-4808-92F3-78FEB1F14714}" destId="{6FB3DC04-638D-48B1-AD80-148E8911B342}" srcOrd="10" destOrd="0" presId="urn:microsoft.com/office/officeart/2005/8/layout/cycle8"/>
    <dgm:cxn modelId="{9143E126-93ED-4B05-BE63-E951248D96F1}" type="presParOf" srcId="{91AF7B91-6A8B-4808-92F3-78FEB1F14714}" destId="{FD4D0C35-D31B-4C97-BEB7-6A70ADA296BC}" srcOrd="11" destOrd="0" presId="urn:microsoft.com/office/officeart/2005/8/layout/cycle8"/>
    <dgm:cxn modelId="{6CDE4895-A649-44AB-815F-01E9D69EF1C8}" type="presParOf" srcId="{91AF7B91-6A8B-4808-92F3-78FEB1F14714}" destId="{4DCACF50-B6B1-4969-80EA-870A682EEFD8}" srcOrd="12" destOrd="0" presId="urn:microsoft.com/office/officeart/2005/8/layout/cycle8"/>
    <dgm:cxn modelId="{2FB7E8E8-28B4-4C1D-A562-D0EF0D86C589}" type="presParOf" srcId="{91AF7B91-6A8B-4808-92F3-78FEB1F14714}" destId="{FDE7FA64-E6DA-4F4B-8B71-18F5201392E4}" srcOrd="13" destOrd="0" presId="urn:microsoft.com/office/officeart/2005/8/layout/cycle8"/>
    <dgm:cxn modelId="{D4D833E8-87CF-4DC4-B19E-CAC6C24B9BB6}" type="presParOf" srcId="{91AF7B91-6A8B-4808-92F3-78FEB1F14714}" destId="{1EA5EFC4-63FE-4BEA-B06C-263CAFB6B602}" srcOrd="14" destOrd="0" presId="urn:microsoft.com/office/officeart/2005/8/layout/cycle8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BA5B494-B457-4663-BEE1-25E3AE99019F}" type="doc">
      <dgm:prSet loTypeId="urn:microsoft.com/office/officeart/2005/8/layout/arrow2" loCatId="process" qsTypeId="urn:microsoft.com/office/officeart/2005/8/quickstyle/simple5" qsCatId="simple" csTypeId="urn:microsoft.com/office/officeart/2005/8/colors/accent1_2" csCatId="accent1" phldr="1"/>
      <dgm:spPr/>
    </dgm:pt>
    <dgm:pt modelId="{F79E0F0F-5E2E-4615-B77E-CA48B0105767}">
      <dgm:prSet phldrT="[Текст]" custT="1"/>
      <dgm:spPr/>
      <dgm:t>
        <a:bodyPr/>
        <a:lstStyle/>
        <a:p>
          <a:r>
            <a:rPr lang="ru-RU" sz="14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на 01.01.2018г.    31 823,32 тыс. рублей </a:t>
          </a:r>
          <a:endParaRPr lang="ru-RU" sz="1400" b="1" dirty="0">
            <a:solidFill>
              <a:srgbClr val="0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7A3923AA-D475-4BB8-92B7-A097FF573E1E}" type="parTrans" cxnId="{650C98F7-1211-400E-87B6-0FFBF1855EC4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81BDAD61-8870-41A4-93AF-7A0FA845B190}" type="sibTrans" cxnId="{650C98F7-1211-400E-87B6-0FFBF1855EC4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789FB465-E270-4201-A5DC-8AD45222E530}">
      <dgm:prSet phldrT="[Текст]" custT="1"/>
      <dgm:spPr/>
      <dgm:t>
        <a:bodyPr/>
        <a:lstStyle/>
        <a:p>
          <a:r>
            <a:rPr lang="ru-RU" sz="14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rPr>
            <a:t>на 01.01.2019г.  31 835,38 тыс. рублей</a:t>
          </a:r>
          <a:endParaRPr lang="ru-RU" sz="1400" b="1" dirty="0">
            <a:solidFill>
              <a:srgbClr val="0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666EA6A7-0DA1-4B2D-A6B6-B74A22B67AD3}" type="parTrans" cxnId="{E4BF3368-D4AF-4B4F-BBE1-8FC855E490E0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0CEBCF92-72DE-4000-8A99-15EA81F06543}" type="sibTrans" cxnId="{E4BF3368-D4AF-4B4F-BBE1-8FC855E490E0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D51FD852-57A9-477F-BDBD-46E77FB3BBD7}" type="pres">
      <dgm:prSet presAssocID="{2BA5B494-B457-4663-BEE1-25E3AE99019F}" presName="arrowDiagram" presStyleCnt="0">
        <dgm:presLayoutVars>
          <dgm:chMax val="5"/>
          <dgm:dir/>
          <dgm:resizeHandles val="exact"/>
        </dgm:presLayoutVars>
      </dgm:prSet>
      <dgm:spPr/>
    </dgm:pt>
    <dgm:pt modelId="{5AD9D6CB-ADD1-47DD-A0C0-7C2039465FC7}" type="pres">
      <dgm:prSet presAssocID="{2BA5B494-B457-4663-BEE1-25E3AE99019F}" presName="arrow" presStyleLbl="bgShp" presStyleIdx="0" presStyleCnt="1" custLinFactNeighborX="738" custLinFactNeighborY="2463"/>
      <dgm:spPr>
        <a:solidFill>
          <a:schemeClr val="tx1">
            <a:lumMod val="50000"/>
          </a:schemeClr>
        </a:solidFill>
        <a:scene3d>
          <a:camera prst="perspectiveAbove">
            <a:rot lat="19800000" lon="0" rev="0"/>
          </a:camera>
          <a:lightRig rig="threePt" dir="t">
            <a:rot lat="0" lon="0" rev="0"/>
          </a:lightRig>
        </a:scene3d>
        <a:sp3d z="501650">
          <a:bevelT/>
        </a:sp3d>
      </dgm:spPr>
    </dgm:pt>
    <dgm:pt modelId="{AF2AFE92-D97E-4C4C-9900-8CECFB9C2D99}" type="pres">
      <dgm:prSet presAssocID="{2BA5B494-B457-4663-BEE1-25E3AE99019F}" presName="arrowDiagram2" presStyleCnt="0"/>
      <dgm:spPr/>
    </dgm:pt>
    <dgm:pt modelId="{667DB05E-6EDF-462E-A836-313103266BFC}" type="pres">
      <dgm:prSet presAssocID="{F79E0F0F-5E2E-4615-B77E-CA48B0105767}" presName="bullet2a" presStyleLbl="node1" presStyleIdx="0" presStyleCnt="2" custLinFactY="-81515" custLinFactNeighborX="16550" custLinFactNeighborY="-100000"/>
      <dgm:spPr/>
    </dgm:pt>
    <dgm:pt modelId="{73E8150A-73D4-4A04-9A2D-159050CF8F3A}" type="pres">
      <dgm:prSet presAssocID="{F79E0F0F-5E2E-4615-B77E-CA48B0105767}" presName="textBox2a" presStyleLbl="revTx" presStyleIdx="0" presStyleCnt="2" custScaleX="98288" custScaleY="49543" custLinFactY="-7506" custLinFactNeighborX="-77779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5614E9-DF44-4ED2-A869-51D51DB4F0AF}" type="pres">
      <dgm:prSet presAssocID="{789FB465-E270-4201-A5DC-8AD45222E530}" presName="bullet2b" presStyleLbl="node1" presStyleIdx="1" presStyleCnt="2" custLinFactNeighborX="10950" custLinFactNeighborY="-71171"/>
      <dgm:spPr/>
    </dgm:pt>
    <dgm:pt modelId="{32E9F9DF-B6F7-49FD-8535-4075EA7F77E0}" type="pres">
      <dgm:prSet presAssocID="{789FB465-E270-4201-A5DC-8AD45222E530}" presName="textBox2b" presStyleLbl="revTx" presStyleIdx="1" presStyleCnt="2" custScaleX="96587" custScaleY="33713" custLinFactNeighborX="-56755" custLinFactNeighborY="-842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74CAD2C-A760-4BBB-8AF8-2ECC28D3EA3A}" type="presOf" srcId="{2BA5B494-B457-4663-BEE1-25E3AE99019F}" destId="{D51FD852-57A9-477F-BDBD-46E77FB3BBD7}" srcOrd="0" destOrd="0" presId="urn:microsoft.com/office/officeart/2005/8/layout/arrow2"/>
    <dgm:cxn modelId="{291D0816-F5E8-4E4F-893A-6C16141EFD92}" type="presOf" srcId="{F79E0F0F-5E2E-4615-B77E-CA48B0105767}" destId="{73E8150A-73D4-4A04-9A2D-159050CF8F3A}" srcOrd="0" destOrd="0" presId="urn:microsoft.com/office/officeart/2005/8/layout/arrow2"/>
    <dgm:cxn modelId="{E4BF3368-D4AF-4B4F-BBE1-8FC855E490E0}" srcId="{2BA5B494-B457-4663-BEE1-25E3AE99019F}" destId="{789FB465-E270-4201-A5DC-8AD45222E530}" srcOrd="1" destOrd="0" parTransId="{666EA6A7-0DA1-4B2D-A6B6-B74A22B67AD3}" sibTransId="{0CEBCF92-72DE-4000-8A99-15EA81F06543}"/>
    <dgm:cxn modelId="{650C98F7-1211-400E-87B6-0FFBF1855EC4}" srcId="{2BA5B494-B457-4663-BEE1-25E3AE99019F}" destId="{F79E0F0F-5E2E-4615-B77E-CA48B0105767}" srcOrd="0" destOrd="0" parTransId="{7A3923AA-D475-4BB8-92B7-A097FF573E1E}" sibTransId="{81BDAD61-8870-41A4-93AF-7A0FA845B190}"/>
    <dgm:cxn modelId="{9549BC87-8075-4EB7-9B74-63C432796B19}" type="presOf" srcId="{789FB465-E270-4201-A5DC-8AD45222E530}" destId="{32E9F9DF-B6F7-49FD-8535-4075EA7F77E0}" srcOrd="0" destOrd="0" presId="urn:microsoft.com/office/officeart/2005/8/layout/arrow2"/>
    <dgm:cxn modelId="{951E9CB7-8CBB-48D5-8BB9-EF75EB6D433E}" type="presParOf" srcId="{D51FD852-57A9-477F-BDBD-46E77FB3BBD7}" destId="{5AD9D6CB-ADD1-47DD-A0C0-7C2039465FC7}" srcOrd="0" destOrd="0" presId="urn:microsoft.com/office/officeart/2005/8/layout/arrow2"/>
    <dgm:cxn modelId="{BF8E911C-97C1-4896-8FAF-B70567A45DAC}" type="presParOf" srcId="{D51FD852-57A9-477F-BDBD-46E77FB3BBD7}" destId="{AF2AFE92-D97E-4C4C-9900-8CECFB9C2D99}" srcOrd="1" destOrd="0" presId="urn:microsoft.com/office/officeart/2005/8/layout/arrow2"/>
    <dgm:cxn modelId="{60BAE600-93AB-4F9A-AA3F-86610C8E1442}" type="presParOf" srcId="{AF2AFE92-D97E-4C4C-9900-8CECFB9C2D99}" destId="{667DB05E-6EDF-462E-A836-313103266BFC}" srcOrd="0" destOrd="0" presId="urn:microsoft.com/office/officeart/2005/8/layout/arrow2"/>
    <dgm:cxn modelId="{52AD9CC4-FB1E-4640-B1B0-3DD319058B37}" type="presParOf" srcId="{AF2AFE92-D97E-4C4C-9900-8CECFB9C2D99}" destId="{73E8150A-73D4-4A04-9A2D-159050CF8F3A}" srcOrd="1" destOrd="0" presId="urn:microsoft.com/office/officeart/2005/8/layout/arrow2"/>
    <dgm:cxn modelId="{88C91636-3185-4D22-8A43-5DE789890FF0}" type="presParOf" srcId="{AF2AFE92-D97E-4C4C-9900-8CECFB9C2D99}" destId="{8E5614E9-DF44-4ED2-A869-51D51DB4F0AF}" srcOrd="2" destOrd="0" presId="urn:microsoft.com/office/officeart/2005/8/layout/arrow2"/>
    <dgm:cxn modelId="{3AB1C7A1-FE85-4AB7-973C-D911E460F888}" type="presParOf" srcId="{AF2AFE92-D97E-4C4C-9900-8CECFB9C2D99}" destId="{32E9F9DF-B6F7-49FD-8535-4075EA7F77E0}" srcOrd="3" destOrd="0" presId="urn:microsoft.com/office/officeart/2005/8/layout/arrow2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E770809-F36A-46D0-928B-507F6FF8C631}" type="doc">
      <dgm:prSet loTypeId="urn:microsoft.com/office/officeart/2005/8/layout/hList6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2A8B69A0-18F8-406A-8F3F-550000737F13}">
      <dgm:prSet phldrT="[Текст]" custT="1"/>
      <dgm:spPr>
        <a:ln>
          <a:solidFill>
            <a:srgbClr val="FFC000"/>
          </a:solidFill>
        </a:ln>
      </dgm:spPr>
      <dgm:t>
        <a:bodyPr/>
        <a:lstStyle/>
        <a:p>
          <a:r>
            <a:rPr lang="ru-RU" sz="2000" b="1" dirty="0" smtClean="0">
              <a:solidFill>
                <a:schemeClr val="tx1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rPr>
            <a:t>18635,94 тыс. рублей </a:t>
          </a:r>
          <a:r>
            <a:rPr lang="ru-RU" sz="2000" dirty="0" smtClean="0">
              <a:solidFill>
                <a:schemeClr val="tx1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rPr>
            <a:t>обеспечение деятельности учреждений культуры ;</a:t>
          </a:r>
          <a:endParaRPr lang="ru-RU" sz="2000" dirty="0">
            <a:solidFill>
              <a:schemeClr val="tx1">
                <a:lumMod val="1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134C0981-6AC4-4FAC-9FE7-A39B04871773}" type="parTrans" cxnId="{69D1AFCD-146B-436F-A4BC-368DC1395251}">
      <dgm:prSet/>
      <dgm:spPr/>
      <dgm:t>
        <a:bodyPr/>
        <a:lstStyle/>
        <a:p>
          <a:endParaRPr lang="ru-RU" sz="2000">
            <a:solidFill>
              <a:schemeClr val="tx1">
                <a:lumMod val="1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F7CE6DCE-0C7A-4CD8-ACE4-9247903324CA}" type="sibTrans" cxnId="{69D1AFCD-146B-436F-A4BC-368DC1395251}">
      <dgm:prSet/>
      <dgm:spPr/>
      <dgm:t>
        <a:bodyPr/>
        <a:lstStyle/>
        <a:p>
          <a:endParaRPr lang="ru-RU" sz="2000">
            <a:solidFill>
              <a:schemeClr val="tx1">
                <a:lumMod val="1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0861D426-7D6E-4F32-8D62-D48742A7D3EC}">
      <dgm:prSet phldrT="[Текст]" custT="1"/>
      <dgm:spPr>
        <a:solidFill>
          <a:schemeClr val="tx1">
            <a:lumMod val="75000"/>
          </a:schemeClr>
        </a:solidFill>
        <a:ln>
          <a:solidFill>
            <a:srgbClr val="FFC000"/>
          </a:solidFill>
        </a:ln>
      </dgm:spPr>
      <dgm:t>
        <a:bodyPr/>
        <a:lstStyle/>
        <a:p>
          <a:r>
            <a:rPr lang="ru-RU" sz="2000" b="1" dirty="0" smtClean="0">
              <a:solidFill>
                <a:schemeClr val="tx1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rPr>
            <a:t>16893,99 тыс. рублей </a:t>
          </a:r>
          <a:r>
            <a:rPr lang="ru-RU" sz="2000" dirty="0" smtClean="0">
              <a:solidFill>
                <a:schemeClr val="tx1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rPr>
            <a:t>повышение заработной платы работников муниципальных учреждений культуры муниципальных образований СК </a:t>
          </a:r>
          <a:endParaRPr lang="ru-RU" sz="2000" dirty="0">
            <a:solidFill>
              <a:schemeClr val="tx1">
                <a:lumMod val="1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FBF36C11-B0A1-40F4-8684-618CC98D747F}" type="parTrans" cxnId="{5E74E2C2-1D93-46A3-ABEA-602E44AF66BB}">
      <dgm:prSet/>
      <dgm:spPr/>
      <dgm:t>
        <a:bodyPr/>
        <a:lstStyle/>
        <a:p>
          <a:endParaRPr lang="ru-RU" sz="2000">
            <a:solidFill>
              <a:schemeClr val="tx1">
                <a:lumMod val="1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EDBE1B53-7FF6-4F85-8D43-50A0061374F5}" type="sibTrans" cxnId="{5E74E2C2-1D93-46A3-ABEA-602E44AF66BB}">
      <dgm:prSet/>
      <dgm:spPr/>
      <dgm:t>
        <a:bodyPr/>
        <a:lstStyle/>
        <a:p>
          <a:endParaRPr lang="ru-RU" sz="2000">
            <a:solidFill>
              <a:schemeClr val="tx1">
                <a:lumMod val="1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8575B9AE-5DFC-416F-AA2D-B3ACB91CAA6A}">
      <dgm:prSet phldrT="[Текст]" custT="1"/>
      <dgm:spPr>
        <a:ln>
          <a:solidFill>
            <a:srgbClr val="FFC000"/>
          </a:solidFill>
        </a:ln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b="1" dirty="0" smtClean="0">
              <a:solidFill>
                <a:schemeClr val="tx1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rPr>
            <a:t>1741,95 тыс. рублей</a:t>
          </a:r>
        </a:p>
        <a:p>
          <a:pPr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dirty="0" smtClean="0">
              <a:solidFill>
                <a:schemeClr val="tx1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rPr>
            <a:t>на обеспечение деятельности (оказание услуг) муниципальных казенных и бюджетных учреждений культуры </a:t>
          </a:r>
          <a:endParaRPr lang="ru-RU" sz="2000" dirty="0">
            <a:solidFill>
              <a:schemeClr val="tx1">
                <a:lumMod val="1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893FC94E-F533-4133-97B4-7C5A223585D5}" type="parTrans" cxnId="{1BA7AEBA-7CFA-4840-B059-A06612ECEA06}">
      <dgm:prSet/>
      <dgm:spPr/>
      <dgm:t>
        <a:bodyPr/>
        <a:lstStyle/>
        <a:p>
          <a:endParaRPr lang="ru-RU" sz="2000">
            <a:solidFill>
              <a:schemeClr val="tx1">
                <a:lumMod val="1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43FEA445-DEC0-46FC-9CE2-C842CB1A7271}" type="sibTrans" cxnId="{1BA7AEBA-7CFA-4840-B059-A06612ECEA06}">
      <dgm:prSet/>
      <dgm:spPr/>
      <dgm:t>
        <a:bodyPr/>
        <a:lstStyle/>
        <a:p>
          <a:endParaRPr lang="ru-RU" sz="2000">
            <a:solidFill>
              <a:schemeClr val="tx1">
                <a:lumMod val="1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E24001FE-622D-4BED-A0BA-B3DCE3ACCFD8}" type="pres">
      <dgm:prSet presAssocID="{6E770809-F36A-46D0-928B-507F6FF8C631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93C9F58-AC79-48B8-803B-39B4C3DC48B3}" type="pres">
      <dgm:prSet presAssocID="{2A8B69A0-18F8-406A-8F3F-550000737F13}" presName="node" presStyleLbl="node1" presStyleIdx="0" presStyleCnt="3" custScaleX="685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7212BD-B214-4F89-B8F0-A3382DE33E83}" type="pres">
      <dgm:prSet presAssocID="{F7CE6DCE-0C7A-4CD8-ACE4-9247903324CA}" presName="sibTrans" presStyleCnt="0"/>
      <dgm:spPr/>
    </dgm:pt>
    <dgm:pt modelId="{A4E136C7-F511-442B-A09A-415E7B0A9F20}" type="pres">
      <dgm:prSet presAssocID="{0861D426-7D6E-4F32-8D62-D48742A7D3EC}" presName="node" presStyleLbl="node1" presStyleIdx="1" presStyleCnt="3" custScaleX="776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7464FD-46E5-46D7-BD05-373C48BEE0A1}" type="pres">
      <dgm:prSet presAssocID="{EDBE1B53-7FF6-4F85-8D43-50A0061374F5}" presName="sibTrans" presStyleCnt="0"/>
      <dgm:spPr/>
    </dgm:pt>
    <dgm:pt modelId="{02976446-25EB-465C-A627-CDC8E315A3C5}" type="pres">
      <dgm:prSet presAssocID="{8575B9AE-5DFC-416F-AA2D-B3ACB91CAA6A}" presName="node" presStyleLbl="node1" presStyleIdx="2" presStyleCnt="3" custScaleX="74781" custLinFactNeighborX="62435" custLinFactNeighborY="18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07CCE5F-F78E-46D7-8AAC-30EE615A96FC}" type="presOf" srcId="{2A8B69A0-18F8-406A-8F3F-550000737F13}" destId="{593C9F58-AC79-48B8-803B-39B4C3DC48B3}" srcOrd="0" destOrd="0" presId="urn:microsoft.com/office/officeart/2005/8/layout/hList6"/>
    <dgm:cxn modelId="{23470597-F640-4A29-8BC4-720B6C35F4D5}" type="presOf" srcId="{8575B9AE-5DFC-416F-AA2D-B3ACB91CAA6A}" destId="{02976446-25EB-465C-A627-CDC8E315A3C5}" srcOrd="0" destOrd="0" presId="urn:microsoft.com/office/officeart/2005/8/layout/hList6"/>
    <dgm:cxn modelId="{5FBC0F5F-0643-48E9-9A00-2878CD583285}" type="presOf" srcId="{0861D426-7D6E-4F32-8D62-D48742A7D3EC}" destId="{A4E136C7-F511-442B-A09A-415E7B0A9F20}" srcOrd="0" destOrd="0" presId="urn:microsoft.com/office/officeart/2005/8/layout/hList6"/>
    <dgm:cxn modelId="{5E74E2C2-1D93-46A3-ABEA-602E44AF66BB}" srcId="{6E770809-F36A-46D0-928B-507F6FF8C631}" destId="{0861D426-7D6E-4F32-8D62-D48742A7D3EC}" srcOrd="1" destOrd="0" parTransId="{FBF36C11-B0A1-40F4-8684-618CC98D747F}" sibTransId="{EDBE1B53-7FF6-4F85-8D43-50A0061374F5}"/>
    <dgm:cxn modelId="{D4864594-7BA3-4E93-8806-5DD33CF7C53F}" type="presOf" srcId="{6E770809-F36A-46D0-928B-507F6FF8C631}" destId="{E24001FE-622D-4BED-A0BA-B3DCE3ACCFD8}" srcOrd="0" destOrd="0" presId="urn:microsoft.com/office/officeart/2005/8/layout/hList6"/>
    <dgm:cxn modelId="{69D1AFCD-146B-436F-A4BC-368DC1395251}" srcId="{6E770809-F36A-46D0-928B-507F6FF8C631}" destId="{2A8B69A0-18F8-406A-8F3F-550000737F13}" srcOrd="0" destOrd="0" parTransId="{134C0981-6AC4-4FAC-9FE7-A39B04871773}" sibTransId="{F7CE6DCE-0C7A-4CD8-ACE4-9247903324CA}"/>
    <dgm:cxn modelId="{1BA7AEBA-7CFA-4840-B059-A06612ECEA06}" srcId="{6E770809-F36A-46D0-928B-507F6FF8C631}" destId="{8575B9AE-5DFC-416F-AA2D-B3ACB91CAA6A}" srcOrd="2" destOrd="0" parTransId="{893FC94E-F533-4133-97B4-7C5A223585D5}" sibTransId="{43FEA445-DEC0-46FC-9CE2-C842CB1A7271}"/>
    <dgm:cxn modelId="{6A088379-13AC-4561-BB8A-A040A1CFFDA2}" type="presParOf" srcId="{E24001FE-622D-4BED-A0BA-B3DCE3ACCFD8}" destId="{593C9F58-AC79-48B8-803B-39B4C3DC48B3}" srcOrd="0" destOrd="0" presId="urn:microsoft.com/office/officeart/2005/8/layout/hList6"/>
    <dgm:cxn modelId="{7512074D-A553-49C9-B5E4-82D48C4FC592}" type="presParOf" srcId="{E24001FE-622D-4BED-A0BA-B3DCE3ACCFD8}" destId="{387212BD-B214-4F89-B8F0-A3382DE33E83}" srcOrd="1" destOrd="0" presId="urn:microsoft.com/office/officeart/2005/8/layout/hList6"/>
    <dgm:cxn modelId="{3A69AA51-8CCF-414D-9E98-94CEBE656C9E}" type="presParOf" srcId="{E24001FE-622D-4BED-A0BA-B3DCE3ACCFD8}" destId="{A4E136C7-F511-442B-A09A-415E7B0A9F20}" srcOrd="2" destOrd="0" presId="urn:microsoft.com/office/officeart/2005/8/layout/hList6"/>
    <dgm:cxn modelId="{A4689625-6A09-4B3A-AD0A-243EA4D35484}" type="presParOf" srcId="{E24001FE-622D-4BED-A0BA-B3DCE3ACCFD8}" destId="{7A7464FD-46E5-46D7-BD05-373C48BEE0A1}" srcOrd="3" destOrd="0" presId="urn:microsoft.com/office/officeart/2005/8/layout/hList6"/>
    <dgm:cxn modelId="{454E5951-8AED-468D-9B80-31D6AFCC555B}" type="presParOf" srcId="{E24001FE-622D-4BED-A0BA-B3DCE3ACCFD8}" destId="{02976446-25EB-465C-A627-CDC8E315A3C5}" srcOrd="4" destOrd="0" presId="urn:microsoft.com/office/officeart/2005/8/layout/hList6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6F938CB-B21A-48D8-B3F9-E4DA5A25A83B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67027CA-1504-4CF2-8D47-5C9550B196FD}">
      <dgm:prSet phldrT="[Текст]" custT="1"/>
      <dgm:spPr>
        <a:gradFill flip="none" rotWithShape="1">
          <a:gsLst>
            <a:gs pos="0">
              <a:schemeClr val="tx1">
                <a:lumMod val="75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8100000" scaled="1"/>
          <a:tileRect/>
        </a:gradFill>
        <a:ln>
          <a:solidFill>
            <a:schemeClr val="accent6">
              <a:lumMod val="25000"/>
            </a:schemeClr>
          </a:solidFill>
        </a:ln>
      </dgm:spPr>
      <dgm:t>
        <a:bodyPr/>
        <a:lstStyle/>
        <a:p>
          <a:r>
            <a:rPr lang="ru-RU" sz="1400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Исполнено</a:t>
          </a:r>
        </a:p>
        <a:p>
          <a:r>
            <a:rPr lang="ru-RU" sz="1400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100%</a:t>
          </a:r>
          <a:endParaRPr lang="ru-RU" sz="1400" dirty="0">
            <a:solidFill>
              <a:sysClr val="windowText" lastClr="0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07E357DD-E08B-40C8-94BB-C0F4CC158C31}" type="parTrans" cxnId="{9FD86393-6935-4C92-89B1-7D51AA4DC19F}">
      <dgm:prSet/>
      <dgm:spPr/>
      <dgm:t>
        <a:bodyPr/>
        <a:lstStyle/>
        <a:p>
          <a:endParaRPr lang="ru-RU">
            <a:solidFill>
              <a:sysClr val="windowText" lastClr="0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1D6DD2C4-70E3-4394-B334-245C31A10C52}" type="sibTrans" cxnId="{9FD86393-6935-4C92-89B1-7D51AA4DC19F}">
      <dgm:prSet/>
      <dgm:spPr/>
      <dgm:t>
        <a:bodyPr/>
        <a:lstStyle/>
        <a:p>
          <a:endParaRPr lang="ru-RU">
            <a:solidFill>
              <a:sysClr val="windowText" lastClr="0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2EFBF58E-02E8-43B9-A724-F842291313D2}">
      <dgm:prSet phldrT="[Текст]"/>
      <dgm:spPr>
        <a:solidFill>
          <a:schemeClr val="accent4">
            <a:lumMod val="40000"/>
            <a:lumOff val="60000"/>
          </a:schemeClr>
        </a:solidFill>
        <a:ln>
          <a:solidFill>
            <a:schemeClr val="accent6">
              <a:lumMod val="25000"/>
            </a:schemeClr>
          </a:solidFill>
        </a:ln>
      </dgm:spPr>
      <dgm:t>
        <a:bodyPr/>
        <a:lstStyle/>
        <a:p>
          <a:r>
            <a:rPr lang="ru-RU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На развитие малого и среднего предпринимательства на территории Ипатовского городского округа – </a:t>
          </a:r>
          <a:r>
            <a:rPr lang="ru-RU" b="1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82,00 тыс. рублей</a:t>
          </a:r>
          <a:endParaRPr lang="ru-RU" b="1" dirty="0">
            <a:solidFill>
              <a:sysClr val="windowText" lastClr="0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512186E7-CB77-4D57-B056-B867185393B7}" type="parTrans" cxnId="{4A4FD56D-6ADA-4B3D-B3E3-76ECAA04D1EA}">
      <dgm:prSet/>
      <dgm:spPr/>
      <dgm:t>
        <a:bodyPr/>
        <a:lstStyle/>
        <a:p>
          <a:endParaRPr lang="ru-RU">
            <a:solidFill>
              <a:sysClr val="windowText" lastClr="0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6419D4FB-63BA-44EB-ADB6-737DE75496EE}" type="sibTrans" cxnId="{4A4FD56D-6ADA-4B3D-B3E3-76ECAA04D1EA}">
      <dgm:prSet/>
      <dgm:spPr/>
      <dgm:t>
        <a:bodyPr/>
        <a:lstStyle/>
        <a:p>
          <a:endParaRPr lang="ru-RU">
            <a:solidFill>
              <a:sysClr val="windowText" lastClr="0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30B38009-5491-40AD-ABCE-F9FE9A99A96E}">
      <dgm:prSet phldrT="[Текст]" custT="1"/>
      <dgm:spPr>
        <a:gradFill rotWithShape="0">
          <a:gsLst>
            <a:gs pos="0">
              <a:schemeClr val="tx1">
                <a:lumMod val="75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8100000" scaled="1"/>
        </a:gradFill>
        <a:ln>
          <a:solidFill>
            <a:schemeClr val="accent6">
              <a:lumMod val="25000"/>
            </a:schemeClr>
          </a:solidFill>
        </a:ln>
      </dgm:spPr>
      <dgm:t>
        <a:bodyPr/>
        <a:lstStyle/>
        <a:p>
          <a:r>
            <a:rPr lang="ru-RU" sz="1400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Исполнено</a:t>
          </a:r>
        </a:p>
        <a:p>
          <a:r>
            <a:rPr lang="ru-RU" sz="1300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100%</a:t>
          </a:r>
          <a:endParaRPr lang="ru-RU" sz="1300" dirty="0">
            <a:solidFill>
              <a:sysClr val="windowText" lastClr="0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94ACC356-2CD2-46E3-AA7B-8FE7E675B7FC}" type="parTrans" cxnId="{94C049F7-3873-45EF-967B-112C0BB3418E}">
      <dgm:prSet/>
      <dgm:spPr/>
      <dgm:t>
        <a:bodyPr/>
        <a:lstStyle/>
        <a:p>
          <a:endParaRPr lang="ru-RU">
            <a:solidFill>
              <a:sysClr val="windowText" lastClr="0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A407F8F2-F387-4462-83F0-8DB2772053E7}" type="sibTrans" cxnId="{94C049F7-3873-45EF-967B-112C0BB3418E}">
      <dgm:prSet/>
      <dgm:spPr/>
      <dgm:t>
        <a:bodyPr/>
        <a:lstStyle/>
        <a:p>
          <a:endParaRPr lang="ru-RU">
            <a:solidFill>
              <a:sysClr val="windowText" lastClr="0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C4B78A81-5A1A-4F74-A38A-8F9BABE68C52}">
      <dgm:prSet phldrT="[Текст]"/>
      <dgm:spPr>
        <a:solidFill>
          <a:schemeClr val="accent3">
            <a:lumMod val="40000"/>
            <a:lumOff val="60000"/>
            <a:alpha val="90000"/>
          </a:schemeClr>
        </a:solidFill>
        <a:ln>
          <a:solidFill>
            <a:schemeClr val="accent6">
              <a:lumMod val="25000"/>
            </a:schemeClr>
          </a:solidFill>
        </a:ln>
      </dgm:spPr>
      <dgm:t>
        <a:bodyPr/>
        <a:lstStyle/>
        <a:p>
          <a:r>
            <a:rPr lang="ru-RU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На развитие потребительского рынка в Ипатовском городском округе – </a:t>
          </a:r>
          <a:r>
            <a:rPr lang="ru-RU" b="1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6292,09 тыс. рублей</a:t>
          </a:r>
          <a:endParaRPr lang="ru-RU" b="1" dirty="0">
            <a:solidFill>
              <a:sysClr val="windowText" lastClr="0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E2DE4A9C-699C-4990-9E12-490654515CD5}" type="parTrans" cxnId="{708F4C30-4B50-4788-987C-3E2624CC03D4}">
      <dgm:prSet/>
      <dgm:spPr/>
      <dgm:t>
        <a:bodyPr/>
        <a:lstStyle/>
        <a:p>
          <a:endParaRPr lang="ru-RU">
            <a:solidFill>
              <a:sysClr val="windowText" lastClr="0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BA040139-13C5-4BAC-8ED6-5056CBBB0351}" type="sibTrans" cxnId="{708F4C30-4B50-4788-987C-3E2624CC03D4}">
      <dgm:prSet/>
      <dgm:spPr/>
      <dgm:t>
        <a:bodyPr/>
        <a:lstStyle/>
        <a:p>
          <a:endParaRPr lang="ru-RU">
            <a:solidFill>
              <a:sysClr val="windowText" lastClr="0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4F080BE1-7A7F-4A4F-B8DE-85BD9E5D2B1C}">
      <dgm:prSet phldrT="[Текст]" custT="1"/>
      <dgm:spPr>
        <a:gradFill flip="none" rotWithShape="1">
          <a:gsLst>
            <a:gs pos="0">
              <a:schemeClr val="tx1">
                <a:lumMod val="75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16200000" scaled="1"/>
          <a:tileRect/>
        </a:gradFill>
        <a:ln>
          <a:solidFill>
            <a:schemeClr val="accent6">
              <a:lumMod val="25000"/>
            </a:schemeClr>
          </a:solidFill>
        </a:ln>
      </dgm:spPr>
      <dgm:t>
        <a:bodyPr/>
        <a:lstStyle/>
        <a:p>
          <a:r>
            <a:rPr lang="ru-RU" sz="1400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Исполнено</a:t>
          </a:r>
        </a:p>
        <a:p>
          <a:r>
            <a:rPr lang="ru-RU" sz="1300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100%</a:t>
          </a:r>
          <a:endParaRPr lang="ru-RU" sz="1300" dirty="0">
            <a:solidFill>
              <a:sysClr val="windowText" lastClr="0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5BBD3B4F-677A-425B-A178-B4DC7CCF7514}" type="parTrans" cxnId="{4345097D-6130-4544-B9C4-F7B5D575BD5D}">
      <dgm:prSet/>
      <dgm:spPr/>
      <dgm:t>
        <a:bodyPr/>
        <a:lstStyle/>
        <a:p>
          <a:endParaRPr lang="ru-RU">
            <a:solidFill>
              <a:sysClr val="windowText" lastClr="0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F869FCD6-35B8-49D1-87E1-022C28478F82}" type="sibTrans" cxnId="{4345097D-6130-4544-B9C4-F7B5D575BD5D}">
      <dgm:prSet/>
      <dgm:spPr/>
      <dgm:t>
        <a:bodyPr/>
        <a:lstStyle/>
        <a:p>
          <a:endParaRPr lang="ru-RU">
            <a:solidFill>
              <a:sysClr val="windowText" lastClr="0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4A492162-17F2-470E-8EB2-CF075AA8C574}">
      <dgm:prSet phldrT="[Текст]"/>
      <dgm:spPr>
        <a:solidFill>
          <a:schemeClr val="accent5">
            <a:lumMod val="90000"/>
            <a:alpha val="90000"/>
          </a:schemeClr>
        </a:solidFill>
        <a:ln>
          <a:solidFill>
            <a:schemeClr val="accent6">
              <a:lumMod val="25000"/>
            </a:schemeClr>
          </a:solidFill>
        </a:ln>
      </dgm:spPr>
      <dgm:t>
        <a:bodyPr/>
        <a:lstStyle/>
        <a:p>
          <a:r>
            <a:rPr lang="ru-RU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На обеспечение деятельности многофункционального центра представления государственных и муниципальных услуг – </a:t>
          </a:r>
          <a:r>
            <a:rPr lang="ru-RU" b="1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11688,48 тыс. рублей</a:t>
          </a:r>
          <a:endParaRPr lang="ru-RU" b="1" dirty="0">
            <a:solidFill>
              <a:sysClr val="windowText" lastClr="0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3079F546-5DE7-47B5-AAAB-8D5F7786457B}" type="parTrans" cxnId="{4EB45F32-0DDD-43A5-A348-671104E4A21B}">
      <dgm:prSet/>
      <dgm:spPr/>
      <dgm:t>
        <a:bodyPr/>
        <a:lstStyle/>
        <a:p>
          <a:endParaRPr lang="ru-RU">
            <a:solidFill>
              <a:sysClr val="windowText" lastClr="0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64B28669-8B02-487C-958B-7E5C2F2518FE}" type="sibTrans" cxnId="{4EB45F32-0DDD-43A5-A348-671104E4A21B}">
      <dgm:prSet/>
      <dgm:spPr/>
      <dgm:t>
        <a:bodyPr/>
        <a:lstStyle/>
        <a:p>
          <a:endParaRPr lang="ru-RU">
            <a:solidFill>
              <a:sysClr val="windowText" lastClr="0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71C94448-551F-48FE-A9A9-93307EF89A7E}" type="pres">
      <dgm:prSet presAssocID="{A6F938CB-B21A-48D8-B3F9-E4DA5A25A83B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77254A4-94F1-49F8-9FBB-45D80B38184F}" type="pres">
      <dgm:prSet presAssocID="{067027CA-1504-4CF2-8D47-5C9550B196FD}" presName="composite" presStyleCnt="0"/>
      <dgm:spPr/>
    </dgm:pt>
    <dgm:pt modelId="{3B501FF0-D65C-4C40-A9AA-6FDCA967FF4D}" type="pres">
      <dgm:prSet presAssocID="{067027CA-1504-4CF2-8D47-5C9550B196FD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69CE24-1179-4A7B-BC14-235C0DF8BEF9}" type="pres">
      <dgm:prSet presAssocID="{067027CA-1504-4CF2-8D47-5C9550B196FD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C399C0-7364-4D3F-B0E4-08A571AF7FC5}" type="pres">
      <dgm:prSet presAssocID="{1D6DD2C4-70E3-4394-B334-245C31A10C52}" presName="sp" presStyleCnt="0"/>
      <dgm:spPr/>
    </dgm:pt>
    <dgm:pt modelId="{3166BAC1-77F8-4F66-8835-05CF459A05D4}" type="pres">
      <dgm:prSet presAssocID="{30B38009-5491-40AD-ABCE-F9FE9A99A96E}" presName="composite" presStyleCnt="0"/>
      <dgm:spPr/>
    </dgm:pt>
    <dgm:pt modelId="{A76A5E9C-38FB-49F8-8CFF-80E89614CEBA}" type="pres">
      <dgm:prSet presAssocID="{30B38009-5491-40AD-ABCE-F9FE9A99A96E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358ABA-D90A-4343-88D8-7458A65845A4}" type="pres">
      <dgm:prSet presAssocID="{30B38009-5491-40AD-ABCE-F9FE9A99A96E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E8BE6C-32B0-464A-B671-EB0AFB8A1EFA}" type="pres">
      <dgm:prSet presAssocID="{A407F8F2-F387-4462-83F0-8DB2772053E7}" presName="sp" presStyleCnt="0"/>
      <dgm:spPr/>
    </dgm:pt>
    <dgm:pt modelId="{ED7F935E-0624-4E91-818E-44E47B1B2ABC}" type="pres">
      <dgm:prSet presAssocID="{4F080BE1-7A7F-4A4F-B8DE-85BD9E5D2B1C}" presName="composite" presStyleCnt="0"/>
      <dgm:spPr/>
    </dgm:pt>
    <dgm:pt modelId="{5C007836-9499-4276-816D-62111522040B}" type="pres">
      <dgm:prSet presAssocID="{4F080BE1-7A7F-4A4F-B8DE-85BD9E5D2B1C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7E87F7-4F69-4F63-9F1D-F2F0D0486C72}" type="pres">
      <dgm:prSet presAssocID="{4F080BE1-7A7F-4A4F-B8DE-85BD9E5D2B1C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2ADB20E-4D02-4884-8978-81C12FE7E76F}" type="presOf" srcId="{2EFBF58E-02E8-43B9-A724-F842291313D2}" destId="{4969CE24-1179-4A7B-BC14-235C0DF8BEF9}" srcOrd="0" destOrd="0" presId="urn:microsoft.com/office/officeart/2005/8/layout/chevron2"/>
    <dgm:cxn modelId="{DB4E96CD-3CC7-406D-A860-EB74F2AC18E6}" type="presOf" srcId="{4F080BE1-7A7F-4A4F-B8DE-85BD9E5D2B1C}" destId="{5C007836-9499-4276-816D-62111522040B}" srcOrd="0" destOrd="0" presId="urn:microsoft.com/office/officeart/2005/8/layout/chevron2"/>
    <dgm:cxn modelId="{94C049F7-3873-45EF-967B-112C0BB3418E}" srcId="{A6F938CB-B21A-48D8-B3F9-E4DA5A25A83B}" destId="{30B38009-5491-40AD-ABCE-F9FE9A99A96E}" srcOrd="1" destOrd="0" parTransId="{94ACC356-2CD2-46E3-AA7B-8FE7E675B7FC}" sibTransId="{A407F8F2-F387-4462-83F0-8DB2772053E7}"/>
    <dgm:cxn modelId="{9D4975CF-D695-4BC2-8BCA-D629EBCBCEFD}" type="presOf" srcId="{C4B78A81-5A1A-4F74-A38A-8F9BABE68C52}" destId="{75358ABA-D90A-4343-88D8-7458A65845A4}" srcOrd="0" destOrd="0" presId="urn:microsoft.com/office/officeart/2005/8/layout/chevron2"/>
    <dgm:cxn modelId="{4345097D-6130-4544-B9C4-F7B5D575BD5D}" srcId="{A6F938CB-B21A-48D8-B3F9-E4DA5A25A83B}" destId="{4F080BE1-7A7F-4A4F-B8DE-85BD9E5D2B1C}" srcOrd="2" destOrd="0" parTransId="{5BBD3B4F-677A-425B-A178-B4DC7CCF7514}" sibTransId="{F869FCD6-35B8-49D1-87E1-022C28478F82}"/>
    <dgm:cxn modelId="{4A4FD56D-6ADA-4B3D-B3E3-76ECAA04D1EA}" srcId="{067027CA-1504-4CF2-8D47-5C9550B196FD}" destId="{2EFBF58E-02E8-43B9-A724-F842291313D2}" srcOrd="0" destOrd="0" parTransId="{512186E7-CB77-4D57-B056-B867185393B7}" sibTransId="{6419D4FB-63BA-44EB-ADB6-737DE75496EE}"/>
    <dgm:cxn modelId="{41CD6A01-D43C-4217-BCF6-D47850B78058}" type="presOf" srcId="{30B38009-5491-40AD-ABCE-F9FE9A99A96E}" destId="{A76A5E9C-38FB-49F8-8CFF-80E89614CEBA}" srcOrd="0" destOrd="0" presId="urn:microsoft.com/office/officeart/2005/8/layout/chevron2"/>
    <dgm:cxn modelId="{708F4C30-4B50-4788-987C-3E2624CC03D4}" srcId="{30B38009-5491-40AD-ABCE-F9FE9A99A96E}" destId="{C4B78A81-5A1A-4F74-A38A-8F9BABE68C52}" srcOrd="0" destOrd="0" parTransId="{E2DE4A9C-699C-4990-9E12-490654515CD5}" sibTransId="{BA040139-13C5-4BAC-8ED6-5056CBBB0351}"/>
    <dgm:cxn modelId="{9FD86393-6935-4C92-89B1-7D51AA4DC19F}" srcId="{A6F938CB-B21A-48D8-B3F9-E4DA5A25A83B}" destId="{067027CA-1504-4CF2-8D47-5C9550B196FD}" srcOrd="0" destOrd="0" parTransId="{07E357DD-E08B-40C8-94BB-C0F4CC158C31}" sibTransId="{1D6DD2C4-70E3-4394-B334-245C31A10C52}"/>
    <dgm:cxn modelId="{ECFBDCC5-02AA-47F6-93D1-7959BC1C7234}" type="presOf" srcId="{A6F938CB-B21A-48D8-B3F9-E4DA5A25A83B}" destId="{71C94448-551F-48FE-A9A9-93307EF89A7E}" srcOrd="0" destOrd="0" presId="urn:microsoft.com/office/officeart/2005/8/layout/chevron2"/>
    <dgm:cxn modelId="{4EB45F32-0DDD-43A5-A348-671104E4A21B}" srcId="{4F080BE1-7A7F-4A4F-B8DE-85BD9E5D2B1C}" destId="{4A492162-17F2-470E-8EB2-CF075AA8C574}" srcOrd="0" destOrd="0" parTransId="{3079F546-5DE7-47B5-AAAB-8D5F7786457B}" sibTransId="{64B28669-8B02-487C-958B-7E5C2F2518FE}"/>
    <dgm:cxn modelId="{7B5732DD-37BC-4602-A137-0424D8CFCB75}" type="presOf" srcId="{067027CA-1504-4CF2-8D47-5C9550B196FD}" destId="{3B501FF0-D65C-4C40-A9AA-6FDCA967FF4D}" srcOrd="0" destOrd="0" presId="urn:microsoft.com/office/officeart/2005/8/layout/chevron2"/>
    <dgm:cxn modelId="{299ADF1B-905A-4FBB-B08D-6F2A775055F7}" type="presOf" srcId="{4A492162-17F2-470E-8EB2-CF075AA8C574}" destId="{5D7E87F7-4F69-4F63-9F1D-F2F0D0486C72}" srcOrd="0" destOrd="0" presId="urn:microsoft.com/office/officeart/2005/8/layout/chevron2"/>
    <dgm:cxn modelId="{8E842428-0B9D-4CD4-9C35-766D962DA983}" type="presParOf" srcId="{71C94448-551F-48FE-A9A9-93307EF89A7E}" destId="{377254A4-94F1-49F8-9FBB-45D80B38184F}" srcOrd="0" destOrd="0" presId="urn:microsoft.com/office/officeart/2005/8/layout/chevron2"/>
    <dgm:cxn modelId="{CF18FBC1-2431-491C-8D32-95FD2CD444C4}" type="presParOf" srcId="{377254A4-94F1-49F8-9FBB-45D80B38184F}" destId="{3B501FF0-D65C-4C40-A9AA-6FDCA967FF4D}" srcOrd="0" destOrd="0" presId="urn:microsoft.com/office/officeart/2005/8/layout/chevron2"/>
    <dgm:cxn modelId="{DAD20AD2-B204-41D9-BCBE-191F9EE2C0F4}" type="presParOf" srcId="{377254A4-94F1-49F8-9FBB-45D80B38184F}" destId="{4969CE24-1179-4A7B-BC14-235C0DF8BEF9}" srcOrd="1" destOrd="0" presId="urn:microsoft.com/office/officeart/2005/8/layout/chevron2"/>
    <dgm:cxn modelId="{C0973A15-BD40-4BFD-90B3-B12729011513}" type="presParOf" srcId="{71C94448-551F-48FE-A9A9-93307EF89A7E}" destId="{24C399C0-7364-4D3F-B0E4-08A571AF7FC5}" srcOrd="1" destOrd="0" presId="urn:microsoft.com/office/officeart/2005/8/layout/chevron2"/>
    <dgm:cxn modelId="{861C8C7B-DE42-40DC-8C36-8D764F3F7C37}" type="presParOf" srcId="{71C94448-551F-48FE-A9A9-93307EF89A7E}" destId="{3166BAC1-77F8-4F66-8835-05CF459A05D4}" srcOrd="2" destOrd="0" presId="urn:microsoft.com/office/officeart/2005/8/layout/chevron2"/>
    <dgm:cxn modelId="{A60365F3-C0BC-42DE-B54C-56C9A8B946D5}" type="presParOf" srcId="{3166BAC1-77F8-4F66-8835-05CF459A05D4}" destId="{A76A5E9C-38FB-49F8-8CFF-80E89614CEBA}" srcOrd="0" destOrd="0" presId="urn:microsoft.com/office/officeart/2005/8/layout/chevron2"/>
    <dgm:cxn modelId="{6B36AC7C-85B4-4932-8C6B-5941DAF326E6}" type="presParOf" srcId="{3166BAC1-77F8-4F66-8835-05CF459A05D4}" destId="{75358ABA-D90A-4343-88D8-7458A65845A4}" srcOrd="1" destOrd="0" presId="urn:microsoft.com/office/officeart/2005/8/layout/chevron2"/>
    <dgm:cxn modelId="{47A03D8F-DBF9-457F-94AF-5F47521617EA}" type="presParOf" srcId="{71C94448-551F-48FE-A9A9-93307EF89A7E}" destId="{C4E8BE6C-32B0-464A-B671-EB0AFB8A1EFA}" srcOrd="3" destOrd="0" presId="urn:microsoft.com/office/officeart/2005/8/layout/chevron2"/>
    <dgm:cxn modelId="{F96950BA-4EF2-4DCD-821A-537ADC87A418}" type="presParOf" srcId="{71C94448-551F-48FE-A9A9-93307EF89A7E}" destId="{ED7F935E-0624-4E91-818E-44E47B1B2ABC}" srcOrd="4" destOrd="0" presId="urn:microsoft.com/office/officeart/2005/8/layout/chevron2"/>
    <dgm:cxn modelId="{0181969D-C16D-458C-97A2-13B0342DBB1D}" type="presParOf" srcId="{ED7F935E-0624-4E91-818E-44E47B1B2ABC}" destId="{5C007836-9499-4276-816D-62111522040B}" srcOrd="0" destOrd="0" presId="urn:microsoft.com/office/officeart/2005/8/layout/chevron2"/>
    <dgm:cxn modelId="{FCFA5C15-EC47-4E87-AF4D-394317BA8FE5}" type="presParOf" srcId="{ED7F935E-0624-4E91-818E-44E47B1B2ABC}" destId="{5D7E87F7-4F69-4F63-9F1D-F2F0D0486C72}" srcOrd="1" destOrd="0" presId="urn:microsoft.com/office/officeart/2005/8/layout/chevron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0.24749</cdr:x>
      <cdr:y>0.28224</cdr:y>
    </cdr:from>
    <cdr:to>
      <cdr:x>0.36574</cdr:x>
      <cdr:y>0.38809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644657" y="1143008"/>
          <a:ext cx="785818" cy="42862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0.18299</cdr:x>
      <cdr:y>0.21168</cdr:y>
    </cdr:from>
    <cdr:to>
      <cdr:x>0.38724</cdr:x>
      <cdr:y>0.38809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216029" y="857256"/>
          <a:ext cx="1357322" cy="7143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0.08333</cdr:x>
      <cdr:y>0.23729</cdr:y>
    </cdr:from>
    <cdr:to>
      <cdr:x>0.39815</cdr:x>
      <cdr:y>0.57627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642942" y="1000132"/>
          <a:ext cx="2428892" cy="142876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marL="0" indent="0"/>
          <a:r>
            <a:rPr lang="ru-RU" sz="1400" b="1" dirty="0" smtClean="0">
              <a:latin typeface="Times New Roman" pitchFamily="18" charset="0"/>
              <a:ea typeface="+mn-ea"/>
              <a:cs typeface="Times New Roman" pitchFamily="18" charset="0"/>
            </a:rPr>
            <a:t>арендная плата за земли, собственность на которую не разграничена - </a:t>
          </a:r>
        </a:p>
        <a:p xmlns:a="http://schemas.openxmlformats.org/drawingml/2006/main">
          <a:pPr marL="0" indent="0"/>
          <a:r>
            <a:rPr lang="ru-RU" sz="1400" b="1" dirty="0" smtClean="0">
              <a:latin typeface="Times New Roman" pitchFamily="18" charset="0"/>
              <a:ea typeface="+mn-ea"/>
              <a:cs typeface="Times New Roman" pitchFamily="18" charset="0"/>
            </a:rPr>
            <a:t>10 592,12 тыс.рублей (33,3%) </a:t>
          </a:r>
        </a:p>
      </cdr:txBody>
    </cdr:sp>
  </cdr:relSizeAnchor>
  <cdr:relSizeAnchor xmlns:cdr="http://schemas.openxmlformats.org/drawingml/2006/chartDrawing">
    <cdr:from>
      <cdr:x>0.5</cdr:x>
      <cdr:y>0.15254</cdr:y>
    </cdr:from>
    <cdr:to>
      <cdr:x>0.73651</cdr:x>
      <cdr:y>0.32895</cdr:y>
    </cdr:to>
    <cdr:sp macro="" textlink="">
      <cdr:nvSpPr>
        <cdr:cNvPr id="5" name="TextBox 1"/>
        <cdr:cNvSpPr txBox="1"/>
      </cdr:nvSpPr>
      <cdr:spPr>
        <a:xfrm xmlns:a="http://schemas.openxmlformats.org/drawingml/2006/main">
          <a:off x="3857652" y="642942"/>
          <a:ext cx="1824692" cy="74351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НДФЛ -</a:t>
          </a:r>
        </a:p>
        <a:p xmlns:a="http://schemas.openxmlformats.org/drawingml/2006/main"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2 435,79  тыс.рублей (7,7%) 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0.66667</cdr:x>
      <cdr:y>0.37288</cdr:y>
    </cdr:from>
    <cdr:to>
      <cdr:x>0.93542</cdr:x>
      <cdr:y>0.54928</cdr:y>
    </cdr:to>
    <cdr:sp macro="" textlink="">
      <cdr:nvSpPr>
        <cdr:cNvPr id="6" name="TextBox 1"/>
        <cdr:cNvSpPr txBox="1"/>
      </cdr:nvSpPr>
      <cdr:spPr>
        <a:xfrm xmlns:a="http://schemas.openxmlformats.org/drawingml/2006/main">
          <a:off x="5143536" y="1571636"/>
          <a:ext cx="2073514" cy="74351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земельный налог -</a:t>
          </a:r>
        </a:p>
        <a:p xmlns:a="http://schemas.openxmlformats.org/drawingml/2006/main"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11 455,78 тыс.рублей (36,0%) 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0.27778</cdr:x>
      <cdr:y>0.55932</cdr:y>
    </cdr:from>
    <cdr:to>
      <cdr:x>0.52503</cdr:x>
      <cdr:y>0.73572</cdr:y>
    </cdr:to>
    <cdr:sp macro="" textlink="">
      <cdr:nvSpPr>
        <cdr:cNvPr id="7" name="TextBox 1"/>
        <cdr:cNvSpPr txBox="1"/>
      </cdr:nvSpPr>
      <cdr:spPr>
        <a:xfrm xmlns:a="http://schemas.openxmlformats.org/drawingml/2006/main">
          <a:off x="2143140" y="2357454"/>
          <a:ext cx="1907633" cy="74350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налог на имущество физ.лиц - </a:t>
          </a:r>
        </a:p>
        <a:p xmlns:a="http://schemas.openxmlformats.org/drawingml/2006/main"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5 300,90 тыс.рублей (16,7%) 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48C0475D-456C-43F6-A717-78822F54232F}" type="datetimeFigureOut">
              <a:rPr lang="ru-RU"/>
              <a:pPr>
                <a:defRPr/>
              </a:pPr>
              <a:t>18.04.2019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BFD9C570-FA5C-4ABC-B89E-6DEC7AFC09D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0251" y="1905001"/>
            <a:ext cx="7681913" cy="1523495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30250" y="4344989"/>
            <a:ext cx="7681913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4"/>
            <a:ext cx="8382000" cy="2135969"/>
          </a:xfrm>
        </p:spPr>
        <p:txBody>
          <a:bodyPr/>
          <a:lstStyle>
            <a:lvl1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1pPr>
            <a:lvl2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2pPr>
            <a:lvl3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3pPr>
            <a:lvl4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4pPr>
            <a:lvl5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4"/>
            <a:ext cx="8382000" cy="2135969"/>
          </a:xfrm>
        </p:spPr>
        <p:txBody>
          <a:bodyPr/>
          <a:lstStyle>
            <a:lvl1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1pPr>
            <a:lvl2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2pPr>
            <a:lvl3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3pPr>
            <a:lvl4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4pPr>
            <a:lvl5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4" name="Текст 6"/>
          <p:cNvSpPr>
            <a:spLocks noGrp="1"/>
          </p:cNvSpPr>
          <p:nvPr>
            <p:ph type="body" sz="quarter" idx="11"/>
          </p:nvPr>
        </p:nvSpPr>
        <p:spPr>
          <a:xfrm>
            <a:off x="1" y="6238876"/>
            <a:ext cx="9144001" cy="619125"/>
          </a:xfrm>
          <a:solidFill>
            <a:srgbClr val="FFFF99"/>
          </a:solidFill>
        </p:spPr>
        <p:txBody>
          <a:bodyPr lIns="152394" tIns="76197" rIns="152394" bIns="76197" anchor="b">
            <a:noAutofit/>
          </a:bodyPr>
          <a:lstStyle>
            <a:lvl1pPr algn="r">
              <a:buFont typeface="Arial" pitchFamily="34" charset="0"/>
              <a:buNone/>
              <a:defRPr>
                <a:solidFill>
                  <a:srgbClr val="000000"/>
                </a:solidFill>
                <a:effectLst/>
                <a:latin typeface="+mj-lt"/>
              </a:defRPr>
            </a:lvl1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ролик, видео и прочие особые слайд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69219" y="649805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68955" y="4344989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0"/>
          </p:nvPr>
        </p:nvSpPr>
        <p:spPr>
          <a:xfrm>
            <a:off x="722049" y="2355850"/>
            <a:ext cx="7690115" cy="1384994"/>
          </a:xfrm>
        </p:spPr>
        <p:txBody>
          <a:bodyPr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7500" b="1" i="1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0066FF"/>
                    </a:gs>
                    <a:gs pos="28000">
                      <a:srgbClr val="2E59B0"/>
                    </a:gs>
                    <a:gs pos="62000">
                      <a:srgbClr val="2B395F"/>
                    </a:gs>
                    <a:gs pos="88000">
                      <a:srgbClr val="000000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пользуется для слайдов с кодом программного обеспече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>
          <a:xfrm>
            <a:off x="722313" y="1905001"/>
            <a:ext cx="8040688" cy="2108269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5560EC-68B7-4F23-A415-B7766090CF14}" type="datetimeFigureOut">
              <a:rPr lang="ru-RU"/>
              <a:pPr>
                <a:defRPr/>
              </a:pPr>
              <a:t>18.04.2019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CDC1DA-B1DA-48F2-8CF2-9E3511165A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A36504-61C7-45C6-8BAB-C8D383AC92CA}" type="datetimeFigureOut">
              <a:rPr lang="ru-RU"/>
              <a:pPr>
                <a:defRPr/>
              </a:pPr>
              <a:t>18.04.2019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CD506D-7992-42C3-8352-5060E2B3DD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73F6DC-3CB6-465B-9C50-E47C53AB681F}" type="datetimeFigureOut">
              <a:rPr lang="ru-RU"/>
              <a:pPr>
                <a:defRPr/>
              </a:pPr>
              <a:t>18.04.2019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07F7C8-243A-418B-AA36-416FF6F748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88465A-BDCA-487B-A77E-3B31748A2A09}" type="datetimeFigureOut">
              <a:rPr lang="ru-RU"/>
              <a:pPr>
                <a:defRPr/>
              </a:pPr>
              <a:t>18.04.2019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406981-1D82-4679-8E2B-5EC13F2E99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1CAAF8-36EE-4F5A-A200-6C658B200A98}" type="datetimeFigureOut">
              <a:rPr lang="ru-RU"/>
              <a:pPr>
                <a:defRPr/>
              </a:pPr>
              <a:t>18.04.2019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97F531-2DFC-4DA0-8C1F-94CD0D89EE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A5D281-01B0-492B-B961-E744639F8594}" type="datetimeFigureOut">
              <a:rPr lang="ru-RU"/>
              <a:pPr>
                <a:defRPr/>
              </a:pPr>
              <a:t>18.04.2019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1E378C-5278-40D7-8CDC-2EE79A9F74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ролик, видео и прочие особые слайд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69219" y="649805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68955" y="4344989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0"/>
          </p:nvPr>
        </p:nvSpPr>
        <p:spPr>
          <a:xfrm>
            <a:off x="722049" y="2355850"/>
            <a:ext cx="7690115" cy="1384994"/>
          </a:xfrm>
        </p:spPr>
        <p:txBody>
          <a:bodyPr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7500" b="1" i="1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0066FF"/>
                    </a:gs>
                    <a:gs pos="28000">
                      <a:srgbClr val="2E59B0"/>
                    </a:gs>
                    <a:gs pos="62000">
                      <a:srgbClr val="2B395F"/>
                    </a:gs>
                    <a:gs pos="88000">
                      <a:srgbClr val="000000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FB2ECA-6EF9-4F4E-8E28-7F8B4931BB4F}" type="datetimeFigureOut">
              <a:rPr lang="ru-RU"/>
              <a:pPr>
                <a:defRPr/>
              </a:pPr>
              <a:t>18.04.2019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5511CB-A967-4EAF-AC2E-F4D68B6BAE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8ABAB5-CAE9-45C8-B3AE-C9DBCBC755BF}" type="datetimeFigureOut">
              <a:rPr lang="ru-RU"/>
              <a:pPr>
                <a:defRPr/>
              </a:pPr>
              <a:t>18.04.2019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4E90A7-B03C-48EC-AD34-FAC843B825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5524F8-DD2F-495F-93D6-A6F4070C363A}" type="datetimeFigureOut">
              <a:rPr lang="ru-RU"/>
              <a:pPr>
                <a:defRPr/>
              </a:pPr>
              <a:t>18.04.2019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812B3B-168D-4FEA-A9C1-49E0C3C51D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665F2B-9FA9-470B-91F8-79B236493216}" type="datetimeFigureOut">
              <a:rPr lang="ru-RU"/>
              <a:pPr>
                <a:defRPr/>
              </a:pPr>
              <a:t>18.04.2019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F4D990-51F6-4C40-BD0E-23D8C03C4C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AFFF9D-37AF-4A3E-9447-F182DC7965D0}" type="datetimeFigureOut">
              <a:rPr lang="ru-RU"/>
              <a:pPr>
                <a:defRPr/>
              </a:pPr>
              <a:t>18.04.2019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021A72-CC09-414F-BB5A-ACE75A8C3E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dirty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FC43D5-54C8-4276-B8BE-FA6744C3D77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>
          <a:xfrm>
            <a:off x="381000" y="1411552"/>
            <a:ext cx="8382000" cy="2135969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1000" y="1412875"/>
            <a:ext cx="8382000" cy="2135969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81000" y="1411553"/>
            <a:ext cx="4114800" cy="1742015"/>
          </a:xfrm>
        </p:spPr>
        <p:txBody>
          <a:bodyPr/>
          <a:lstStyle>
            <a:lvl1pPr marL="339976" indent="-339976">
              <a:lnSpc>
                <a:spcPct val="90000"/>
              </a:lnSpc>
              <a:defRPr sz="2800"/>
            </a:lvl1pPr>
            <a:lvl2pPr marL="673338" indent="-325424">
              <a:lnSpc>
                <a:spcPct val="90000"/>
              </a:lnSpc>
              <a:defRPr sz="2400"/>
            </a:lvl2pPr>
            <a:lvl3pPr marL="953785" indent="-288384">
              <a:lnSpc>
                <a:spcPct val="90000"/>
              </a:lnSpc>
              <a:defRPr sz="2000"/>
            </a:lvl3pPr>
            <a:lvl4pPr marL="1227618" indent="-273833">
              <a:lnSpc>
                <a:spcPct val="90000"/>
              </a:lnSpc>
              <a:defRPr sz="1800"/>
            </a:lvl4pPr>
            <a:lvl5pPr marL="1516002" indent="-280447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11553"/>
            <a:ext cx="4114800" cy="1742015"/>
          </a:xfrm>
        </p:spPr>
        <p:txBody>
          <a:bodyPr/>
          <a:lstStyle>
            <a:lvl1pPr marL="347914" indent="-347914">
              <a:lnSpc>
                <a:spcPct val="90000"/>
              </a:lnSpc>
              <a:defRPr sz="2800"/>
            </a:lvl1pPr>
            <a:lvl2pPr marL="673338" indent="-339976">
              <a:lnSpc>
                <a:spcPct val="90000"/>
              </a:lnSpc>
              <a:defRPr sz="2400"/>
            </a:lvl2pPr>
            <a:lvl3pPr marL="961722" indent="-302936">
              <a:lnSpc>
                <a:spcPct val="90000"/>
              </a:lnSpc>
              <a:defRPr sz="2000"/>
            </a:lvl3pPr>
            <a:lvl4pPr marL="1227618" indent="-265896">
              <a:lnSpc>
                <a:spcPct val="90000"/>
              </a:lnSpc>
              <a:defRPr sz="1800"/>
            </a:lvl4pPr>
            <a:lvl5pPr marL="1516002" indent="-273833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757803"/>
            <a:ext cx="4114800" cy="346249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80999" y="2174875"/>
            <a:ext cx="4114800" cy="1537344"/>
          </a:xfrm>
        </p:spPr>
        <p:txBody>
          <a:bodyPr/>
          <a:lstStyle>
            <a:lvl1pPr marL="281770" indent="-281770">
              <a:defRPr sz="2300"/>
            </a:lvl1pPr>
            <a:lvl2pPr marL="562218" indent="-265896">
              <a:defRPr sz="2000"/>
            </a:lvl2pPr>
            <a:lvl3pPr marL="813562" indent="-243407">
              <a:defRPr sz="1800"/>
            </a:lvl3pPr>
            <a:lvl4pPr marL="1050354" indent="-228856">
              <a:defRPr sz="1700"/>
            </a:lvl4pPr>
            <a:lvl5pPr marL="1279210" indent="-206367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981" y="1757803"/>
            <a:ext cx="4117019" cy="346249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117975" cy="1537344"/>
          </a:xfrm>
        </p:spPr>
        <p:txBody>
          <a:bodyPr/>
          <a:lstStyle>
            <a:lvl1pPr marL="296321" indent="-296321">
              <a:defRPr sz="2300"/>
            </a:lvl1pPr>
            <a:lvl2pPr marL="570155" indent="-273833">
              <a:defRPr sz="2000"/>
            </a:lvl2pPr>
            <a:lvl3pPr marL="821499" indent="-244730">
              <a:defRPr sz="1800"/>
            </a:lvl3pPr>
            <a:lvl4pPr marL="1050354" indent="-236793">
              <a:defRPr sz="1700"/>
            </a:lvl4pPr>
            <a:lvl5pPr marL="1279210" indent="-220919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ALKIN: печать с использованием оттенков серог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tx2">
                <a:lumMod val="90000"/>
              </a:schemeClr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47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381000" y="1412876"/>
            <a:ext cx="8382000" cy="2135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  <p:sldLayoutId id="2147483723" r:id="rId12"/>
  </p:sldLayoutIdLst>
  <p:transition>
    <p:fade/>
  </p:transition>
  <p:txStyles>
    <p:titleStyle>
      <a:lvl1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lang="en-US" sz="4800" kern="1200" spc="-150" dirty="0">
          <a:ln w="3175">
            <a:noFill/>
          </a:ln>
          <a:gradFill>
            <a:gsLst>
              <a:gs pos="0">
                <a:srgbClr val="2E59B0"/>
              </a:gs>
              <a:gs pos="49000">
                <a:srgbClr val="161D32"/>
              </a:gs>
              <a:gs pos="100000">
                <a:srgbClr val="000000"/>
              </a:gs>
            </a:gsLst>
            <a:lin ang="5400000" scaled="0"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  <a:lvl2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2pPr>
      <a:lvl3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3pPr>
      <a:lvl4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4pPr>
      <a:lvl5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5pPr>
      <a:lvl6pPr marL="4572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6pPr>
      <a:lvl7pPr marL="9144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7pPr>
      <a:lvl8pPr marL="13716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8pPr>
      <a:lvl9pPr marL="18288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9pPr>
    </p:titleStyle>
    <p:bodyStyle>
      <a:lvl1pPr marL="396875" indent="-3968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4"/>
        </a:buBlip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968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5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344488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5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5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5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tx2">
                <a:lumMod val="90000"/>
              </a:schemeClr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3" descr="white rectangle.png"/>
          <p:cNvPicPr>
            <a:picLocks noChangeAspect="1"/>
          </p:cNvPicPr>
          <p:nvPr/>
        </p:nvPicPr>
        <p:blipFill>
          <a:blip r:embed="rId3"/>
          <a:srcRect b="10452"/>
          <a:stretch>
            <a:fillRect/>
          </a:stretch>
        </p:blipFill>
        <p:spPr bwMode="auto">
          <a:xfrm>
            <a:off x="0" y="1300164"/>
            <a:ext cx="9144000" cy="555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47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2052" name="Текст 2"/>
          <p:cNvSpPr>
            <a:spLocks noGrp="1"/>
          </p:cNvSpPr>
          <p:nvPr>
            <p:ph type="body" idx="1"/>
          </p:nvPr>
        </p:nvSpPr>
        <p:spPr bwMode="auto">
          <a:xfrm>
            <a:off x="722314" y="1905000"/>
            <a:ext cx="8040687" cy="2108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</p:sldLayoutIdLst>
  <p:transition>
    <p:fade/>
  </p:transition>
  <p:txStyles>
    <p:titleStyle>
      <a:lvl1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lang="en-US" sz="4800" kern="1200" spc="-125" dirty="0">
          <a:ln w="3175">
            <a:noFill/>
          </a:ln>
          <a:gradFill>
            <a:gsLst>
              <a:gs pos="0">
                <a:srgbClr val="2E59B0"/>
              </a:gs>
              <a:gs pos="49000">
                <a:srgbClr val="161D32"/>
              </a:gs>
              <a:gs pos="100000">
                <a:srgbClr val="000000"/>
              </a:gs>
            </a:gsLst>
            <a:lin ang="5400000" scaled="0"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  <a:lvl2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2pPr>
      <a:lvl3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3pPr>
      <a:lvl4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4pPr>
      <a:lvl5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5pPr>
      <a:lvl6pPr marL="4572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6pPr>
      <a:lvl7pPr marL="9144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7pPr>
      <a:lvl8pPr marL="13716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8pPr>
      <a:lvl9pPr marL="18288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9pPr>
    </p:titleStyle>
    <p:bodyStyle>
      <a:lvl1pPr marL="342900" indent="-34290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Arial" charset="0"/>
        <a:buChar char="•"/>
        <a:defRPr sz="30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1pPr>
      <a:lvl2pPr marL="384175" indent="-63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Arial" charset="0"/>
        <a:buChar char="–"/>
        <a:defRPr sz="28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2pPr>
      <a:lvl3pPr marL="760413" indent="-63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Arial" charset="0"/>
        <a:buChar char="•"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3pPr>
      <a:lvl4pPr marL="1093788" indent="63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Arial" charset="0"/>
        <a:buChar char="–"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4pPr>
      <a:lvl5pPr marL="1425575" indent="40322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Arial" charset="0"/>
        <a:buChar char="»"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90000"/>
              </a:schemeClr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1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A8B4B63-8085-40FB-A5F4-920B443F5523}" type="datetimeFigureOut">
              <a:rPr lang="ru-RU"/>
              <a:pPr>
                <a:defRPr/>
              </a:pPr>
              <a:t>18.04.2019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F2C07C4-5EF8-46B9-A38C-EDFBADE0A9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  <p:sldLayoutId id="2147483736" r:id="rId12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yandex.ru/images/search?pos=5&amp;img_url=https://if.oblast.online/wp-content/uploads/2018/06/Ashaka-Cement-road-construction-project.jpg&amp;text=%D1%80%D0%B5%D0%BC%D0%BE%D0%BD%D1%82+%D0%B4%D0%BE%D0%B3%D0%BE%D0%B3%D0%B8&amp;rpt=simage" TargetMode="Externa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5.pn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5.png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yandex.ru/images/search?pos=1&amp;img_url=https://avatars.mds.yandex.net/get-zen_doc/135437/pub_5b8f822208fc4100aaa4add8_5b8f83de4ed03b00aa5bbfe2/scale_600&amp;text=%D0%B7%D0%B0%D0%BC%D0%B5%D0%BD%D0%B0+%D0%BE%D0%BA%D0%BE%D0%BD+%D0%B2+%D1%88%D0%BA%D0%BE%D0%BB%D0%B0%D1%85+%D0%B8%D0%BF%D0%B0%D1%82%D0%BE%D0%B2%D0%BE&amp;rpt=simage" TargetMode="Externa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5.png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5.png"/><Relationship Id="rId2" Type="http://schemas.openxmlformats.org/officeDocument/2006/relationships/hyperlink" Target="https://yandex.ru/images/search?pos=10&amp;img_url=https://lefortovo.mos.ru/upload/medialibrary/52b/shkola.jpg&amp;text=%D1%80%D0%B5%D0%BC%D0%BE%D0%BD%D1%82%D0%BD%D1%8B%D0%B5+%D1%80%D0%B0%D0%B1%D0%BE%D1%82%D1%8B+%D0%B2+%D1%88%D0%BA%D0%BE%D0%BB%D0%B0%D1%85+%D0%B8%D0%BF%D0%B0%D1%82%D0%BE%D0%B2%D0%BE&amp;rpt=simage" TargetMode="Externa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0.jpeg"/><Relationship Id="rId5" Type="http://schemas.openxmlformats.org/officeDocument/2006/relationships/hyperlink" Target="https://yandex.ru/images/search?pos=37&amp;img_url=http://xn----7sbbpcbc8bep3a0ll.xn--p1ai/img/gallery/65/gallery_4666_m_1.jpg&amp;text=%D0%B7%D0%B0%D0%BC%D0%B5%D0%BD%D0%B0+%D0%BE%D0%BA%D0%BE%D0%BD+%D0%B2+%D1%88%D0%BA%D0%BE%D0%BB%D0%B0%D1%85+%D0%B8%D0%BF%D0%B0%D1%82%D0%BE%D0%B2%D0%BE&amp;rpt=simage" TargetMode="External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openxmlformats.org/officeDocument/2006/relationships/image" Target="../media/image5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5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2.jpeg"/><Relationship Id="rId7" Type="http://schemas.openxmlformats.org/officeDocument/2006/relationships/image" Target="../media/image5.png"/><Relationship Id="rId2" Type="http://schemas.openxmlformats.org/officeDocument/2006/relationships/hyperlink" Target="https://yandex.ru/images/search?pos=17&amp;img_url=https://zhiloepravo.com/wp-content/uploads/2017/09/photo_2017-03-09_17-50-35.jpg&amp;text=%D0%B6%D0%B8%D0%BB%D0%B8%D1%89%D0%BD%D1%8B%D0%B9+%D1%81%D0%B5%D1%80%D1%82%D0%B8%D1%84%D0%B8%D0%BA%D0%B0%D1%82+%D1%84%D0%BE%D1%82%D0%BE&amp;rpt=simage" TargetMode="Externa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12" Type="http://schemas.openxmlformats.org/officeDocument/2006/relationships/image" Target="../media/image5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45.png"/><Relationship Id="rId11" Type="http://schemas.openxmlformats.org/officeDocument/2006/relationships/image" Target="../media/image50.png"/><Relationship Id="rId5" Type="http://schemas.openxmlformats.org/officeDocument/2006/relationships/image" Target="../media/image44.png"/><Relationship Id="rId10" Type="http://schemas.openxmlformats.org/officeDocument/2006/relationships/image" Target="../media/image49.png"/><Relationship Id="rId4" Type="http://schemas.openxmlformats.org/officeDocument/2006/relationships/image" Target="../media/image43.png"/><Relationship Id="rId9" Type="http://schemas.openxmlformats.org/officeDocument/2006/relationships/image" Target="../media/image4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6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5.png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openxmlformats.org/officeDocument/2006/relationships/image" Target="../media/image5.pn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5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61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64.jpeg"/><Relationship Id="rId5" Type="http://schemas.openxmlformats.org/officeDocument/2006/relationships/hyperlink" Target="https://yandex.ru/images/search?pos=2&amp;img_url=https://avatars.mds.yandex.net/get-zen_doc/222865/pub_5aeaeb7b3dceb76be76ef4fa_5aeaeb82a815f19a06c03939/scale_1200&amp;text=%D0%B4%D0%BE%D1%80%D0%BE%D0%B3%D0%B0+%D1%81%D1%82%D0%B0%D0%B2%D1%80%D0%BE%D0%BF%D0%BE%D0%BB%D1%8C%D1%81%D0%BA%D0%B8%D0%B9+%D0%BA%D1%80%D0%B0%D0%B9&amp;rpt=simage" TargetMode="External"/><Relationship Id="rId4" Type="http://schemas.openxmlformats.org/officeDocument/2006/relationships/image" Target="../media/image63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hyperlink" Target="https://yandex.ru/images/search?pos=27&amp;img_url=https://s15.stc.all.kpcdn.net/share/i/4/1227557/wx1080.jpg&amp;text=%D1%81.%D0%9B%D0%B5%D1%81%D0%BD%D0%B0%D1%8F+%D0%94%D0%B0%D1%87%D0%B0+%D1%80%D0%B5%D0%B0%D0%BB%D0%B8%D0%B7%D1%83%D0%B5%D1%82%D1%81%D1%8F+%D0%B8%D0%BD%D0%B2%D0%B5%D1%81%D1%82%D0%B8%D1%86%D0%B8%D0%BE%D0%BD%D0%BD%D1%8B%D0%B9+%D0%BF%D1%80%D0%BE%D0%B5%D0%BA%D1%82+%D0%BF%D0%BE+%D0%BF%D1%80%D0%BE%D0%B8%D0%B7%D0%B2%D0%BE%D0%B4%D1%81%D1%82%D0%B2%D1%83+%D0%BC%D1%8F%D1%81%D0%B0+%D0%B8%D0%BD%D0%B4%D0%B5%D0%B9%D0%BA%D0%B8+&amp;rpt=simage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5.png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yandex.ru/images/search?pos=1&amp;img_url=http://www.stavplus.ru/media/k2/items/cache/e98e75e023e2fa3e60ad0f8ff7eaf805_XL.jpg&amp;text=%D0%BF%D1%80%D0%BE%D1%81%D0%BC%D0%BE%D1%82%D1%80+%D1%84%D0%B8%D0%BB%D1%8C%D0%BC%D0%BE%D0%B2+%D0%BA%D0%B8%D0%BD%D0%BE%D1%82%D0%B5%D0%B0%D1%82%D1%80+%D1%80%D0%BE%D1%81%D1%81%D0%B8%D1%8F+%D0%B1%D0%B5%D1%81+%D1%82%D0%B5%D1%80%D1%80%D0%BE%D1%80%D0%B0&amp;rpt=simage" TargetMode="External"/><Relationship Id="rId7" Type="http://schemas.openxmlformats.org/officeDocument/2006/relationships/image" Target="../media/image7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5.xml"/><Relationship Id="rId6" Type="http://schemas.openxmlformats.org/officeDocument/2006/relationships/hyperlink" Target="https://yandex.ru/images/search?pos=16&amp;img_url=https://static.mk.ru/upload/entities/2018/10/26/articles/facebookPicture/ca/55/5b/78/880efb87b5c16b561c145d81e41a8e59.jpg&amp;text=%D1%88%D1%82%D0%B0%D0%B1+%D0%BD%D0%B0%D1%80%D0%BE%D0%B4%D0%BD%D1%8B%D1%85+%D0%B4%D1%80%D1%83%D0%B6%D0%B8%D0%BD+&amp;rpt=simage" TargetMode="External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37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openxmlformats.org/officeDocument/2006/relationships/image" Target="../media/image5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5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chart" Target="../charts/chart1.xml"/><Relationship Id="rId7" Type="http://schemas.openxmlformats.org/officeDocument/2006/relationships/diagramColors" Target="../diagrams/colors4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5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10" Type="http://schemas.openxmlformats.org/officeDocument/2006/relationships/image" Target="../media/image5.png"/><Relationship Id="rId4" Type="http://schemas.openxmlformats.org/officeDocument/2006/relationships/image" Target="../media/image11.jpeg"/><Relationship Id="rId9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42875" y="1928828"/>
            <a:ext cx="9286875" cy="3571875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ИСПОЛНЕНИЕ БЮДЖЕТА </a:t>
            </a:r>
            <a:br>
              <a:rPr lang="ru-RU" sz="3600" b="1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ИПАТОВСКОГО ГОРОДСКОГО ОКРУГА </a:t>
            </a:r>
            <a:br>
              <a:rPr lang="ru-RU" sz="3600" b="1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СТАВРОПОЛЬСКОГО КРАЯ </a:t>
            </a:r>
            <a:br>
              <a:rPr lang="ru-RU" sz="3600" b="1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 2018 ГОД</a:t>
            </a:r>
            <a:endParaRPr lang="ru-RU" sz="3600" b="1" dirty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chemeClr val="accent6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89" y="6000774"/>
            <a:ext cx="8643937" cy="785813"/>
          </a:xfrm>
        </p:spPr>
        <p:txBody>
          <a:bodyPr rtlCol="0"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6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ФИНАНСОВОЕ УПРАВЛЕНИЕ АДМИНИСТРАЦИИ ИПАТОВСКОГО ГОРОДСКОГО ОКРУГА СТАВРОПОЛЬСКОГО КРАЯ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6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2019 год</a:t>
            </a:r>
            <a:endParaRPr lang="ru-RU" sz="16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0" name="Picture 1" descr="\\172.17.10.12\Public\Документы\ГЕРБ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7621" y="428604"/>
            <a:ext cx="1428755" cy="17330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142852"/>
            <a:ext cx="7786741" cy="511156"/>
          </a:xfrm>
          <a:noFill/>
          <a:ln w="9525">
            <a:noFill/>
            <a:miter lim="800000"/>
            <a:headEnd/>
            <a:tailEnd/>
          </a:ln>
          <a:effectLst>
            <a:outerShdw blurRad="50800" dist="50800" dir="5400000" algn="ctr" rotWithShape="0">
              <a:schemeClr val="tx2">
                <a:lumMod val="50000"/>
              </a:scheme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eaLnBrk="1" hangingPunct="1">
              <a:defRPr/>
            </a:pPr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ОБЩЕГОСУДАРСТВЕННЫЕ ВОПРОСЫ</a:t>
            </a:r>
            <a:endParaRPr lang="ru-RU" sz="28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8" name="Picture 1" descr="\\172.17.10.12\Public\Документы\ГЕРБ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" y="1"/>
            <a:ext cx="714375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102711_139270843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0639281">
            <a:off x="35429" y="892151"/>
            <a:ext cx="4663412" cy="24669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51105">
            <a:off x="5309532" y="3377372"/>
            <a:ext cx="3285250" cy="3239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TextBox 13"/>
          <p:cNvSpPr txBox="1"/>
          <p:nvPr/>
        </p:nvSpPr>
        <p:spPr>
          <a:xfrm>
            <a:off x="4786314" y="857232"/>
            <a:ext cx="400052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Постановление Правительства Ставропольского края от 25.12.2017г. № 533-п «Об утверждении Нормативов формирования расходов на содержание  органов местного самоуправления муниципальных образований Ставропольского края на 2018 год»</a:t>
            </a:r>
            <a:endParaRPr lang="ru-RU" sz="160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85720" y="5000636"/>
            <a:ext cx="328614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Дополнительные ассигнования на обеспечение деятельности органов местного самоуправления в сумме </a:t>
            </a:r>
            <a:r>
              <a:rPr lang="ru-RU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32856,92 тыс. рублей</a:t>
            </a:r>
            <a:endParaRPr lang="ru-RU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429124" y="2857496"/>
            <a:ext cx="2928958" cy="642942"/>
          </a:xfrm>
          <a:prstGeom prst="roundRect">
            <a:avLst/>
          </a:prstGeom>
          <a:ln w="1905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Норматив формирования расходов на содержание органов местного самоуправления</a:t>
            </a:r>
            <a:endParaRPr lang="ru-RU" sz="14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285852" y="3714752"/>
            <a:ext cx="1785950" cy="714380"/>
          </a:xfrm>
          <a:prstGeom prst="roundRect">
            <a:avLst/>
          </a:prstGeom>
          <a:ln w="1905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Первоначальный 20,16</a:t>
            </a:r>
            <a:endParaRPr lang="ru-RU" sz="160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786182" y="4786322"/>
            <a:ext cx="1785950" cy="714380"/>
          </a:xfrm>
          <a:prstGeom prst="roundRect">
            <a:avLst/>
          </a:prstGeom>
          <a:ln w="1905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Уточненный 20,29</a:t>
            </a:r>
            <a:endParaRPr lang="ru-RU" sz="160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1" name="Прямая со стрелкой 20"/>
          <p:cNvCxnSpPr/>
          <p:nvPr/>
        </p:nvCxnSpPr>
        <p:spPr>
          <a:xfrm rot="10800000" flipV="1">
            <a:off x="3286116" y="3214686"/>
            <a:ext cx="785818" cy="357190"/>
          </a:xfrm>
          <a:prstGeom prst="straightConnector1">
            <a:avLst/>
          </a:prstGeom>
          <a:ln w="28575">
            <a:solidFill>
              <a:srgbClr val="0000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3214678" y="4143380"/>
            <a:ext cx="1071570" cy="500066"/>
          </a:xfrm>
          <a:prstGeom prst="straightConnector1">
            <a:avLst/>
          </a:prstGeom>
          <a:ln w="28575">
            <a:solidFill>
              <a:srgbClr val="0000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rot="5400000" flipH="1" flipV="1">
            <a:off x="4643438" y="3786190"/>
            <a:ext cx="1000132" cy="714380"/>
          </a:xfrm>
          <a:prstGeom prst="straightConnector1">
            <a:avLst/>
          </a:prstGeom>
          <a:ln w="28575">
            <a:solidFill>
              <a:srgbClr val="0000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4"/>
          <p:cNvSpPr txBox="1">
            <a:spLocks noChangeArrowheads="1"/>
          </p:cNvSpPr>
          <p:nvPr/>
        </p:nvSpPr>
        <p:spPr bwMode="auto">
          <a:xfrm>
            <a:off x="500034" y="1071563"/>
            <a:ext cx="821537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50800" dir="5400000" algn="ctr" rotWithShape="0">
              <a:schemeClr val="bg1"/>
            </a:outerShdw>
          </a:effectLst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Включает расходы на обеспечение деятельности учреждений, осуществляющих управление в сфере дорожного хозяйства, расходы на строительство, реконструкцию, капитальный ремонт, ремонт и содержание действующей сети автомобильных дорог общего пользования федерального, регионального или межмуниципального значений, местного значения и искусственных сооружений на них, расходы на капитальный ремонт и ремонт дворовых территорий многоквартирных домов, проездов к дворовым территориям многоквартирных домов населенных пунктов.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42910" y="0"/>
            <a:ext cx="8358247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50800" dir="5400000" algn="ctr" rotWithShape="0">
              <a:schemeClr val="tx2">
                <a:lumMod val="50000"/>
              </a:scheme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r>
              <a:rPr lang="ru-RU" sz="27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Национальная экономика </a:t>
            </a:r>
          </a:p>
          <a:p>
            <a:pPr algn="ctr">
              <a:defRPr/>
            </a:pPr>
            <a:r>
              <a:rPr lang="ru-RU" sz="27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«Дорожное хозяйство (дорожные фонды)» </a:t>
            </a:r>
            <a:endParaRPr lang="ru-RU" sz="27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14282" y="2571744"/>
            <a:ext cx="278606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25400" dir="54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Утвержденный план 2018 года</a:t>
            </a:r>
          </a:p>
          <a:p>
            <a:pPr lvl="0" algn="ctr">
              <a:defRPr/>
            </a:pP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42 549,25 тыс.рублей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143240" y="2714620"/>
            <a:ext cx="250033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25400" dir="54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Уточненный план 2018 года </a:t>
            </a:r>
          </a:p>
          <a:p>
            <a:pPr algn="ctr">
              <a:defRPr/>
            </a:pP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137 178,88 тыс.рублей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6215074" y="3786190"/>
            <a:ext cx="292892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25400" dir="54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Расходы за 2018 год</a:t>
            </a:r>
          </a:p>
          <a:p>
            <a:pPr algn="ctr">
              <a:defRPr/>
            </a:pP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134 463,93 тыс.рублей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428596" y="5643578"/>
            <a:ext cx="257176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25400" dir="54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ИСПОЛНЕНИЕ</a:t>
            </a:r>
          </a:p>
          <a:p>
            <a:pPr algn="ctr">
              <a:defRPr/>
            </a:pP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98,0 %</a:t>
            </a:r>
          </a:p>
        </p:txBody>
      </p:sp>
      <p:pic>
        <p:nvPicPr>
          <p:cNvPr id="20" name="Picture 4" descr="https://im0-tub-ru.yandex.net/i?id=a7ae72c8f5f5242fa45a525c9abb5707-l&amp;n=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3429000"/>
            <a:ext cx="3357554" cy="19288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В Москве начинается полномасштабный ремонт дорог.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488" y="3643314"/>
            <a:ext cx="3214710" cy="21431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29322" y="4304116"/>
            <a:ext cx="3040930" cy="22806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3" name="Прямоугольник 22"/>
          <p:cNvSpPr/>
          <p:nvPr/>
        </p:nvSpPr>
        <p:spPr>
          <a:xfrm>
            <a:off x="5715008" y="2285992"/>
            <a:ext cx="3286148" cy="1384995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4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Субсидии  на капитальный ремонт и ремонт автомобильных дорог общего пользования – 81 578,26 тыс. рублей, выделено дополнительно из местного бюджета – 11 506,15 тыс. рублей. Отремонтировано – 10,621 км. </a:t>
            </a:r>
          </a:p>
        </p:txBody>
      </p:sp>
      <p:pic>
        <p:nvPicPr>
          <p:cNvPr id="14" name="Picture 1" descr="\\172.17.10.12\Public\Документы\ГЕРБ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" y="1"/>
            <a:ext cx="714375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43174" y="3357562"/>
            <a:ext cx="4214842" cy="31611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 descr="image152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4276" y="928670"/>
            <a:ext cx="3686364" cy="250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TextBox 11"/>
          <p:cNvSpPr txBox="1"/>
          <p:nvPr/>
        </p:nvSpPr>
        <p:spPr>
          <a:xfrm>
            <a:off x="857192" y="0"/>
            <a:ext cx="828680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50800" dir="5400000" algn="ctr" rotWithShape="0">
              <a:schemeClr val="tx2">
                <a:lumMod val="50000"/>
              </a:scheme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r>
              <a:rPr lang="ru-RU" sz="27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Жилищно – коммунальное хозяйство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71538" y="785794"/>
            <a:ext cx="771530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50800" dir="5400000" algn="ctr" rotWithShape="0">
              <a:schemeClr val="bg1"/>
            </a:outerShdw>
          </a:effectLst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Включает расходы на обеспечение деятельности и поддержание жилищно-коммунальной отрасли экономики.</a:t>
            </a: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44" y="1214422"/>
            <a:ext cx="4127524" cy="250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TextBox 14"/>
          <p:cNvSpPr txBox="1"/>
          <p:nvPr/>
        </p:nvSpPr>
        <p:spPr>
          <a:xfrm>
            <a:off x="214282" y="3857628"/>
            <a:ext cx="2357454" cy="224676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Субсидия на Строительство разводящих газовых сетей </a:t>
            </a:r>
          </a:p>
          <a:p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х. Красный </a:t>
            </a:r>
            <a:r>
              <a:rPr lang="ru-RU" sz="14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Кундуль</a:t>
            </a: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х. Верхний </a:t>
            </a:r>
            <a:r>
              <a:rPr lang="ru-RU" sz="14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Кундуль</a:t>
            </a: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х. Средний </a:t>
            </a:r>
            <a:r>
              <a:rPr lang="ru-RU" sz="14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Кундуль</a:t>
            </a: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Ипатовского района СК в сумме </a:t>
            </a:r>
            <a:r>
              <a:rPr lang="ru-RU" sz="1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7799,06 тыс. рублей</a:t>
            </a: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 Ввод в действие распределительных газовых сетей – </a:t>
            </a:r>
            <a:r>
              <a:rPr lang="ru-RU" sz="1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10,681 тыс. метров.</a:t>
            </a:r>
            <a:endParaRPr lang="ru-RU" sz="14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643702" y="3857628"/>
            <a:ext cx="2214578" cy="16004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За счет средств местного бюджета на улучшение системы водоснабжения на территории Ипатовского  городского округа СК выделено  - </a:t>
            </a:r>
            <a:r>
              <a:rPr lang="ru-RU" sz="1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1212,00 тыс.  рублей.</a:t>
            </a:r>
            <a:endParaRPr lang="ru-RU" sz="14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643306" y="1785926"/>
            <a:ext cx="2357454" cy="138499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 рамках государственной программы «Формирование современной городской среды» выделена субсидия в сумме </a:t>
            </a:r>
            <a:r>
              <a:rPr lang="ru-RU" sz="1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14204,14 тыс. рублей. </a:t>
            </a:r>
            <a:endParaRPr lang="ru-RU" sz="14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1" descr="\\172.17.10.12\Public\Документы\ГЕРБ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" y="1"/>
            <a:ext cx="714375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 descr="вапрол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0" y="1214422"/>
            <a:ext cx="4780614" cy="31936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411" name="TextBox 5"/>
          <p:cNvSpPr txBox="1">
            <a:spLocks noChangeArrowheads="1"/>
          </p:cNvSpPr>
          <p:nvPr/>
        </p:nvSpPr>
        <p:spPr bwMode="auto">
          <a:xfrm>
            <a:off x="571472" y="928670"/>
            <a:ext cx="785815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Расходы на целенаправленный процесс воспитания и обучения в интересах человека, общества, государства.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285852" y="0"/>
            <a:ext cx="71438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50800" dir="5400000" algn="ctr" rotWithShape="0">
              <a:schemeClr val="tx2">
                <a:lumMod val="50000"/>
              </a:scheme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r>
              <a:rPr lang="ru-RU" sz="27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Образование</a:t>
            </a:r>
            <a:r>
              <a:rPr lang="ru-RU" sz="2700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подраздел  </a:t>
            </a:r>
            <a:r>
              <a:rPr lang="ru-RU" sz="27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«Дошкольное образование»</a:t>
            </a:r>
            <a:endParaRPr lang="ru-RU" sz="27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2" descr="Меняют окна - деревянные на новые пластиковые.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85720" y="3571876"/>
            <a:ext cx="4643470" cy="30859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214282" y="1785926"/>
            <a:ext cx="2928958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Дополнительно выделено бюджетных ассигнований: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357422" y="2643182"/>
            <a:ext cx="2928958" cy="147732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5327,55 тыс. рублей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на проведение текущего ремонта в дошкольных образовательных организациях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429256" y="4000504"/>
            <a:ext cx="3571900" cy="258532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10386,44 тыс. рублей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обеспечение деятельности (оказание услуг) муниципальных казенных и бюджетных учреждений дошкольного образования, 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повышение МРОТ ( до 11163 рубля) работникам муниципальных учреждений.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1" descr="\\172.17.10.12\Public\Документы\ГЕРБ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" y="1"/>
            <a:ext cx="714375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6" descr="Корреспондент газеты &amp;quot;Лефортово&amp;quot; побывал в нескольких зданиях шко...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85786" y="3000372"/>
            <a:ext cx="5572164" cy="32861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Рисунок 14" descr="02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65965" y="1357298"/>
            <a:ext cx="3378035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6" descr="Замена окон в средней образовательной школе.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285728"/>
            <a:ext cx="4826033" cy="27146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6357918" y="4714884"/>
            <a:ext cx="2786082" cy="181588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5">
                <a:lumMod val="10000"/>
              </a:schemeClr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Дополнительно выделено:</a:t>
            </a:r>
          </a:p>
          <a:p>
            <a:pPr>
              <a:buFontTx/>
              <a:buChar char="-"/>
            </a:pP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проведение текущего  ремонта в образовательных организаций – 3220,00 тыс. рублей;</a:t>
            </a:r>
          </a:p>
          <a:p>
            <a:pPr>
              <a:buFontTx/>
              <a:buChar char="-"/>
            </a:pP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на повышение МРОТ ( до 11163 рубля) в сумме </a:t>
            </a:r>
            <a:r>
              <a:rPr lang="ru-RU" sz="1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17167,12 тыс. рублей.</a:t>
            </a:r>
            <a:endParaRPr lang="ru-RU" sz="14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72066" y="0"/>
            <a:ext cx="4071934" cy="1214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50800" dir="5400000" algn="ctr" rotWithShape="0">
              <a:schemeClr val="tx2">
                <a:lumMod val="50000"/>
              </a:scheme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r>
              <a:rPr lang="ru-RU" sz="27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Образование</a:t>
            </a:r>
            <a:r>
              <a:rPr lang="ru-RU" sz="2700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подраздел </a:t>
            </a:r>
            <a:r>
              <a:rPr lang="ru-RU" sz="27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«Общее образование»</a:t>
            </a:r>
            <a:endParaRPr lang="ru-RU" sz="27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57224" y="2000240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142844" y="2714620"/>
            <a:ext cx="2643206" cy="181588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5">
                <a:lumMod val="10000"/>
              </a:schemeClr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проведение работ по замене оконных блоков увеличены плановые ассигнования на </a:t>
            </a:r>
            <a:r>
              <a:rPr lang="ru-RU" sz="1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2174,96 тыс. рублей</a:t>
            </a: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Доля замененных оконных блоков в общем количестве оконных блоков, требующих замены – 29,05%.</a:t>
            </a:r>
            <a:endParaRPr lang="ru-RU" sz="14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928794" y="5286388"/>
            <a:ext cx="2286016" cy="138499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5">
                <a:lumMod val="10000"/>
              </a:schemeClr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Выделены дополнительные бюджетные ассигнования на ремонт спортивного зала МКОУ СОШ № 5 п. Красочный в сумме 2236,10 тыс. рублей. </a:t>
            </a:r>
            <a:endParaRPr lang="ru-RU" sz="14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143240" y="1142984"/>
            <a:ext cx="2571768" cy="116955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5">
                <a:lumMod val="10000"/>
              </a:schemeClr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приобретение новогодних подарков выделено из резервного фонда Правительства СК - </a:t>
            </a:r>
            <a:r>
              <a:rPr lang="ru-RU" sz="1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1261,00 тыс. рублей.</a:t>
            </a:r>
            <a:endParaRPr lang="ru-RU" sz="14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" name="Picture 1" descr="\\172.17.10.12\Public\Документы\ГЕРБ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" y="1"/>
            <a:ext cx="714375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p35963.jpg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lum/>
          </a:blip>
          <a:stretch>
            <a:fillRect/>
          </a:stretch>
        </p:blipFill>
        <p:spPr>
          <a:xfrm>
            <a:off x="142844" y="142852"/>
            <a:ext cx="8858312" cy="6572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TextBox 12"/>
          <p:cNvSpPr txBox="1"/>
          <p:nvPr/>
        </p:nvSpPr>
        <p:spPr>
          <a:xfrm>
            <a:off x="1071538" y="0"/>
            <a:ext cx="7286676" cy="1142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50800" dir="5400000" algn="ctr" rotWithShape="0">
              <a:schemeClr val="tx2">
                <a:lumMod val="25000"/>
              </a:scheme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r>
              <a:rPr lang="ru-RU" sz="27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Культура и Кинематография</a:t>
            </a:r>
            <a:r>
              <a:rPr lang="ru-RU" sz="2700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подраздел </a:t>
            </a:r>
            <a:r>
              <a:rPr lang="ru-RU" sz="27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«Культура</a:t>
            </a:r>
            <a:r>
              <a:rPr lang="ru-RU" sz="2700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» </a:t>
            </a:r>
          </a:p>
        </p:txBody>
      </p:sp>
      <p:graphicFrame>
        <p:nvGraphicFramePr>
          <p:cNvPr id="17" name="Схема 16"/>
          <p:cNvGraphicFramePr/>
          <p:nvPr/>
        </p:nvGraphicFramePr>
        <p:xfrm>
          <a:off x="571472" y="2143116"/>
          <a:ext cx="8001056" cy="41354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6357950" y="1000108"/>
            <a:ext cx="2643206" cy="715089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6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Увеличение бюджетных ассигнований на:</a:t>
            </a:r>
            <a:endParaRPr lang="ru-RU" dirty="0">
              <a:solidFill>
                <a:schemeClr val="accent6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 rot="10800000" flipV="1">
            <a:off x="1571604" y="1428736"/>
            <a:ext cx="4714908" cy="928694"/>
          </a:xfrm>
          <a:prstGeom prst="straightConnector1">
            <a:avLst/>
          </a:prstGeom>
          <a:ln w="28575">
            <a:solidFill>
              <a:srgbClr val="0000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10800000" flipV="1">
            <a:off x="4643438" y="1857364"/>
            <a:ext cx="1785950" cy="642942"/>
          </a:xfrm>
          <a:prstGeom prst="straightConnector1">
            <a:avLst/>
          </a:prstGeom>
          <a:ln w="28575">
            <a:solidFill>
              <a:srgbClr val="0000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rot="5400000">
            <a:off x="7429520" y="2214554"/>
            <a:ext cx="571504" cy="142876"/>
          </a:xfrm>
          <a:prstGeom prst="straightConnector1">
            <a:avLst/>
          </a:prstGeom>
          <a:ln w="28575">
            <a:solidFill>
              <a:srgbClr val="0000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" descr="\\172.17.10.12\Public\Документы\ГЕРБ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" y="1"/>
            <a:ext cx="714375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Государственный жилищный сертификат.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1767"/>
            <a:ext cx="9144000" cy="68797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8072462" y="3214686"/>
            <a:ext cx="857251" cy="14287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tx1"/>
                </a:solidFill>
              </a:rPr>
              <a:t>тыс.руб.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27284">
            <a:off x="1389542" y="2438433"/>
            <a:ext cx="3669760" cy="24449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 descr="img_561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829023">
            <a:off x="4387080" y="4125760"/>
            <a:ext cx="3744205" cy="24945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 rot="1014907">
            <a:off x="5186644" y="2696908"/>
            <a:ext cx="3680259" cy="24519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Picture 1" descr="\\172.17.10.12\Public\Документы\ГЕРБ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" y="1"/>
            <a:ext cx="714375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img_5636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20342328">
            <a:off x="338272" y="1148019"/>
            <a:ext cx="3589477" cy="22576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TextBox 11"/>
          <p:cNvSpPr txBox="1"/>
          <p:nvPr/>
        </p:nvSpPr>
        <p:spPr>
          <a:xfrm>
            <a:off x="357158" y="5214950"/>
            <a:ext cx="3786214" cy="95410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семей 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реализовали свои права на получение субсидии по 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улучшению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жилищных условий.</a:t>
            </a:r>
            <a:endParaRPr lang="ru-RU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714876" y="1000108"/>
            <a:ext cx="3571900" cy="163121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Увеличение плановых ассигнований по основному мероприятию «Обеспечение жильем молодых семей» на </a:t>
            </a: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10525,98 тыс. рублей.</a:t>
            </a:r>
            <a:endParaRPr lang="ru-RU" sz="20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142852"/>
            <a:ext cx="6858048" cy="571480"/>
          </a:xfrm>
          <a:noFill/>
          <a:ln w="9525">
            <a:noFill/>
            <a:miter lim="800000"/>
            <a:headEnd/>
            <a:tailEnd/>
          </a:ln>
          <a:effectLst>
            <a:outerShdw blurRad="50800" dist="50800" dir="5400000" algn="ctr" rotWithShape="0">
              <a:schemeClr val="tx2">
                <a:lumMod val="50000"/>
              </a:scheme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eaLnBrk="1" hangingPunct="1">
              <a:defRPr/>
            </a:pPr>
            <a:r>
              <a:rPr lang="ru-RU" sz="40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Социальная политика</a:t>
            </a:r>
            <a:endParaRPr lang="ru-RU" sz="40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https://im0-tub-ru.yandex.net/i?id=8468d2c9e5bb6a5a44b728e4b977c3dc-l&amp;n=13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45" y="0"/>
            <a:ext cx="9001156" cy="67151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1428728" y="142852"/>
            <a:ext cx="6357982" cy="571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50800" dir="5400000" algn="ctr" rotWithShape="0">
              <a:schemeClr val="tx2">
                <a:lumMod val="50000"/>
              </a:scheme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r>
              <a:rPr lang="ru-RU" sz="32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Физическая культура и спорт</a:t>
            </a:r>
            <a:endParaRPr lang="ru-RU" sz="32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26721" flipH="1">
            <a:off x="269500" y="1936966"/>
            <a:ext cx="3608434" cy="21650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1" descr="\\172.17.10.12\Public\Документы\ГЕРБ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" y="1"/>
            <a:ext cx="714375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 rot="20333994" flipH="1">
            <a:off x="3388544" y="2419673"/>
            <a:ext cx="2572001" cy="34293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54610">
            <a:off x="5621060" y="4072727"/>
            <a:ext cx="3317994" cy="24884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2530" name="Прямоугольник 5"/>
          <p:cNvSpPr>
            <a:spLocks noChangeArrowheads="1"/>
          </p:cNvSpPr>
          <p:nvPr/>
        </p:nvSpPr>
        <p:spPr bwMode="auto">
          <a:xfrm>
            <a:off x="428564" y="857232"/>
            <a:ext cx="871543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Расходы на обеспечение деятельности учреждений в сфере физической культуры и спорта, содержание сборных команд, подготовку и участие в всероссийских, региональных и иных спортивных мероприятиях, а также государственную поддержку развития спорта.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857884" y="2000240"/>
            <a:ext cx="3071834" cy="1464231"/>
          </a:xfrm>
          <a:prstGeom prst="round2Diag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Увеличение плановых ассигнований на </a:t>
            </a:r>
            <a:r>
              <a:rPr lang="ru-RU" sz="16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14224,45 тыс. рублей</a:t>
            </a:r>
            <a:r>
              <a:rPr lang="ru-RU" sz="16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на реконструкцию беговых дорожек и игровых площадок стадиона. </a:t>
            </a:r>
            <a:endParaRPr lang="ru-RU" sz="16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 rot="21449782">
            <a:off x="823488" y="4530379"/>
            <a:ext cx="3071834" cy="2009061"/>
          </a:xfrm>
          <a:prstGeom prst="round2Diag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Дополнительно выделено – </a:t>
            </a:r>
            <a:r>
              <a:rPr lang="ru-RU" sz="1600" b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5171,58 тыс. рублей </a:t>
            </a:r>
            <a:r>
              <a:rPr lang="ru-RU" sz="16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ремонт фасада здания стадиона, текущий ремонт северного и южного сектора легкой атлетики спортивного ядра.</a:t>
            </a:r>
            <a:endParaRPr lang="ru-RU" sz="16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Овал 11"/>
          <p:cNvSpPr/>
          <p:nvPr/>
        </p:nvSpPr>
        <p:spPr>
          <a:xfrm>
            <a:off x="7358082" y="2285992"/>
            <a:ext cx="1643074" cy="1643074"/>
          </a:xfrm>
          <a:prstGeom prst="ellipse">
            <a:avLst/>
          </a:prstGeom>
          <a:solidFill>
            <a:schemeClr val="accent3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5786446" y="1357298"/>
            <a:ext cx="1785950" cy="1857388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4000496" y="857232"/>
            <a:ext cx="1857388" cy="1785950"/>
          </a:xfrm>
          <a:prstGeom prst="ellipse">
            <a:avLst/>
          </a:prstGeom>
          <a:solidFill>
            <a:srgbClr val="92D050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2143108" y="571480"/>
            <a:ext cx="2071702" cy="2071702"/>
          </a:xfrm>
          <a:prstGeom prst="ellipse">
            <a:avLst/>
          </a:prstGeom>
          <a:solidFill>
            <a:srgbClr val="F0D5D4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268" y="214290"/>
            <a:ext cx="6143732" cy="796932"/>
          </a:xfrm>
          <a:noFill/>
          <a:ln w="9525">
            <a:noFill/>
            <a:miter lim="800000"/>
            <a:headEnd/>
            <a:tailEnd/>
          </a:ln>
          <a:effectLst>
            <a:outerShdw blurRad="50800" dist="50800" dir="5400000" algn="ctr" rotWithShape="0">
              <a:schemeClr val="tx2">
                <a:lumMod val="50000"/>
              </a:scheme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r">
              <a:defRPr/>
            </a:pPr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Расходы бюджета Ипатовского городского округа Ставропольского края в разрезе</a:t>
            </a:r>
            <a:br>
              <a:rPr lang="ru-RU" sz="20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муниципальных программ </a:t>
            </a:r>
            <a:br>
              <a:rPr lang="ru-RU" sz="20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2018 году </a:t>
            </a:r>
            <a:endParaRPr lang="ru-RU" sz="20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5715008" y="5643578"/>
            <a:ext cx="1071570" cy="1071570"/>
          </a:xfrm>
          <a:prstGeom prst="ellipse">
            <a:avLst/>
          </a:prstGeom>
          <a:solidFill>
            <a:srgbClr val="B482DA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1357290" y="5286388"/>
            <a:ext cx="642942" cy="642942"/>
          </a:xfrm>
          <a:prstGeom prst="ellipse">
            <a:avLst/>
          </a:prstGeom>
          <a:solidFill>
            <a:srgbClr val="42DEDA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0" y="857232"/>
            <a:ext cx="2357390" cy="2428892"/>
          </a:xfrm>
          <a:prstGeom prst="ellipse">
            <a:avLst/>
          </a:prstGeom>
          <a:solidFill>
            <a:srgbClr val="CAD9EC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4572000" y="5929330"/>
            <a:ext cx="928694" cy="928670"/>
          </a:xfrm>
          <a:prstGeom prst="ellipse">
            <a:avLst/>
          </a:prstGeom>
          <a:solidFill>
            <a:srgbClr val="7CCFEC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7715240" y="3929066"/>
            <a:ext cx="1428760" cy="1428760"/>
          </a:xfrm>
          <a:prstGeom prst="ellipse">
            <a:avLst/>
          </a:prstGeom>
          <a:solidFill>
            <a:schemeClr val="accent6">
              <a:lumMod val="9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1857356" y="3500438"/>
            <a:ext cx="357190" cy="357190"/>
          </a:xfrm>
          <a:prstGeom prst="ellipse">
            <a:avLst/>
          </a:prstGeom>
          <a:solidFill>
            <a:srgbClr val="FEEECE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3071802" y="5929282"/>
            <a:ext cx="857256" cy="785866"/>
          </a:xfrm>
          <a:prstGeom prst="ellipse">
            <a:avLst/>
          </a:prstGeom>
          <a:solidFill>
            <a:srgbClr val="C5D8A0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1071538" y="4572008"/>
            <a:ext cx="500066" cy="500066"/>
          </a:xfrm>
          <a:prstGeom prst="ellipse">
            <a:avLst/>
          </a:prstGeom>
          <a:solidFill>
            <a:srgbClr val="FF3300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1285852" y="3929066"/>
            <a:ext cx="428628" cy="428628"/>
          </a:xfrm>
          <a:prstGeom prst="ellipse">
            <a:avLst/>
          </a:prstGeom>
          <a:solidFill>
            <a:srgbClr val="86E725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7000892" y="5214950"/>
            <a:ext cx="1214446" cy="1214446"/>
          </a:xfrm>
          <a:prstGeom prst="ellipse">
            <a:avLst/>
          </a:prstGeom>
          <a:solidFill>
            <a:srgbClr val="FC7420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2071670" y="5715016"/>
            <a:ext cx="785818" cy="785818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TextBox 28"/>
          <p:cNvSpPr txBox="1"/>
          <p:nvPr/>
        </p:nvSpPr>
        <p:spPr>
          <a:xfrm>
            <a:off x="285720" y="2285992"/>
            <a:ext cx="164307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Развитие </a:t>
            </a:r>
          </a:p>
          <a:p>
            <a:pPr algn="ctr"/>
            <a:r>
              <a:rPr lang="ru-RU" sz="14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образования</a:t>
            </a:r>
          </a:p>
          <a:p>
            <a:pPr algn="ctr"/>
            <a:r>
              <a:rPr lang="ru-RU" sz="14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39,6 %</a:t>
            </a:r>
            <a:endParaRPr lang="ru-RU" sz="1400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143108" y="1571612"/>
            <a:ext cx="228601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Социальная </a:t>
            </a:r>
          </a:p>
          <a:p>
            <a:pPr algn="ctr"/>
            <a:r>
              <a:rPr lang="ru-RU" sz="14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поддержка граждан </a:t>
            </a:r>
          </a:p>
          <a:p>
            <a:pPr algn="ctr"/>
            <a:r>
              <a:rPr lang="ru-RU" sz="14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19,8 %</a:t>
            </a:r>
            <a:endParaRPr lang="ru-RU" sz="1400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" name="Рисунок 30" descr="global_education_reading_1600_cl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857232"/>
            <a:ext cx="1551227" cy="1357322"/>
          </a:xfrm>
          <a:prstGeom prst="rect">
            <a:avLst/>
          </a:prstGeom>
        </p:spPr>
      </p:pic>
      <p:pic>
        <p:nvPicPr>
          <p:cNvPr id="34" name="Рисунок 33" descr="logo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14612" y="714356"/>
            <a:ext cx="950637" cy="785818"/>
          </a:xfrm>
          <a:prstGeom prst="rect">
            <a:avLst/>
          </a:prstGeom>
        </p:spPr>
      </p:pic>
      <p:pic>
        <p:nvPicPr>
          <p:cNvPr id="35" name="Рисунок 34" descr="dlya_nakladki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72396" y="2285992"/>
            <a:ext cx="1193275" cy="937257"/>
          </a:xfrm>
          <a:prstGeom prst="rect">
            <a:avLst/>
          </a:prstGeom>
        </p:spPr>
      </p:pic>
      <p:sp>
        <p:nvSpPr>
          <p:cNvPr id="36" name="TextBox 35"/>
          <p:cNvSpPr txBox="1"/>
          <p:nvPr/>
        </p:nvSpPr>
        <p:spPr>
          <a:xfrm>
            <a:off x="7286612" y="3214686"/>
            <a:ext cx="185738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Развитие </a:t>
            </a:r>
          </a:p>
          <a:p>
            <a:pPr algn="ctr"/>
            <a:r>
              <a:rPr lang="ru-RU" sz="14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культуры</a:t>
            </a:r>
          </a:p>
          <a:p>
            <a:pPr algn="ctr"/>
            <a:r>
              <a:rPr lang="ru-RU" sz="14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7,1%</a:t>
            </a:r>
            <a:endParaRPr lang="ru-RU" sz="1400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" name="Рисунок 37" descr="business-processes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071934" y="785794"/>
            <a:ext cx="1928826" cy="1278420"/>
          </a:xfrm>
          <a:prstGeom prst="rect">
            <a:avLst/>
          </a:prstGeom>
        </p:spPr>
      </p:pic>
      <p:sp>
        <p:nvSpPr>
          <p:cNvPr id="39" name="TextBox 38"/>
          <p:cNvSpPr txBox="1"/>
          <p:nvPr/>
        </p:nvSpPr>
        <p:spPr>
          <a:xfrm>
            <a:off x="7786678" y="4643446"/>
            <a:ext cx="135732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Развитие ЖКХ</a:t>
            </a:r>
          </a:p>
          <a:p>
            <a:pPr algn="ctr"/>
            <a:r>
              <a:rPr lang="ru-RU" sz="14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5,3 %</a:t>
            </a:r>
            <a:endParaRPr lang="ru-RU" sz="1400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357686" y="1857364"/>
            <a:ext cx="114300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Развитие </a:t>
            </a:r>
          </a:p>
          <a:p>
            <a:pPr algn="ctr"/>
            <a:r>
              <a:rPr lang="ru-RU" sz="14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экономики</a:t>
            </a:r>
          </a:p>
          <a:p>
            <a:pPr algn="ctr"/>
            <a:r>
              <a:rPr lang="ru-RU" sz="14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8,6 %</a:t>
            </a:r>
            <a:endParaRPr lang="ru-RU" sz="1400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2" name="Рисунок 41" descr="3162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072462" y="4000504"/>
            <a:ext cx="672360" cy="672360"/>
          </a:xfrm>
          <a:prstGeom prst="rect">
            <a:avLst/>
          </a:prstGeom>
        </p:spPr>
      </p:pic>
      <p:pic>
        <p:nvPicPr>
          <p:cNvPr id="49" name="Рисунок 48" descr="unnamed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715140" y="5000636"/>
            <a:ext cx="1000132" cy="1000132"/>
          </a:xfrm>
          <a:prstGeom prst="rect">
            <a:avLst/>
          </a:prstGeom>
        </p:spPr>
      </p:pic>
      <p:sp>
        <p:nvSpPr>
          <p:cNvPr id="46" name="TextBox 45"/>
          <p:cNvSpPr txBox="1"/>
          <p:nvPr/>
        </p:nvSpPr>
        <p:spPr>
          <a:xfrm>
            <a:off x="7000860" y="5572140"/>
            <a:ext cx="21431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Повышение эффективности бюджетных расходов</a:t>
            </a:r>
          </a:p>
          <a:p>
            <a:pPr algn="ctr"/>
            <a:r>
              <a:rPr lang="ru-RU" sz="14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2,9 %</a:t>
            </a:r>
            <a:endParaRPr lang="ru-RU" sz="1400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Овал 46"/>
          <p:cNvSpPr/>
          <p:nvPr/>
        </p:nvSpPr>
        <p:spPr>
          <a:xfrm>
            <a:off x="3143240" y="3786190"/>
            <a:ext cx="2071702" cy="928694"/>
          </a:xfrm>
          <a:prstGeom prst="ellipse">
            <a:avLst/>
          </a:prstGeom>
          <a:solidFill>
            <a:srgbClr val="DDD80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TextBox 47"/>
          <p:cNvSpPr txBox="1"/>
          <p:nvPr/>
        </p:nvSpPr>
        <p:spPr>
          <a:xfrm>
            <a:off x="3071802" y="4000504"/>
            <a:ext cx="22145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6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1 670 315,94 тыс. руб. </a:t>
            </a:r>
            <a:endParaRPr lang="ru-RU" b="1" dirty="0">
              <a:solidFill>
                <a:schemeClr val="accent6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51" name="Прямая со стрелкой 50"/>
          <p:cNvCxnSpPr/>
          <p:nvPr/>
        </p:nvCxnSpPr>
        <p:spPr>
          <a:xfrm rot="10800000">
            <a:off x="1928794" y="3000372"/>
            <a:ext cx="1428760" cy="9286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 стрелкой 52"/>
          <p:cNvCxnSpPr/>
          <p:nvPr/>
        </p:nvCxnSpPr>
        <p:spPr>
          <a:xfrm rot="16200000" flipV="1">
            <a:off x="3036083" y="3036091"/>
            <a:ext cx="1071570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 стрелкой 54"/>
          <p:cNvCxnSpPr/>
          <p:nvPr/>
        </p:nvCxnSpPr>
        <p:spPr>
          <a:xfrm rot="5400000" flipH="1" flipV="1">
            <a:off x="4000496" y="3000372"/>
            <a:ext cx="1143008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 стрелкой 56"/>
          <p:cNvCxnSpPr/>
          <p:nvPr/>
        </p:nvCxnSpPr>
        <p:spPr>
          <a:xfrm flipV="1">
            <a:off x="5000628" y="3000372"/>
            <a:ext cx="1143008" cy="9286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 стрелкой 59"/>
          <p:cNvCxnSpPr/>
          <p:nvPr/>
        </p:nvCxnSpPr>
        <p:spPr>
          <a:xfrm flipV="1">
            <a:off x="5214942" y="3571876"/>
            <a:ext cx="2214578" cy="5715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 стрелкой 61"/>
          <p:cNvCxnSpPr/>
          <p:nvPr/>
        </p:nvCxnSpPr>
        <p:spPr>
          <a:xfrm>
            <a:off x="5214942" y="4357694"/>
            <a:ext cx="1928826" cy="1428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 стрелкой 63"/>
          <p:cNvCxnSpPr/>
          <p:nvPr/>
        </p:nvCxnSpPr>
        <p:spPr>
          <a:xfrm>
            <a:off x="5072066" y="4500570"/>
            <a:ext cx="1857388" cy="9286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 стрелкой 76"/>
          <p:cNvCxnSpPr/>
          <p:nvPr/>
        </p:nvCxnSpPr>
        <p:spPr>
          <a:xfrm>
            <a:off x="4786314" y="4643446"/>
            <a:ext cx="928694" cy="7858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9" name="Рисунок 78" descr="logo12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572132" y="5837442"/>
            <a:ext cx="1785977" cy="1020558"/>
          </a:xfrm>
          <a:prstGeom prst="rect">
            <a:avLst/>
          </a:prstGeom>
        </p:spPr>
      </p:pic>
      <p:sp>
        <p:nvSpPr>
          <p:cNvPr id="80" name="TextBox 79"/>
          <p:cNvSpPr txBox="1"/>
          <p:nvPr/>
        </p:nvSpPr>
        <p:spPr>
          <a:xfrm>
            <a:off x="4000496" y="5500702"/>
            <a:ext cx="150019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Развитие физической культуры 2,2%</a:t>
            </a:r>
            <a:endParaRPr lang="ru-RU" sz="1400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0" name="Рисунок 89" descr="Sports_Equipment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357686" y="6215082"/>
            <a:ext cx="1442335" cy="757226"/>
          </a:xfrm>
          <a:prstGeom prst="rect">
            <a:avLst/>
          </a:prstGeom>
        </p:spPr>
      </p:pic>
      <p:cxnSp>
        <p:nvCxnSpPr>
          <p:cNvPr id="92" name="Прямая со стрелкой 91"/>
          <p:cNvCxnSpPr/>
          <p:nvPr/>
        </p:nvCxnSpPr>
        <p:spPr>
          <a:xfrm rot="16200000" flipH="1">
            <a:off x="4143372" y="5000636"/>
            <a:ext cx="928694" cy="3571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7" name="Рисунок 96" descr="raschet-doma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1857356" y="5934092"/>
            <a:ext cx="1156491" cy="923908"/>
          </a:xfrm>
          <a:prstGeom prst="rect">
            <a:avLst/>
          </a:prstGeom>
        </p:spPr>
      </p:pic>
      <p:cxnSp>
        <p:nvCxnSpPr>
          <p:cNvPr id="99" name="Прямая со стрелкой 98"/>
          <p:cNvCxnSpPr/>
          <p:nvPr/>
        </p:nvCxnSpPr>
        <p:spPr>
          <a:xfrm rot="5400000">
            <a:off x="3321835" y="5036355"/>
            <a:ext cx="928694" cy="2857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TextBox 101"/>
          <p:cNvSpPr txBox="1"/>
          <p:nvPr/>
        </p:nvSpPr>
        <p:spPr>
          <a:xfrm>
            <a:off x="1500166" y="3071810"/>
            <a:ext cx="185738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Развитие градостроительства 0,1%</a:t>
            </a:r>
            <a:endParaRPr lang="ru-RU" sz="1400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6" name="Прямая со стрелкой 105"/>
          <p:cNvCxnSpPr/>
          <p:nvPr/>
        </p:nvCxnSpPr>
        <p:spPr>
          <a:xfrm rot="5400000">
            <a:off x="2512555" y="4774065"/>
            <a:ext cx="1207574" cy="8034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TextBox 109"/>
          <p:cNvSpPr txBox="1"/>
          <p:nvPr/>
        </p:nvSpPr>
        <p:spPr>
          <a:xfrm>
            <a:off x="214282" y="3571876"/>
            <a:ext cx="171448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Профилактика правонарушений</a:t>
            </a:r>
          </a:p>
          <a:p>
            <a:pPr algn="ctr"/>
            <a:r>
              <a:rPr lang="ru-RU" sz="14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0,2%</a:t>
            </a:r>
            <a:endParaRPr lang="ru-RU" sz="1400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2" name="Прямая со стрелкой 111"/>
          <p:cNvCxnSpPr>
            <a:endCxn id="7" idx="7"/>
          </p:cNvCxnSpPr>
          <p:nvPr/>
        </p:nvCxnSpPr>
        <p:spPr>
          <a:xfrm rot="10800000" flipV="1">
            <a:off x="1906076" y="4429129"/>
            <a:ext cx="1308619" cy="9514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TextBox 114"/>
          <p:cNvSpPr txBox="1"/>
          <p:nvPr/>
        </p:nvSpPr>
        <p:spPr>
          <a:xfrm>
            <a:off x="500034" y="5357826"/>
            <a:ext cx="13573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Молодежь</a:t>
            </a:r>
          </a:p>
          <a:p>
            <a:pPr algn="ctr"/>
            <a:r>
              <a:rPr lang="ru-RU" sz="14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0,7%</a:t>
            </a:r>
            <a:endParaRPr lang="ru-RU" sz="1400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2928926" y="5715016"/>
            <a:ext cx="11430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err="1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Непрограммные</a:t>
            </a:r>
            <a:r>
              <a:rPr lang="ru-RU" sz="14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расходы</a:t>
            </a:r>
          </a:p>
          <a:p>
            <a:pPr algn="ctr"/>
            <a:r>
              <a:rPr lang="ru-RU" sz="14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1,2%</a:t>
            </a:r>
            <a:endParaRPr lang="ru-RU" sz="1400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22" name="Прямая со стрелкой 121"/>
          <p:cNvCxnSpPr>
            <a:endCxn id="15" idx="6"/>
          </p:cNvCxnSpPr>
          <p:nvPr/>
        </p:nvCxnSpPr>
        <p:spPr>
          <a:xfrm rot="10800000" flipV="1">
            <a:off x="1571604" y="4357693"/>
            <a:ext cx="1571636" cy="46434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Прямая со стрелкой 123"/>
          <p:cNvCxnSpPr>
            <a:endCxn id="16" idx="6"/>
          </p:cNvCxnSpPr>
          <p:nvPr/>
        </p:nvCxnSpPr>
        <p:spPr>
          <a:xfrm rot="10800000">
            <a:off x="1714480" y="4143380"/>
            <a:ext cx="1428760" cy="1088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Прямая со стрелкой 132"/>
          <p:cNvCxnSpPr>
            <a:endCxn id="13" idx="5"/>
          </p:cNvCxnSpPr>
          <p:nvPr/>
        </p:nvCxnSpPr>
        <p:spPr>
          <a:xfrm rot="10800000">
            <a:off x="2162238" y="3805320"/>
            <a:ext cx="1052441" cy="26662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TextBox 137"/>
          <p:cNvSpPr txBox="1"/>
          <p:nvPr/>
        </p:nvSpPr>
        <p:spPr>
          <a:xfrm>
            <a:off x="0" y="4357694"/>
            <a:ext cx="235745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Формирование современной городской среды</a:t>
            </a:r>
          </a:p>
          <a:p>
            <a:pPr algn="ctr"/>
            <a:r>
              <a:rPr lang="ru-RU" sz="14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0,7%</a:t>
            </a:r>
            <a:endParaRPr lang="ru-RU" sz="1400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9" name="Рисунок 148" descr="dorogi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286512" y="2143116"/>
            <a:ext cx="1143008" cy="1143008"/>
          </a:xfrm>
          <a:prstGeom prst="rect">
            <a:avLst/>
          </a:prstGeom>
        </p:spPr>
      </p:pic>
      <p:sp>
        <p:nvSpPr>
          <p:cNvPr id="45" name="TextBox 44"/>
          <p:cNvSpPr txBox="1"/>
          <p:nvPr/>
        </p:nvSpPr>
        <p:spPr>
          <a:xfrm>
            <a:off x="5715008" y="1214422"/>
            <a:ext cx="200026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Развитие транспортной </a:t>
            </a:r>
          </a:p>
          <a:p>
            <a:pPr algn="ctr"/>
            <a:r>
              <a:rPr lang="ru-RU" sz="14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системы и безопасности </a:t>
            </a:r>
          </a:p>
          <a:p>
            <a:pPr algn="ctr"/>
            <a:r>
              <a:rPr lang="ru-RU" sz="14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дорожного движения</a:t>
            </a:r>
          </a:p>
          <a:p>
            <a:pPr algn="ctr"/>
            <a:r>
              <a:rPr lang="ru-RU" sz="14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8,1 %</a:t>
            </a:r>
            <a:endParaRPr lang="ru-RU" sz="1400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5572132" y="5357826"/>
            <a:ext cx="11430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Развитие сельского хозяйства </a:t>
            </a:r>
          </a:p>
          <a:p>
            <a:pPr algn="ctr"/>
            <a:r>
              <a:rPr lang="ru-RU" sz="14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2,7%</a:t>
            </a:r>
            <a:endParaRPr lang="ru-RU" sz="1400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1714480" y="5572140"/>
            <a:ext cx="150019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Управление имуществом 0,8%</a:t>
            </a:r>
            <a:endParaRPr lang="ru-RU" sz="1400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" name="Picture 1" descr="\\172.17.10.12\Public\Документы\ГЕРБ.pn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2" y="1"/>
            <a:ext cx="714375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28926" y="0"/>
            <a:ext cx="6215074" cy="1000108"/>
          </a:xfrm>
          <a:effectLst>
            <a:outerShdw dist="50800" dir="18900000" algn="bl" rotWithShape="0">
              <a:schemeClr val="bg1">
                <a:alpha val="40000"/>
              </a:schemeClr>
            </a:outerShdw>
          </a:effectLst>
        </p:spPr>
        <p:txBody>
          <a:bodyPr rtlCol="0">
            <a:noAutofit/>
          </a:bodyPr>
          <a:lstStyle/>
          <a:p>
            <a:pPr>
              <a:defRPr/>
            </a:pP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</a:t>
            </a:r>
            <a:b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«Развитие образования в Ипатовском городском округе Ставропольского края»</a:t>
            </a:r>
            <a:endParaRPr lang="ru-RU" sz="24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одержимое 8"/>
          <p:cNvSpPr txBox="1">
            <a:spLocks noGrp="1"/>
          </p:cNvSpPr>
          <p:nvPr>
            <p:ph idx="1"/>
          </p:nvPr>
        </p:nvSpPr>
        <p:spPr>
          <a:xfrm>
            <a:off x="2643174" y="1285860"/>
            <a:ext cx="6215106" cy="19451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None/>
            </a:pPr>
            <a:r>
              <a:rPr lang="ru-RU" sz="1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Цель программы</a:t>
            </a: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- обеспечение всеобщей доступности и общественно приемлемого непрерывного, качественного образования для удовлетворения образовательной потребности населения Ипатовского городского округа Ставропольского края через создание условий для обновления структуры и содержания образования, </a:t>
            </a:r>
          </a:p>
          <a:p>
            <a:pPr algn="r">
              <a:buNone/>
            </a:pP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способствующего духовному, физическому </a:t>
            </a:r>
          </a:p>
          <a:p>
            <a:pPr algn="r">
              <a:buNone/>
            </a:pP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 интеллектуальному развитию </a:t>
            </a:r>
          </a:p>
          <a:p>
            <a:pPr algn="r">
              <a:buNone/>
            </a:pP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детей и молодежи</a:t>
            </a:r>
            <a:endParaRPr lang="ru-RU" sz="14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global_education_reading_1600_cl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14346" y="285728"/>
            <a:ext cx="4585613" cy="4012411"/>
          </a:xfrm>
          <a:prstGeom prst="rect">
            <a:avLst/>
          </a:prstGeom>
        </p:spPr>
      </p:pic>
      <p:sp>
        <p:nvSpPr>
          <p:cNvPr id="12" name="Скругленный прямоугольник 11"/>
          <p:cNvSpPr/>
          <p:nvPr/>
        </p:nvSpPr>
        <p:spPr>
          <a:xfrm>
            <a:off x="3571868" y="2643182"/>
            <a:ext cx="2071702" cy="71438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План 664221,13 тыс. рублей</a:t>
            </a:r>
            <a:endParaRPr lang="ru-RU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Облако 12"/>
          <p:cNvSpPr/>
          <p:nvPr/>
        </p:nvSpPr>
        <p:spPr>
          <a:xfrm>
            <a:off x="3929058" y="3429000"/>
            <a:ext cx="2714644" cy="1285884"/>
          </a:xfrm>
          <a:prstGeom prst="cloud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Исполнено 660756,76 тыс. рублей</a:t>
            </a:r>
            <a:endParaRPr lang="ru-RU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Капля 13"/>
          <p:cNvSpPr/>
          <p:nvPr/>
        </p:nvSpPr>
        <p:spPr>
          <a:xfrm rot="561216">
            <a:off x="428596" y="3984300"/>
            <a:ext cx="2786082" cy="1961233"/>
          </a:xfrm>
          <a:prstGeom prst="teardrop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Бесплатное дошкольное образование : план  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213172,29 тыс. рублей</a:t>
            </a:r>
            <a:endParaRPr lang="ru-RU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Исполнено 99,7%</a:t>
            </a:r>
            <a:endParaRPr lang="ru-RU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Капля 14"/>
          <p:cNvSpPr/>
          <p:nvPr/>
        </p:nvSpPr>
        <p:spPr>
          <a:xfrm rot="21090955">
            <a:off x="3138029" y="4776184"/>
            <a:ext cx="2714644" cy="1879220"/>
          </a:xfrm>
          <a:prstGeom prst="teardrop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Бесплатное общее образование : план  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370444,57 тыс. рублей</a:t>
            </a:r>
            <a:endParaRPr lang="ru-RU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Исполнено 99,6%</a:t>
            </a:r>
            <a:endParaRPr lang="ru-RU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Капля 15"/>
          <p:cNvSpPr/>
          <p:nvPr/>
        </p:nvSpPr>
        <p:spPr>
          <a:xfrm rot="15127441">
            <a:off x="6654323" y="3814728"/>
            <a:ext cx="2326950" cy="2755031"/>
          </a:xfrm>
          <a:prstGeom prst="teardrop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Предотвращение пожаров в зданиях образовательных учреждений:  4358,75 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тыс. рублей </a:t>
            </a:r>
          </a:p>
          <a:p>
            <a:pPr algn="ctr"/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Исполнено 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99,9%</a:t>
            </a:r>
            <a:endParaRPr lang="ru-RU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1" descr="\\172.17.10.12\Public\Документы\ГЕРБ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" y="1"/>
            <a:ext cx="714375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285720" y="857232"/>
          <a:ext cx="8572560" cy="56436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1" descr="\\172.17.10.12\Public\Документы\ГЕРБ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" y="1"/>
            <a:ext cx="714375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785786" y="0"/>
            <a:ext cx="8229600" cy="857256"/>
          </a:xfr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t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7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Основы формирования бюджета Ипатовского городского округа Ставропольского края на 2018 год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colectare_numerar_1920.jpg"/>
          <p:cNvPicPr>
            <a:picLocks noChangeAspect="1"/>
          </p:cNvPicPr>
          <p:nvPr/>
        </p:nvPicPr>
        <p:blipFill>
          <a:blip r:embed="rId7" cstate="print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928662" y="1142984"/>
            <a:ext cx="2786082" cy="221457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285720" y="1428736"/>
            <a:ext cx="284969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БЮДЖЕТ</a:t>
            </a:r>
            <a:endParaRPr lang="ru-RU" sz="44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43240" y="142852"/>
            <a:ext cx="6000760" cy="1143008"/>
          </a:xfrm>
          <a:noFill/>
          <a:ln w="9525">
            <a:noFill/>
            <a:miter lim="800000"/>
            <a:headEnd/>
            <a:tailEnd/>
          </a:ln>
          <a:effectLst>
            <a:outerShdw dist="50800" dir="18900000" algn="bl" rotWithShape="0">
              <a:schemeClr val="bg1">
                <a:alpha val="40000"/>
              </a:scheme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</a:t>
            </a:r>
            <a:b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«Развитие культуры Ипатовского городского округа Ставропольского края»</a:t>
            </a:r>
            <a:endParaRPr lang="ru-RU" sz="24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00596" y="1643050"/>
            <a:ext cx="41434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Создание условий для реализации конституционных прав граждан в сфере культуры в Ипатовском городском округе Ставропольского края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500430" y="1357298"/>
            <a:ext cx="2071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u="sng" dirty="0" smtClea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Цель программы </a:t>
            </a:r>
          </a:p>
        </p:txBody>
      </p:sp>
      <p:pic>
        <p:nvPicPr>
          <p:cNvPr id="12" name="Рисунок 11" descr="2016593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4" y="1992813"/>
            <a:ext cx="4714876" cy="4865187"/>
          </a:xfrm>
          <a:prstGeom prst="rect">
            <a:avLst/>
          </a:prstGeom>
        </p:spPr>
      </p:pic>
      <p:pic>
        <p:nvPicPr>
          <p:cNvPr id="15" name="Picture 1" descr="\\172.17.10.12\Public\Документы\ГЕРБ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" y="1"/>
            <a:ext cx="714375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Группа 7"/>
          <p:cNvGrpSpPr/>
          <p:nvPr/>
        </p:nvGrpSpPr>
        <p:grpSpPr>
          <a:xfrm>
            <a:off x="142844" y="857232"/>
            <a:ext cx="3286148" cy="1357322"/>
            <a:chOff x="2271387" y="251350"/>
            <a:chExt cx="2215047" cy="1248848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2326762" y="251350"/>
              <a:ext cx="2159672" cy="1248848"/>
            </a:xfrm>
            <a:prstGeom prst="roundRect">
              <a:avLst>
                <a:gd name="adj" fmla="val 10000"/>
              </a:avLst>
            </a:prstGeom>
            <a:sp3d z="300000" contourW="19050" prstMaterial="metal">
              <a:bevelT w="88900" h="203200"/>
              <a:bevelB w="165100" h="254000"/>
            </a:sp3d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" name="Скругленный прямоугольник 4"/>
            <p:cNvSpPr/>
            <p:nvPr/>
          </p:nvSpPr>
          <p:spPr>
            <a:xfrm>
              <a:off x="2271387" y="251350"/>
              <a:ext cx="2178470" cy="1248848"/>
            </a:xfrm>
            <a:prstGeom prst="rect">
              <a:avLst/>
            </a:prstGeom>
            <a:sp3d z="3000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800" b="1" kern="1200" dirty="0" smtClean="0">
                  <a:solidFill>
                    <a:sysClr val="windowText" lastClr="000000"/>
                  </a:solidFill>
                  <a:latin typeface="Times New Roman" pitchFamily="18" charset="0"/>
                  <a:cs typeface="Times New Roman" pitchFamily="18" charset="0"/>
                </a:rPr>
                <a:t>План :</a:t>
              </a:r>
            </a:p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800" kern="1200" dirty="0" smtClean="0">
                  <a:solidFill>
                    <a:sysClr val="windowText" lastClr="000000"/>
                  </a:solidFill>
                  <a:latin typeface="Times New Roman" pitchFamily="18" charset="0"/>
                  <a:cs typeface="Times New Roman" pitchFamily="18" charset="0"/>
                </a:rPr>
                <a:t>118493,00 тыс. рублей </a:t>
              </a:r>
            </a:p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800" b="1" kern="1200" dirty="0" smtClean="0">
                  <a:solidFill>
                    <a:sysClr val="windowText" lastClr="000000"/>
                  </a:solidFill>
                  <a:latin typeface="Times New Roman" pitchFamily="18" charset="0"/>
                  <a:cs typeface="Times New Roman" pitchFamily="18" charset="0"/>
                </a:rPr>
                <a:t>Исполнено </a:t>
              </a:r>
            </a:p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800" kern="1200" dirty="0" smtClean="0">
                  <a:solidFill>
                    <a:sysClr val="windowText" lastClr="000000"/>
                  </a:solidFill>
                  <a:latin typeface="Times New Roman" pitchFamily="18" charset="0"/>
                  <a:cs typeface="Times New Roman" pitchFamily="18" charset="0"/>
                </a:rPr>
                <a:t>117974,20 тыс. рублей </a:t>
              </a:r>
              <a:endParaRPr lang="ru-RU" sz="1800" kern="120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3286116" y="2357430"/>
            <a:ext cx="1785950" cy="785818"/>
            <a:chOff x="176481" y="1539367"/>
            <a:chExt cx="1299857" cy="937232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17" name="Скругленный прямоугольник 16"/>
            <p:cNvSpPr/>
            <p:nvPr/>
          </p:nvSpPr>
          <p:spPr>
            <a:xfrm>
              <a:off x="176481" y="1539367"/>
              <a:ext cx="1299857" cy="937232"/>
            </a:xfrm>
            <a:prstGeom prst="roundRect">
              <a:avLst>
                <a:gd name="adj" fmla="val 10000"/>
              </a:avLst>
            </a:prstGeom>
            <a:sp3d z="300000" contourW="19050" prstMaterial="metal">
              <a:bevelT w="88900" h="203200"/>
              <a:bevelB w="165100" h="254000"/>
            </a:sp3d>
          </p:spPr>
          <p:style>
            <a:lnRef idx="0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8" name="Скругленный прямоугольник 4"/>
            <p:cNvSpPr/>
            <p:nvPr/>
          </p:nvSpPr>
          <p:spPr>
            <a:xfrm>
              <a:off x="203932" y="1566818"/>
              <a:ext cx="1244955" cy="882330"/>
            </a:xfrm>
            <a:prstGeom prst="rect">
              <a:avLst/>
            </a:prstGeom>
            <a:sp3d z="3000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kern="1200" dirty="0" smtClean="0">
                  <a:solidFill>
                    <a:sysClr val="windowText" lastClr="000000"/>
                  </a:solidFill>
                  <a:latin typeface="Times New Roman" pitchFamily="18" charset="0"/>
                  <a:cs typeface="Times New Roman" pitchFamily="18" charset="0"/>
                </a:rPr>
                <a:t>На обеспечение выполнения муниципального задания ММБУК «КДЦ»</a:t>
              </a:r>
              <a:endParaRPr lang="ru-RU" sz="1200" kern="120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357158" y="2285992"/>
            <a:ext cx="1285884" cy="500066"/>
            <a:chOff x="176479" y="2968127"/>
            <a:chExt cx="987468" cy="563293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20" name="Скругленный прямоугольник 19"/>
            <p:cNvSpPr/>
            <p:nvPr/>
          </p:nvSpPr>
          <p:spPr>
            <a:xfrm>
              <a:off x="176479" y="2968127"/>
              <a:ext cx="987468" cy="563293"/>
            </a:xfrm>
            <a:prstGeom prst="roundRect">
              <a:avLst>
                <a:gd name="adj" fmla="val 10000"/>
              </a:avLst>
            </a:prstGeom>
            <a:sp3d z="300000" contourW="19050" prstMaterial="metal">
              <a:bevelT w="88900" h="203200"/>
              <a:bevelB w="165100" h="254000"/>
            </a:sp3d>
          </p:spPr>
          <p:style>
            <a:lnRef idx="0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Скругленный прямоугольник 4"/>
            <p:cNvSpPr/>
            <p:nvPr/>
          </p:nvSpPr>
          <p:spPr>
            <a:xfrm>
              <a:off x="192977" y="2984625"/>
              <a:ext cx="954472" cy="530297"/>
            </a:xfrm>
            <a:prstGeom prst="rect">
              <a:avLst/>
            </a:prstGeom>
            <a:sp3d z="3000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1910" tIns="41910" rIns="41910" bIns="41910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100" b="1" kern="1200" dirty="0" smtClean="0">
                  <a:solidFill>
                    <a:sysClr val="windowText" lastClr="000000"/>
                  </a:solidFill>
                  <a:latin typeface="Times New Roman" pitchFamily="18" charset="0"/>
                  <a:cs typeface="Times New Roman" pitchFamily="18" charset="0"/>
                </a:rPr>
                <a:t>План 6335,57 тыс. рублей</a:t>
              </a:r>
              <a:endParaRPr lang="ru-RU" sz="1100" b="1" kern="120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1000100" y="3000372"/>
            <a:ext cx="1035605" cy="307717"/>
            <a:chOff x="714347" y="3936303"/>
            <a:chExt cx="1035605" cy="307717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23" name="Скругленный прямоугольник 22"/>
            <p:cNvSpPr/>
            <p:nvPr/>
          </p:nvSpPr>
          <p:spPr>
            <a:xfrm>
              <a:off x="714347" y="3936303"/>
              <a:ext cx="1035605" cy="307717"/>
            </a:xfrm>
            <a:prstGeom prst="roundRect">
              <a:avLst>
                <a:gd name="adj" fmla="val 10000"/>
              </a:avLst>
            </a:prstGeom>
            <a:sp3d z="300000" contourW="19050" prstMaterial="metal">
              <a:bevelT w="88900" h="203200"/>
              <a:bevelB w="165100" h="254000"/>
            </a:sp3d>
          </p:spPr>
          <p:style>
            <a:lnRef idx="0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Скругленный прямоугольник 4"/>
            <p:cNvSpPr/>
            <p:nvPr/>
          </p:nvSpPr>
          <p:spPr>
            <a:xfrm>
              <a:off x="723360" y="3945316"/>
              <a:ext cx="1017579" cy="289691"/>
            </a:xfrm>
            <a:prstGeom prst="rect">
              <a:avLst/>
            </a:prstGeom>
            <a:sp3d z="3000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kern="1200" dirty="0" smtClean="0">
                  <a:solidFill>
                    <a:sysClr val="windowText" lastClr="000000"/>
                  </a:solidFill>
                  <a:latin typeface="Times New Roman" pitchFamily="18" charset="0"/>
                  <a:cs typeface="Times New Roman" pitchFamily="18" charset="0"/>
                </a:rPr>
                <a:t>Исполнение 100%</a:t>
              </a:r>
              <a:endParaRPr lang="ru-RU" sz="1200" b="1" kern="120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714348" y="3571876"/>
            <a:ext cx="2643206" cy="928693"/>
            <a:chOff x="1571603" y="2150354"/>
            <a:chExt cx="1615470" cy="1600783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26" name="Скругленный прямоугольник 25"/>
            <p:cNvSpPr/>
            <p:nvPr/>
          </p:nvSpPr>
          <p:spPr>
            <a:xfrm>
              <a:off x="1571603" y="2150354"/>
              <a:ext cx="1615470" cy="1600783"/>
            </a:xfrm>
            <a:prstGeom prst="roundRect">
              <a:avLst>
                <a:gd name="adj" fmla="val 10000"/>
              </a:avLst>
            </a:prstGeom>
            <a:sp3d z="300000" contourW="19050" prstMaterial="metal">
              <a:bevelT w="88900" h="203200"/>
              <a:bevelB w="165100" h="254000"/>
            </a:sp3d>
          </p:spPr>
          <p:style>
            <a:lnRef idx="0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Скругленный прямоугольник 4"/>
            <p:cNvSpPr/>
            <p:nvPr/>
          </p:nvSpPr>
          <p:spPr>
            <a:xfrm>
              <a:off x="1618488" y="2197239"/>
              <a:ext cx="1521700" cy="1507013"/>
            </a:xfrm>
            <a:prstGeom prst="rect">
              <a:avLst/>
            </a:prstGeom>
            <a:sp3d z="3000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kern="1200" dirty="0" smtClean="0">
                  <a:solidFill>
                    <a:sysClr val="windowText" lastClr="000000"/>
                  </a:solidFill>
                  <a:latin typeface="Times New Roman" pitchFamily="18" charset="0"/>
                  <a:cs typeface="Times New Roman" pitchFamily="18" charset="0"/>
                </a:rPr>
                <a:t>На поддержку лучших традиций и достижений многонациональной и народной культуры Ипатовского района и на развитие системы художественного образования</a:t>
              </a:r>
              <a:endParaRPr lang="ru-RU" sz="1200" kern="120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4572000" y="3357562"/>
            <a:ext cx="1044487" cy="337681"/>
            <a:chOff x="962299" y="4682639"/>
            <a:chExt cx="1044487" cy="337681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30" name="Скругленный прямоугольник 29"/>
            <p:cNvSpPr/>
            <p:nvPr/>
          </p:nvSpPr>
          <p:spPr>
            <a:xfrm>
              <a:off x="962299" y="4682639"/>
              <a:ext cx="1044487" cy="337681"/>
            </a:xfrm>
            <a:prstGeom prst="roundRect">
              <a:avLst>
                <a:gd name="adj" fmla="val 10000"/>
              </a:avLst>
            </a:prstGeom>
            <a:sp3d z="300000" contourW="19050" prstMaterial="metal">
              <a:bevelT w="88900" h="203200"/>
              <a:bevelB w="165100" h="254000"/>
            </a:sp3d>
          </p:spPr>
          <p:style>
            <a:lnRef idx="0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Скругленный прямоугольник 4"/>
            <p:cNvSpPr/>
            <p:nvPr/>
          </p:nvSpPr>
          <p:spPr>
            <a:xfrm>
              <a:off x="972189" y="4692529"/>
              <a:ext cx="1024707" cy="317901"/>
            </a:xfrm>
            <a:prstGeom prst="rect">
              <a:avLst/>
            </a:prstGeom>
            <a:sp3d z="3000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kern="1200" dirty="0" smtClean="0">
                  <a:solidFill>
                    <a:sysClr val="windowText" lastClr="000000"/>
                  </a:solidFill>
                  <a:latin typeface="Times New Roman" pitchFamily="18" charset="0"/>
                  <a:cs typeface="Times New Roman" pitchFamily="18" charset="0"/>
                </a:rPr>
                <a:t>План 636,00 тыс. рублей</a:t>
              </a:r>
              <a:endParaRPr lang="ru-RU" sz="1200" b="1" kern="120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2" name="Группа 31"/>
          <p:cNvGrpSpPr/>
          <p:nvPr/>
        </p:nvGrpSpPr>
        <p:grpSpPr>
          <a:xfrm>
            <a:off x="4357686" y="4071942"/>
            <a:ext cx="1159622" cy="382423"/>
            <a:chOff x="2500298" y="4222056"/>
            <a:chExt cx="1159622" cy="382423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33" name="Скругленный прямоугольник 32"/>
            <p:cNvSpPr/>
            <p:nvPr/>
          </p:nvSpPr>
          <p:spPr>
            <a:xfrm>
              <a:off x="2500298" y="4222056"/>
              <a:ext cx="1159622" cy="382423"/>
            </a:xfrm>
            <a:prstGeom prst="roundRect">
              <a:avLst>
                <a:gd name="adj" fmla="val 10000"/>
              </a:avLst>
            </a:prstGeom>
            <a:sp3d z="300000" contourW="19050" prstMaterial="metal">
              <a:bevelT w="88900" h="203200"/>
              <a:bevelB w="165100" h="254000"/>
            </a:sp3d>
          </p:spPr>
          <p:style>
            <a:lnRef idx="0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Скругленный прямоугольник 4"/>
            <p:cNvSpPr/>
            <p:nvPr/>
          </p:nvSpPr>
          <p:spPr>
            <a:xfrm>
              <a:off x="2511499" y="4233257"/>
              <a:ext cx="1137220" cy="360021"/>
            </a:xfrm>
            <a:prstGeom prst="rect">
              <a:avLst/>
            </a:prstGeom>
            <a:sp3d z="3000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kern="1200" dirty="0" smtClean="0">
                  <a:solidFill>
                    <a:sysClr val="windowText" lastClr="000000"/>
                  </a:solidFill>
                  <a:latin typeface="Times New Roman" pitchFamily="18" charset="0"/>
                  <a:cs typeface="Times New Roman" pitchFamily="18" charset="0"/>
                </a:rPr>
                <a:t>Исполнение 100%</a:t>
              </a:r>
              <a:endParaRPr lang="ru-RU" sz="1200" b="1" kern="120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5" name="Группа 34"/>
          <p:cNvGrpSpPr/>
          <p:nvPr/>
        </p:nvGrpSpPr>
        <p:grpSpPr>
          <a:xfrm>
            <a:off x="2928926" y="4643446"/>
            <a:ext cx="1928826" cy="785818"/>
            <a:chOff x="4034134" y="3468192"/>
            <a:chExt cx="1157670" cy="1120162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36" name="Скругленный прямоугольник 35"/>
            <p:cNvSpPr/>
            <p:nvPr/>
          </p:nvSpPr>
          <p:spPr>
            <a:xfrm>
              <a:off x="4034134" y="3468192"/>
              <a:ext cx="1157670" cy="1120162"/>
            </a:xfrm>
            <a:prstGeom prst="roundRect">
              <a:avLst>
                <a:gd name="adj" fmla="val 10000"/>
              </a:avLst>
            </a:prstGeom>
            <a:sp3d z="300000" contourW="19050" prstMaterial="metal">
              <a:bevelT w="88900" h="203200"/>
              <a:bevelB w="165100" h="254000"/>
            </a:sp3d>
          </p:spPr>
          <p:style>
            <a:lnRef idx="0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Скругленный прямоугольник 4"/>
            <p:cNvSpPr/>
            <p:nvPr/>
          </p:nvSpPr>
          <p:spPr>
            <a:xfrm>
              <a:off x="4066942" y="3501000"/>
              <a:ext cx="1092054" cy="1054546"/>
            </a:xfrm>
            <a:prstGeom prst="rect">
              <a:avLst/>
            </a:prstGeom>
            <a:sp3d z="3000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kern="1200" dirty="0" smtClean="0">
                  <a:solidFill>
                    <a:sysClr val="windowText" lastClr="000000"/>
                  </a:solidFill>
                  <a:latin typeface="Times New Roman" pitchFamily="18" charset="0"/>
                  <a:cs typeface="Times New Roman" pitchFamily="18" charset="0"/>
                </a:rPr>
                <a:t>На обеспечение деятельности учреждений социально-культурных объединений</a:t>
              </a:r>
              <a:endParaRPr lang="ru-RU" sz="1200" kern="120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8" name="Группа 37"/>
          <p:cNvGrpSpPr/>
          <p:nvPr/>
        </p:nvGrpSpPr>
        <p:grpSpPr>
          <a:xfrm>
            <a:off x="214282" y="4714884"/>
            <a:ext cx="1211452" cy="491094"/>
            <a:chOff x="3000365" y="5007875"/>
            <a:chExt cx="1068576" cy="491094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39" name="Скругленный прямоугольник 38"/>
            <p:cNvSpPr/>
            <p:nvPr/>
          </p:nvSpPr>
          <p:spPr>
            <a:xfrm rot="10800000" flipV="1">
              <a:off x="3000365" y="5007875"/>
              <a:ext cx="1068576" cy="491094"/>
            </a:xfrm>
            <a:prstGeom prst="roundRect">
              <a:avLst>
                <a:gd name="adj" fmla="val 10000"/>
              </a:avLst>
            </a:prstGeom>
            <a:sp3d z="300000" contourW="19050" prstMaterial="metal">
              <a:bevelT w="88900" h="203200"/>
              <a:bevelB w="165100" h="254000"/>
            </a:sp3d>
          </p:spPr>
          <p:style>
            <a:lnRef idx="0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Скругленный прямоугольник 4"/>
            <p:cNvSpPr/>
            <p:nvPr/>
          </p:nvSpPr>
          <p:spPr>
            <a:xfrm>
              <a:off x="3014749" y="5022259"/>
              <a:ext cx="1039808" cy="462326"/>
            </a:xfrm>
            <a:prstGeom prst="rect">
              <a:avLst/>
            </a:prstGeom>
            <a:sp3d z="3000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kern="1200" dirty="0" smtClean="0">
                  <a:solidFill>
                    <a:sysClr val="windowText" lastClr="000000"/>
                  </a:solidFill>
                  <a:latin typeface="Times New Roman" pitchFamily="18" charset="0"/>
                  <a:cs typeface="Times New Roman" pitchFamily="18" charset="0"/>
                </a:rPr>
                <a:t>План 92254,11 тыс. рублей</a:t>
              </a:r>
              <a:endParaRPr lang="ru-RU" sz="1200" b="1" kern="120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1" name="Группа 40"/>
          <p:cNvGrpSpPr/>
          <p:nvPr/>
        </p:nvGrpSpPr>
        <p:grpSpPr>
          <a:xfrm>
            <a:off x="1142976" y="5357826"/>
            <a:ext cx="1069242" cy="410411"/>
            <a:chOff x="4868902" y="4967425"/>
            <a:chExt cx="1069242" cy="410411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42" name="Скругленный прямоугольник 41"/>
            <p:cNvSpPr/>
            <p:nvPr/>
          </p:nvSpPr>
          <p:spPr>
            <a:xfrm>
              <a:off x="4868902" y="4967425"/>
              <a:ext cx="1069242" cy="410411"/>
            </a:xfrm>
            <a:prstGeom prst="roundRect">
              <a:avLst>
                <a:gd name="adj" fmla="val 10000"/>
              </a:avLst>
            </a:prstGeom>
            <a:sp3d z="300000" contourW="19050" prstMaterial="metal">
              <a:bevelT w="88900" h="203200"/>
              <a:bevelB w="165100" h="254000"/>
            </a:sp3d>
          </p:spPr>
          <p:style>
            <a:lnRef idx="0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Скругленный прямоугольник 4"/>
            <p:cNvSpPr/>
            <p:nvPr/>
          </p:nvSpPr>
          <p:spPr>
            <a:xfrm>
              <a:off x="4880923" y="4979446"/>
              <a:ext cx="1045200" cy="386369"/>
            </a:xfrm>
            <a:prstGeom prst="rect">
              <a:avLst/>
            </a:prstGeom>
            <a:sp3d z="3000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kern="1200" dirty="0" smtClean="0">
                  <a:solidFill>
                    <a:sysClr val="windowText" lastClr="000000"/>
                  </a:solidFill>
                  <a:latin typeface="Times New Roman" pitchFamily="18" charset="0"/>
                  <a:cs typeface="Times New Roman" pitchFamily="18" charset="0"/>
                </a:rPr>
                <a:t>Исполнение 99,9 %</a:t>
              </a:r>
              <a:endParaRPr lang="ru-RU" sz="1200" b="1" kern="120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4" name="Группа 43"/>
          <p:cNvGrpSpPr/>
          <p:nvPr/>
        </p:nvGrpSpPr>
        <p:grpSpPr>
          <a:xfrm>
            <a:off x="285720" y="5929330"/>
            <a:ext cx="1928826" cy="378281"/>
            <a:chOff x="4139208" y="1862498"/>
            <a:chExt cx="1484326" cy="378281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45" name="Скругленный прямоугольник 44"/>
            <p:cNvSpPr/>
            <p:nvPr/>
          </p:nvSpPr>
          <p:spPr>
            <a:xfrm>
              <a:off x="4139208" y="1862498"/>
              <a:ext cx="1484326" cy="378281"/>
            </a:xfrm>
            <a:prstGeom prst="roundRect">
              <a:avLst>
                <a:gd name="adj" fmla="val 10000"/>
              </a:avLst>
            </a:prstGeom>
            <a:sp3d z="300000" contourW="19050" prstMaterial="metal">
              <a:bevelT w="88900" h="203200"/>
              <a:bevelB w="165100" h="254000"/>
            </a:sp3d>
          </p:spPr>
          <p:style>
            <a:lnRef idx="0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6" name="Скругленный прямоугольник 4"/>
            <p:cNvSpPr/>
            <p:nvPr/>
          </p:nvSpPr>
          <p:spPr>
            <a:xfrm>
              <a:off x="4150287" y="1873577"/>
              <a:ext cx="1462168" cy="356123"/>
            </a:xfrm>
            <a:prstGeom prst="rect">
              <a:avLst/>
            </a:prstGeom>
            <a:sp3d z="3000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kern="1200" dirty="0" smtClean="0">
                  <a:solidFill>
                    <a:sysClr val="windowText" lastClr="000000"/>
                  </a:solidFill>
                  <a:latin typeface="Times New Roman" pitchFamily="18" charset="0"/>
                  <a:cs typeface="Times New Roman" pitchFamily="18" charset="0"/>
                </a:rPr>
                <a:t>На обеспечение деятельности библиотек</a:t>
              </a:r>
              <a:endParaRPr lang="ru-RU" sz="1200" kern="120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7" name="Группа 46"/>
          <p:cNvGrpSpPr/>
          <p:nvPr/>
        </p:nvGrpSpPr>
        <p:grpSpPr>
          <a:xfrm>
            <a:off x="3714744" y="5643578"/>
            <a:ext cx="1004693" cy="542274"/>
            <a:chOff x="3529140" y="2432454"/>
            <a:chExt cx="1004693" cy="542274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48" name="Скругленный прямоугольник 47"/>
            <p:cNvSpPr/>
            <p:nvPr/>
          </p:nvSpPr>
          <p:spPr>
            <a:xfrm>
              <a:off x="3529140" y="2432454"/>
              <a:ext cx="1004693" cy="542274"/>
            </a:xfrm>
            <a:prstGeom prst="roundRect">
              <a:avLst>
                <a:gd name="adj" fmla="val 10000"/>
              </a:avLst>
            </a:prstGeom>
            <a:sp3d z="300000" contourW="19050" prstMaterial="metal">
              <a:bevelT w="88900" h="203200"/>
              <a:bevelB w="165100" h="254000"/>
            </a:sp3d>
          </p:spPr>
          <p:style>
            <a:lnRef idx="0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9" name="Скругленный прямоугольник 4"/>
            <p:cNvSpPr/>
            <p:nvPr/>
          </p:nvSpPr>
          <p:spPr>
            <a:xfrm>
              <a:off x="3545023" y="2448337"/>
              <a:ext cx="972927" cy="510508"/>
            </a:xfrm>
            <a:prstGeom prst="rect">
              <a:avLst/>
            </a:prstGeom>
            <a:sp3d z="3000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kern="1200" dirty="0" smtClean="0">
                  <a:solidFill>
                    <a:sysClr val="windowText" lastClr="000000"/>
                  </a:solidFill>
                  <a:latin typeface="Times New Roman" pitchFamily="18" charset="0"/>
                  <a:cs typeface="Times New Roman" pitchFamily="18" charset="0"/>
                </a:rPr>
                <a:t>План 10557,72 тыс. рублей</a:t>
              </a:r>
              <a:endParaRPr lang="ru-RU" sz="1200" b="1" kern="120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50" name="Группа 49"/>
          <p:cNvGrpSpPr/>
          <p:nvPr/>
        </p:nvGrpSpPr>
        <p:grpSpPr>
          <a:xfrm>
            <a:off x="2857488" y="6215082"/>
            <a:ext cx="965178" cy="532191"/>
            <a:chOff x="5297938" y="2432454"/>
            <a:chExt cx="965178" cy="532191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51" name="Скругленный прямоугольник 50"/>
            <p:cNvSpPr/>
            <p:nvPr/>
          </p:nvSpPr>
          <p:spPr>
            <a:xfrm>
              <a:off x="5297938" y="2432454"/>
              <a:ext cx="965178" cy="532191"/>
            </a:xfrm>
            <a:prstGeom prst="roundRect">
              <a:avLst>
                <a:gd name="adj" fmla="val 10000"/>
              </a:avLst>
            </a:prstGeom>
            <a:sp3d z="300000" contourW="19050" prstMaterial="metal">
              <a:bevelT w="88900" h="203200"/>
              <a:bevelB w="165100" h="254000"/>
            </a:sp3d>
          </p:spPr>
          <p:style>
            <a:lnRef idx="0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2" name="Скругленный прямоугольник 4"/>
            <p:cNvSpPr/>
            <p:nvPr/>
          </p:nvSpPr>
          <p:spPr>
            <a:xfrm>
              <a:off x="5313525" y="2448041"/>
              <a:ext cx="934004" cy="501017"/>
            </a:xfrm>
            <a:prstGeom prst="rect">
              <a:avLst/>
            </a:prstGeom>
            <a:sp3d z="3000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kern="1200" dirty="0" smtClean="0">
                  <a:solidFill>
                    <a:sysClr val="windowText" lastClr="000000"/>
                  </a:solidFill>
                  <a:latin typeface="Times New Roman" pitchFamily="18" charset="0"/>
                  <a:cs typeface="Times New Roman" pitchFamily="18" charset="0"/>
                </a:rPr>
                <a:t>Исполнение 99,9 %</a:t>
              </a:r>
              <a:endParaRPr lang="ru-RU" sz="1200" b="1" kern="120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54" name="Прямая со стрелкой 53"/>
          <p:cNvCxnSpPr/>
          <p:nvPr/>
        </p:nvCxnSpPr>
        <p:spPr>
          <a:xfrm rot="10800000">
            <a:off x="1643042" y="2428868"/>
            <a:ext cx="1428760" cy="214314"/>
          </a:xfrm>
          <a:prstGeom prst="straightConnector1">
            <a:avLst/>
          </a:prstGeom>
          <a:ln>
            <a:solidFill>
              <a:schemeClr val="accent6">
                <a:lumMod val="25000"/>
              </a:schemeClr>
            </a:solidFill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56" name="Прямая со стрелкой 55"/>
          <p:cNvCxnSpPr/>
          <p:nvPr/>
        </p:nvCxnSpPr>
        <p:spPr>
          <a:xfrm rot="10800000" flipV="1">
            <a:off x="2071670" y="2857496"/>
            <a:ext cx="1000132" cy="214314"/>
          </a:xfrm>
          <a:prstGeom prst="straightConnector1">
            <a:avLst/>
          </a:prstGeom>
          <a:ln>
            <a:solidFill>
              <a:schemeClr val="accent6">
                <a:lumMod val="25000"/>
              </a:schemeClr>
            </a:solidFill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58" name="Прямая со стрелкой 57"/>
          <p:cNvCxnSpPr/>
          <p:nvPr/>
        </p:nvCxnSpPr>
        <p:spPr>
          <a:xfrm flipV="1">
            <a:off x="3428992" y="3500438"/>
            <a:ext cx="857256" cy="285752"/>
          </a:xfrm>
          <a:prstGeom prst="straightConnector1">
            <a:avLst/>
          </a:prstGeom>
          <a:ln>
            <a:solidFill>
              <a:schemeClr val="accent6">
                <a:lumMod val="25000"/>
              </a:schemeClr>
            </a:solidFill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60" name="Прямая со стрелкой 59"/>
          <p:cNvCxnSpPr/>
          <p:nvPr/>
        </p:nvCxnSpPr>
        <p:spPr>
          <a:xfrm>
            <a:off x="3428992" y="4000504"/>
            <a:ext cx="785818" cy="285752"/>
          </a:xfrm>
          <a:prstGeom prst="straightConnector1">
            <a:avLst/>
          </a:prstGeom>
          <a:ln>
            <a:solidFill>
              <a:schemeClr val="accent6">
                <a:lumMod val="25000"/>
              </a:schemeClr>
            </a:solidFill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62" name="Прямая со стрелкой 61"/>
          <p:cNvCxnSpPr/>
          <p:nvPr/>
        </p:nvCxnSpPr>
        <p:spPr>
          <a:xfrm rot="10800000">
            <a:off x="1428728" y="4857760"/>
            <a:ext cx="1285884" cy="142876"/>
          </a:xfrm>
          <a:prstGeom prst="straightConnector1">
            <a:avLst/>
          </a:prstGeom>
          <a:ln>
            <a:solidFill>
              <a:schemeClr val="accent6">
                <a:lumMod val="25000"/>
              </a:schemeClr>
            </a:solidFill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64" name="Прямая со стрелкой 63"/>
          <p:cNvCxnSpPr/>
          <p:nvPr/>
        </p:nvCxnSpPr>
        <p:spPr>
          <a:xfrm rot="10800000" flipV="1">
            <a:off x="2285984" y="5214950"/>
            <a:ext cx="428628" cy="214314"/>
          </a:xfrm>
          <a:prstGeom prst="straightConnector1">
            <a:avLst/>
          </a:prstGeom>
          <a:ln>
            <a:solidFill>
              <a:schemeClr val="accent6">
                <a:lumMod val="25000"/>
              </a:schemeClr>
            </a:solidFill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66" name="Прямая со стрелкой 65"/>
          <p:cNvCxnSpPr/>
          <p:nvPr/>
        </p:nvCxnSpPr>
        <p:spPr>
          <a:xfrm flipV="1">
            <a:off x="2285984" y="5857892"/>
            <a:ext cx="1214446" cy="142876"/>
          </a:xfrm>
          <a:prstGeom prst="straightConnector1">
            <a:avLst/>
          </a:prstGeom>
          <a:ln>
            <a:solidFill>
              <a:schemeClr val="accent6">
                <a:lumMod val="25000"/>
              </a:schemeClr>
            </a:solidFill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68" name="Прямая со стрелкой 67"/>
          <p:cNvCxnSpPr/>
          <p:nvPr/>
        </p:nvCxnSpPr>
        <p:spPr>
          <a:xfrm>
            <a:off x="2285984" y="6215082"/>
            <a:ext cx="500066" cy="71438"/>
          </a:xfrm>
          <a:prstGeom prst="straightConnector1">
            <a:avLst/>
          </a:prstGeom>
          <a:ln>
            <a:solidFill>
              <a:schemeClr val="accent6">
                <a:lumMod val="25000"/>
              </a:schemeClr>
            </a:solidFill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9149560_stock-vector-creative-eco-house-concept-with-green-light-bulb.jpg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0" y="0"/>
            <a:ext cx="9001155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928662" y="142852"/>
            <a:ext cx="8215338" cy="1071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50800" dir="18900000" algn="bl" rotWithShape="0">
              <a:schemeClr val="bg1">
                <a:alpha val="40000"/>
              </a:scheme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0" latinLnBrk="0" hangingPunct="0">
              <a:lnSpc>
                <a:spcPct val="100000"/>
              </a:lnSpc>
              <a:buClrTx/>
              <a:buSzTx/>
              <a:buFontTx/>
              <a:buNone/>
              <a:tabLst/>
              <a:defRPr/>
            </a:pP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МУНИЦИПАЛЬНАЯ ПРОГРАММА </a:t>
            </a:r>
            <a:b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«Развитие жилищно-коммунального хозяйства, защита населения и территории от чрезвычайных ситуаций в Ипатовском городском округе Ставропольского края»</a:t>
            </a:r>
            <a:endParaRPr lang="ru-RU" sz="2000" b="1" dirty="0">
              <a:solidFill>
                <a:srgbClr val="00000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2844" y="1785926"/>
            <a:ext cx="278605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- повышение энергосбережения и эффективности использования топливно-энергетических  ресурсов путем внедрения современных энергосберегающих технологий, оборудования и приборов;</a:t>
            </a:r>
          </a:p>
          <a:p>
            <a:r>
              <a:rPr lang="ru-RU" sz="14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- организация благоустройства, организация содержания мест захоронения;</a:t>
            </a:r>
          </a:p>
          <a:p>
            <a:r>
              <a:rPr lang="ru-RU" sz="14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- создание условий по обеспечению защиты населения и территории от чрезвычайных ситуаций, предупреждения и ликвидации последствий чрезвычайных ситуаций природного и техногенного характера;</a:t>
            </a:r>
          </a:p>
          <a:p>
            <a:r>
              <a:rPr lang="ru-RU" sz="14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- развитие и модернизация коммунальной инфраструктуры;</a:t>
            </a:r>
          </a:p>
          <a:p>
            <a:r>
              <a:rPr lang="ru-RU" sz="14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- обеспечение реализации программы и иных мероприятий;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57158" y="1142984"/>
            <a:ext cx="2071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u="sng" dirty="0" smtClea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Цель программы: </a:t>
            </a:r>
          </a:p>
        </p:txBody>
      </p:sp>
      <p:pic>
        <p:nvPicPr>
          <p:cNvPr id="27" name="Picture 1" descr="\\172.17.10.12\Public\Документы\ГЕРБ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" y="1"/>
            <a:ext cx="714375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Скругленный прямоугольник 29"/>
          <p:cNvSpPr/>
          <p:nvPr/>
        </p:nvSpPr>
        <p:spPr>
          <a:xfrm>
            <a:off x="4357686" y="1428736"/>
            <a:ext cx="3857652" cy="78581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6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План</a:t>
            </a:r>
            <a:r>
              <a:rPr lang="ru-RU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– 96570,44 тыс. рублей</a:t>
            </a:r>
          </a:p>
          <a:p>
            <a:pPr algn="ctr"/>
            <a:r>
              <a:rPr lang="ru-RU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Факт</a:t>
            </a:r>
            <a:r>
              <a:rPr lang="ru-RU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– 89135,27 тыс. рублей</a:t>
            </a:r>
            <a:endParaRPr lang="ru-RU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Прямоугольник с двумя скругленными противолежащими углами 31"/>
          <p:cNvSpPr/>
          <p:nvPr/>
        </p:nvSpPr>
        <p:spPr>
          <a:xfrm>
            <a:off x="3929058" y="2357430"/>
            <a:ext cx="5072098" cy="1000132"/>
          </a:xfrm>
          <a:prstGeom prst="round2DiagRect">
            <a:avLst/>
          </a:prstGeom>
          <a:ln>
            <a:solidFill>
              <a:schemeClr val="accent6">
                <a:lumMod val="25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Подпрограмма «Энергосбережение и повышение энергетической эффективности в Ипатовском городском округе Ставропольского края» на проведение работ по замене оконных блоков в муниципальных образовательных организациях  </a:t>
            </a:r>
          </a:p>
          <a:p>
            <a:pPr algn="ctr"/>
            <a:r>
              <a:rPr lang="ru-RU" sz="13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- план </a:t>
            </a:r>
            <a:r>
              <a:rPr lang="ru-RU" sz="13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8600,23 тыс. рублей</a:t>
            </a:r>
            <a:r>
              <a:rPr lang="ru-RU" sz="13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2" name="Блок-схема: узел 21"/>
          <p:cNvSpPr/>
          <p:nvPr/>
        </p:nvSpPr>
        <p:spPr>
          <a:xfrm>
            <a:off x="2857488" y="2571744"/>
            <a:ext cx="1285884" cy="642942"/>
          </a:xfrm>
          <a:prstGeom prst="flowChartConnector">
            <a:avLst/>
          </a:prstGeom>
          <a:ln>
            <a:solidFill>
              <a:schemeClr val="accent6">
                <a:lumMod val="25000"/>
              </a:schemeClr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Исполнено</a:t>
            </a:r>
          </a:p>
          <a:p>
            <a:pPr algn="ctr"/>
            <a:r>
              <a:rPr lang="ru-RU" sz="12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100,0 %</a:t>
            </a:r>
            <a:endParaRPr lang="ru-RU" sz="120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Прямоугольник с двумя скругленными противолежащими углами 32"/>
          <p:cNvSpPr/>
          <p:nvPr/>
        </p:nvSpPr>
        <p:spPr>
          <a:xfrm>
            <a:off x="3857620" y="3571876"/>
            <a:ext cx="5143536" cy="785818"/>
          </a:xfrm>
          <a:prstGeom prst="round2Diag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6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По благоустройству территории Ипатовского городского округа </a:t>
            </a:r>
          </a:p>
          <a:p>
            <a:pPr algn="ctr"/>
            <a:r>
              <a:rPr lang="ru-RU" sz="14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–  </a:t>
            </a:r>
            <a:r>
              <a:rPr lang="ru-RU" sz="14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план </a:t>
            </a:r>
            <a:r>
              <a:rPr lang="ru-RU" sz="14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29870,55 </a:t>
            </a:r>
            <a:r>
              <a:rPr lang="ru-RU" sz="14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тыс. рублей.</a:t>
            </a:r>
            <a:endParaRPr lang="ru-RU" sz="1400" b="1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Блок-схема: узел 22"/>
          <p:cNvSpPr/>
          <p:nvPr/>
        </p:nvSpPr>
        <p:spPr>
          <a:xfrm>
            <a:off x="2714612" y="3643314"/>
            <a:ext cx="1285884" cy="642942"/>
          </a:xfrm>
          <a:prstGeom prst="flowChartConnector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6">
                <a:lumMod val="25000"/>
              </a:schemeClr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Исполнено </a:t>
            </a:r>
          </a:p>
          <a:p>
            <a:pPr algn="ctr"/>
            <a:r>
              <a:rPr lang="ru-RU" sz="12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93,8 %</a:t>
            </a:r>
            <a:endParaRPr lang="ru-RU" sz="120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Прямоугольник с двумя скругленными противолежащими углами 33"/>
          <p:cNvSpPr/>
          <p:nvPr/>
        </p:nvSpPr>
        <p:spPr>
          <a:xfrm>
            <a:off x="3929058" y="4643446"/>
            <a:ext cx="5072098" cy="785818"/>
          </a:xfrm>
          <a:prstGeom prst="round2Diag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6">
                <a:lumMod val="25000"/>
              </a:schemeClr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По защите населения и территорий от чрезвычайных ситуаций природного и техногенного характера  </a:t>
            </a:r>
          </a:p>
          <a:p>
            <a:pPr algn="ctr"/>
            <a:r>
              <a:rPr lang="ru-RU" sz="14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- план </a:t>
            </a:r>
            <a:r>
              <a:rPr lang="ru-RU" sz="14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3642,30 тыс. рублей. </a:t>
            </a:r>
          </a:p>
        </p:txBody>
      </p:sp>
      <p:sp>
        <p:nvSpPr>
          <p:cNvPr id="24" name="Блок-схема: узел 23"/>
          <p:cNvSpPr/>
          <p:nvPr/>
        </p:nvSpPr>
        <p:spPr>
          <a:xfrm>
            <a:off x="2786050" y="4714884"/>
            <a:ext cx="1285884" cy="642942"/>
          </a:xfrm>
          <a:prstGeom prst="flowChartConnector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6">
                <a:lumMod val="25000"/>
              </a:schemeClr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Исполнено 99,0%</a:t>
            </a:r>
            <a:endParaRPr lang="ru-RU" sz="120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Прямоугольник с двумя скругленными противолежащими углами 34"/>
          <p:cNvSpPr/>
          <p:nvPr/>
        </p:nvSpPr>
        <p:spPr>
          <a:xfrm>
            <a:off x="3929058" y="5786454"/>
            <a:ext cx="5072098" cy="857256"/>
          </a:xfrm>
          <a:prstGeom prst="round2DiagRect">
            <a:avLst/>
          </a:prstGeom>
          <a:solidFill>
            <a:schemeClr val="bg2">
              <a:lumMod val="90000"/>
            </a:schemeClr>
          </a:solidFill>
          <a:ln>
            <a:solidFill>
              <a:schemeClr val="accent6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Резервный фонд  администрации ИГО СК план </a:t>
            </a:r>
            <a:r>
              <a:rPr lang="ru-RU" sz="14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3000,00 тыс. рублей </a:t>
            </a:r>
            <a:r>
              <a:rPr lang="ru-RU" sz="14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( остаток образовался по причине отсутствия чрезвычайных ситуаций, финансирование которых осуществляется за счет средств резервного фонда)</a:t>
            </a:r>
          </a:p>
        </p:txBody>
      </p:sp>
      <p:sp>
        <p:nvSpPr>
          <p:cNvPr id="26" name="Блок-схема: узел 25"/>
          <p:cNvSpPr/>
          <p:nvPr/>
        </p:nvSpPr>
        <p:spPr>
          <a:xfrm>
            <a:off x="2786050" y="5857892"/>
            <a:ext cx="1285884" cy="642942"/>
          </a:xfrm>
          <a:prstGeom prst="flowChartConnector">
            <a:avLst/>
          </a:prstGeom>
          <a:solidFill>
            <a:schemeClr val="bg2">
              <a:lumMod val="90000"/>
            </a:schemeClr>
          </a:solidFill>
          <a:ln>
            <a:solidFill>
              <a:schemeClr val="accent6">
                <a:lumMod val="25000"/>
              </a:schemeClr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Исполнено 0 %</a:t>
            </a:r>
            <a:endParaRPr lang="ru-RU" sz="120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неппр.jpg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142852"/>
            <a:ext cx="8143900" cy="1142984"/>
          </a:xfrm>
          <a:noFill/>
          <a:ln w="9525">
            <a:noFill/>
            <a:miter lim="800000"/>
            <a:headEnd/>
            <a:tailEnd/>
          </a:ln>
          <a:effectLst>
            <a:outerShdw dist="50800" dir="18900000" algn="bl" rotWithShape="0">
              <a:schemeClr val="bg1">
                <a:alpha val="40000"/>
              </a:scheme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</a:t>
            </a:r>
            <a:b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«Повышение эффективности бюджетных расходов и управление муниципальными финансами Ипатовского городского округа Ставропольского края»</a:t>
            </a:r>
            <a:endParaRPr lang="ru-RU" sz="20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14778" y="1928802"/>
            <a:ext cx="4929222" cy="95410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- обеспечение сбалансированности и устойчивости бюджета  Ипатовского городского округа ;</a:t>
            </a:r>
          </a:p>
          <a:p>
            <a:pPr algn="ctr"/>
            <a:r>
              <a:rPr lang="ru-RU" sz="14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- рациональное управление средствами местного бюджета, повышение эффективности бюджетных расходов.</a:t>
            </a:r>
            <a:endParaRPr lang="ru-RU" sz="140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929322" y="1428736"/>
            <a:ext cx="2071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u="sng" dirty="0" smtClea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Цель программы: </a:t>
            </a:r>
          </a:p>
        </p:txBody>
      </p:sp>
      <p:sp>
        <p:nvSpPr>
          <p:cNvPr id="15" name="Блок-схема: ссылка на другую страницу 14"/>
          <p:cNvSpPr/>
          <p:nvPr/>
        </p:nvSpPr>
        <p:spPr>
          <a:xfrm>
            <a:off x="428596" y="2214554"/>
            <a:ext cx="2571768" cy="1000132"/>
          </a:xfrm>
          <a:prstGeom prst="flowChartOffpageConnector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5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B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План</a:t>
            </a:r>
            <a:endParaRPr lang="ru-RU" sz="3600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Блок-схема: подготовка 15"/>
          <p:cNvSpPr/>
          <p:nvPr/>
        </p:nvSpPr>
        <p:spPr>
          <a:xfrm>
            <a:off x="428596" y="3500438"/>
            <a:ext cx="2571768" cy="1000132"/>
          </a:xfrm>
          <a:prstGeom prst="flowChartPreparation">
            <a:avLst/>
          </a:prstGeom>
          <a:solidFill>
            <a:schemeClr val="bg2">
              <a:lumMod val="75000"/>
            </a:schemeClr>
          </a:solidFill>
          <a:ln>
            <a:solidFill>
              <a:schemeClr val="accent5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78284,82 </a:t>
            </a:r>
          </a:p>
          <a:p>
            <a:pPr algn="ctr"/>
            <a:r>
              <a:rPr lang="ru-RU" sz="20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тыс. рублей</a:t>
            </a:r>
            <a:endParaRPr lang="ru-RU" sz="200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Блок-схема: ссылка на другую страницу 16"/>
          <p:cNvSpPr/>
          <p:nvPr/>
        </p:nvSpPr>
        <p:spPr>
          <a:xfrm>
            <a:off x="3286116" y="3143248"/>
            <a:ext cx="2714644" cy="1000132"/>
          </a:xfrm>
          <a:prstGeom prst="flowChartOffpageConnector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5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B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Факт</a:t>
            </a:r>
          </a:p>
        </p:txBody>
      </p:sp>
      <p:sp>
        <p:nvSpPr>
          <p:cNvPr id="18" name="Блок-схема: подготовка 17"/>
          <p:cNvSpPr/>
          <p:nvPr/>
        </p:nvSpPr>
        <p:spPr>
          <a:xfrm>
            <a:off x="3357554" y="4500570"/>
            <a:ext cx="2643206" cy="1000132"/>
          </a:xfrm>
          <a:prstGeom prst="flowChartPreparation">
            <a:avLst/>
          </a:prstGeom>
          <a:solidFill>
            <a:schemeClr val="bg2">
              <a:lumMod val="75000"/>
            </a:schemeClr>
          </a:solidFill>
          <a:ln>
            <a:solidFill>
              <a:schemeClr val="accent5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48406,39</a:t>
            </a:r>
          </a:p>
          <a:p>
            <a:pPr algn="ctr"/>
            <a:r>
              <a:rPr lang="ru-RU" sz="20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тыс. рублей</a:t>
            </a:r>
          </a:p>
        </p:txBody>
      </p:sp>
      <p:sp>
        <p:nvSpPr>
          <p:cNvPr id="19" name="Блок-схема: ссылка на другую страницу 18"/>
          <p:cNvSpPr/>
          <p:nvPr/>
        </p:nvSpPr>
        <p:spPr>
          <a:xfrm>
            <a:off x="6286512" y="4000504"/>
            <a:ext cx="2714644" cy="1000132"/>
          </a:xfrm>
          <a:prstGeom prst="flowChartOffpageConnector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5">
                <a:lumMod val="25000"/>
              </a:schemeClr>
            </a:solidFill>
          </a:ln>
          <a:scene3d>
            <a:camera prst="orthographicFront"/>
            <a:lightRig rig="threePt" dir="t"/>
          </a:scene3d>
          <a:sp3d>
            <a:bevelB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Исполнено</a:t>
            </a:r>
          </a:p>
        </p:txBody>
      </p:sp>
      <p:sp>
        <p:nvSpPr>
          <p:cNvPr id="20" name="Блок-схема: подготовка 19"/>
          <p:cNvSpPr/>
          <p:nvPr/>
        </p:nvSpPr>
        <p:spPr>
          <a:xfrm>
            <a:off x="6286512" y="5286388"/>
            <a:ext cx="2714644" cy="1000132"/>
          </a:xfrm>
          <a:prstGeom prst="flowChartPreparation">
            <a:avLst/>
          </a:prstGeom>
          <a:solidFill>
            <a:schemeClr val="bg2">
              <a:lumMod val="75000"/>
            </a:schemeClr>
          </a:solidFill>
          <a:ln>
            <a:solidFill>
              <a:schemeClr val="accent5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61,8 %</a:t>
            </a:r>
          </a:p>
        </p:txBody>
      </p:sp>
      <p:pic>
        <p:nvPicPr>
          <p:cNvPr id="21" name="Picture 1" descr="\\172.17.10.12\Public\Документы\ГЕРБ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" y="1"/>
            <a:ext cx="714375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142852"/>
            <a:ext cx="7572396" cy="847708"/>
          </a:xfrm>
          <a:noFill/>
          <a:ln w="9525">
            <a:noFill/>
            <a:miter lim="800000"/>
            <a:headEnd/>
            <a:tailEnd/>
          </a:ln>
          <a:effectLst>
            <a:outerShdw dist="50800" dir="18900000" algn="bl" rotWithShape="0">
              <a:schemeClr val="bg1">
                <a:alpha val="40000"/>
              </a:scheme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</a:t>
            </a:r>
            <a:b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«Управление имуществом Ипатовского городского округа Ставропольского края»</a:t>
            </a:r>
            <a:endParaRPr lang="ru-RU" sz="24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8596" y="1214422"/>
            <a:ext cx="4000528" cy="132343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Цель программы - </a:t>
            </a:r>
            <a:r>
              <a:rPr lang="ru-RU" sz="20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достижение наивысших показателей по обеспечению полномочий в сфере управления имуществом и землей</a:t>
            </a:r>
            <a:endParaRPr lang="ru-RU" sz="200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images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57290" y="2928934"/>
            <a:ext cx="7572428" cy="3929066"/>
          </a:xfrm>
          <a:prstGeom prst="rect">
            <a:avLst/>
          </a:prstGeom>
        </p:spPr>
      </p:pic>
      <p:sp>
        <p:nvSpPr>
          <p:cNvPr id="13" name="Прямоугольник с одним вырезанным углом 12"/>
          <p:cNvSpPr/>
          <p:nvPr/>
        </p:nvSpPr>
        <p:spPr>
          <a:xfrm>
            <a:off x="500034" y="3071810"/>
            <a:ext cx="2928958" cy="2214578"/>
          </a:xfrm>
          <a:prstGeom prst="snip1Rect">
            <a:avLst/>
          </a:prstGeom>
          <a:gradFill flip="none" rotWithShape="1">
            <a:gsLst>
              <a:gs pos="0">
                <a:srgbClr val="7DA15F">
                  <a:tint val="66000"/>
                  <a:satMod val="160000"/>
                </a:srgbClr>
              </a:gs>
              <a:gs pos="50000">
                <a:srgbClr val="7DA15F">
                  <a:tint val="44500"/>
                  <a:satMod val="160000"/>
                </a:srgbClr>
              </a:gs>
              <a:gs pos="100000">
                <a:srgbClr val="7DA15F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План </a:t>
            </a:r>
            <a:r>
              <a:rPr lang="ru-RU" sz="32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13438,29 тыс. рублей.</a:t>
            </a:r>
            <a:endParaRPr lang="ru-RU" sz="320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с одним вырезанным углом 13"/>
          <p:cNvSpPr/>
          <p:nvPr/>
        </p:nvSpPr>
        <p:spPr>
          <a:xfrm>
            <a:off x="5643570" y="1571612"/>
            <a:ext cx="2928958" cy="2214578"/>
          </a:xfrm>
          <a:prstGeom prst="snip1Rect">
            <a:avLst/>
          </a:prstGeom>
          <a:gradFill flip="none" rotWithShape="1">
            <a:gsLst>
              <a:gs pos="0">
                <a:srgbClr val="67CBAE">
                  <a:tint val="66000"/>
                  <a:satMod val="160000"/>
                </a:srgbClr>
              </a:gs>
              <a:gs pos="50000">
                <a:srgbClr val="67CBAE">
                  <a:tint val="44500"/>
                  <a:satMod val="160000"/>
                </a:srgbClr>
              </a:gs>
              <a:gs pos="100000">
                <a:srgbClr val="67CBAE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Факт </a:t>
            </a:r>
            <a:r>
              <a:rPr lang="ru-RU" sz="32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12958,95 тыс. рублей.</a:t>
            </a:r>
            <a:endParaRPr lang="ru-RU" sz="320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с одним вырезанным углом 14"/>
          <p:cNvSpPr/>
          <p:nvPr/>
        </p:nvSpPr>
        <p:spPr>
          <a:xfrm>
            <a:off x="2928926" y="5500702"/>
            <a:ext cx="2928958" cy="1214446"/>
          </a:xfrm>
          <a:prstGeom prst="snip1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Исполнено </a:t>
            </a:r>
            <a:r>
              <a:rPr lang="ru-RU" sz="32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96,4 %</a:t>
            </a:r>
            <a:endParaRPr lang="ru-RU" sz="320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Picture 1" descr="\\172.17.10.12\Public\Документы\ГЕРБ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" y="1"/>
            <a:ext cx="714375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fde802c844645ab6edcdb084feec1e23.jpg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42" y="0"/>
            <a:ext cx="7500959" cy="1062022"/>
          </a:xfrm>
          <a:noFill/>
          <a:ln w="9525">
            <a:noFill/>
            <a:miter lim="800000"/>
            <a:headEnd/>
            <a:tailEnd/>
          </a:ln>
          <a:effectLst>
            <a:outerShdw dist="50800" dir="18900000" algn="bl" rotWithShape="0">
              <a:schemeClr val="bg1">
                <a:alpha val="40000"/>
              </a:scheme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</a:t>
            </a:r>
            <a:br>
              <a:rPr lang="ru-RU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«Развитие экономики, малого и среднего бизнеса, потребительского рынка и улучшение инвестиционного климата в Ипатовском городском округе Ставропольского края»</a:t>
            </a:r>
            <a:endParaRPr lang="ru-RU" sz="18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143636" y="1857364"/>
            <a:ext cx="3000364" cy="4370427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b="100000"/>
            </a:path>
            <a:tileRect t="-100000" r="-100000"/>
          </a:gradFill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Цель программы :</a:t>
            </a:r>
          </a:p>
          <a:p>
            <a:r>
              <a:rPr lang="ru-RU" dirty="0" smtClea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6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создание благоприятных условий для развития малого и среднего предпринимательства;</a:t>
            </a:r>
          </a:p>
          <a:p>
            <a:r>
              <a:rPr lang="ru-RU" sz="16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- развитие сферы потребительского рынка и повышение доступности товаров и услуг для населения района;</a:t>
            </a:r>
          </a:p>
          <a:p>
            <a:r>
              <a:rPr lang="ru-RU" sz="16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- формирование благоприятного инвестиционного климата и положительного имиджа Ипатовского городского округа;</a:t>
            </a:r>
          </a:p>
          <a:p>
            <a:r>
              <a:rPr lang="ru-RU" sz="16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- снижение административных барьеров;</a:t>
            </a:r>
          </a:p>
          <a:p>
            <a:r>
              <a:rPr lang="ru-RU" sz="16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- обеспечение реализации программы</a:t>
            </a:r>
            <a:r>
              <a:rPr lang="ru-RU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Схема 9"/>
          <p:cNvGraphicFramePr/>
          <p:nvPr/>
        </p:nvGraphicFramePr>
        <p:xfrm>
          <a:off x="142844" y="2428868"/>
          <a:ext cx="5786478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1" name="Блок-схема: альтернативный процесс 10"/>
          <p:cNvSpPr/>
          <p:nvPr/>
        </p:nvSpPr>
        <p:spPr>
          <a:xfrm>
            <a:off x="714348" y="1285860"/>
            <a:ext cx="4643470" cy="928694"/>
          </a:xfrm>
          <a:prstGeom prst="flowChartAlternateProcess">
            <a:avLst/>
          </a:prstGeom>
          <a:gradFill flip="none" rotWithShape="1">
            <a:gsLst>
              <a:gs pos="0">
                <a:schemeClr val="accent2">
                  <a:shade val="30000"/>
                  <a:satMod val="115000"/>
                </a:schemeClr>
              </a:gs>
              <a:gs pos="50000">
                <a:schemeClr val="accent2">
                  <a:shade val="67500"/>
                  <a:satMod val="115000"/>
                </a:schemeClr>
              </a:gs>
              <a:gs pos="100000">
                <a:schemeClr val="accent2"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tx2">
                <a:lumMod val="1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План: 145845,13 тыс. рублей</a:t>
            </a:r>
          </a:p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Факт: 144168,40 тыс. рублей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1" descr="\\172.17.10.12\Public\Документы\ГЕРБ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" y="1"/>
            <a:ext cx="714375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Группа 17"/>
          <p:cNvGrpSpPr/>
          <p:nvPr/>
        </p:nvGrpSpPr>
        <p:grpSpPr>
          <a:xfrm>
            <a:off x="5357818" y="4572008"/>
            <a:ext cx="2786082" cy="2071702"/>
            <a:chOff x="3584922" y="269926"/>
            <a:chExt cx="2407374" cy="1735786"/>
          </a:xfrm>
          <a:scene3d>
            <a:camera prst="orthographicFront"/>
            <a:lightRig rig="threePt" dir="t"/>
          </a:scene3d>
        </p:grpSpPr>
        <p:sp>
          <p:nvSpPr>
            <p:cNvPr id="19" name="Скругленный прямоугольник 18"/>
            <p:cNvSpPr/>
            <p:nvPr/>
          </p:nvSpPr>
          <p:spPr>
            <a:xfrm>
              <a:off x="3584922" y="269926"/>
              <a:ext cx="2407374" cy="1735786"/>
            </a:xfrm>
            <a:prstGeom prst="roundRect">
              <a:avLst>
                <a:gd name="adj" fmla="val 10000"/>
              </a:avLst>
            </a:prstGeom>
            <a:gradFill rotWithShape="0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sp3d>
              <a:bevelT w="114300" prst="artDeco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0" name="Скругленный прямоугольник 4"/>
            <p:cNvSpPr/>
            <p:nvPr/>
          </p:nvSpPr>
          <p:spPr>
            <a:xfrm>
              <a:off x="3635761" y="320765"/>
              <a:ext cx="2305696" cy="163410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0480" tIns="30480" rIns="30480" bIns="3048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800" b="1" kern="1200" dirty="0" smtClean="0">
                  <a:solidFill>
                    <a:sysClr val="windowText" lastClr="000000"/>
                  </a:solidFill>
                  <a:latin typeface="Times New Roman" pitchFamily="18" charset="0"/>
                  <a:cs typeface="Times New Roman" pitchFamily="18" charset="0"/>
                </a:rPr>
                <a:t>Исполнено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800" b="1" kern="1200" dirty="0" smtClean="0">
                  <a:solidFill>
                    <a:sysClr val="windowText" lastClr="000000"/>
                  </a:solidFill>
                  <a:latin typeface="Times New Roman" pitchFamily="18" charset="0"/>
                  <a:cs typeface="Times New Roman" pitchFamily="18" charset="0"/>
                </a:rPr>
                <a:t>98,6%</a:t>
              </a: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2928926" y="2786058"/>
            <a:ext cx="2786082" cy="2071702"/>
            <a:chOff x="3584922" y="269926"/>
            <a:chExt cx="2407374" cy="1735786"/>
          </a:xfrm>
          <a:scene3d>
            <a:camera prst="orthographicFront"/>
            <a:lightRig rig="threePt" dir="t"/>
          </a:scene3d>
        </p:grpSpPr>
        <p:sp>
          <p:nvSpPr>
            <p:cNvPr id="16" name="Скругленный прямоугольник 15"/>
            <p:cNvSpPr/>
            <p:nvPr/>
          </p:nvSpPr>
          <p:spPr>
            <a:xfrm>
              <a:off x="3584922" y="269926"/>
              <a:ext cx="2407374" cy="1735786"/>
            </a:xfrm>
            <a:prstGeom prst="roundRect">
              <a:avLst>
                <a:gd name="adj" fmla="val 10000"/>
              </a:avLst>
            </a:prstGeom>
            <a:gradFill rotWithShape="0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sp3d>
              <a:bevelT w="114300" prst="artDeco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Скругленный прямоугольник 4"/>
            <p:cNvSpPr/>
            <p:nvPr/>
          </p:nvSpPr>
          <p:spPr>
            <a:xfrm>
              <a:off x="3635761" y="320765"/>
              <a:ext cx="2305696" cy="163410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0480" tIns="30480" rIns="30480" bIns="3048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800" b="1" kern="1200" dirty="0" smtClean="0">
                  <a:solidFill>
                    <a:sysClr val="windowText" lastClr="000000"/>
                  </a:solidFill>
                  <a:latin typeface="Times New Roman" pitchFamily="18" charset="0"/>
                  <a:cs typeface="Times New Roman" pitchFamily="18" charset="0"/>
                </a:rPr>
                <a:t>Факт 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800" b="1" kern="1200" dirty="0" smtClean="0">
                  <a:solidFill>
                    <a:sysClr val="windowText" lastClr="000000"/>
                  </a:solidFill>
                  <a:latin typeface="Times New Roman" pitchFamily="18" charset="0"/>
                  <a:cs typeface="Times New Roman" pitchFamily="18" charset="0"/>
                </a:rPr>
                <a:t>330 481,96 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800" b="1" kern="1200" dirty="0" smtClean="0">
                  <a:solidFill>
                    <a:sysClr val="windowText" lastClr="000000"/>
                  </a:solidFill>
                  <a:latin typeface="Times New Roman" pitchFamily="18" charset="0"/>
                  <a:cs typeface="Times New Roman" pitchFamily="18" charset="0"/>
                </a:rPr>
                <a:t> тыс. руб.</a:t>
              </a: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0232" y="142852"/>
            <a:ext cx="7286645" cy="990600"/>
          </a:xfrm>
          <a:noFill/>
          <a:ln w="9525">
            <a:noFill/>
            <a:miter lim="800000"/>
            <a:headEnd/>
            <a:tailEnd/>
          </a:ln>
          <a:effectLst>
            <a:outerShdw dist="50800" dir="18900000" algn="bl" rotWithShape="0">
              <a:schemeClr val="bg1">
                <a:alpha val="40000"/>
              </a:scheme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</a:t>
            </a:r>
            <a:b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«Социальная поддержка граждан в Ипатовском  городском округе Ставропольского края»</a:t>
            </a:r>
            <a:endParaRPr lang="ru-RU" sz="24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2844" y="3643314"/>
            <a:ext cx="4000528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Цель программы </a:t>
            </a:r>
            <a:r>
              <a:rPr lang="ru-RU" dirty="0" smtClea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повышение уровня и </a:t>
            </a:r>
          </a:p>
          <a:p>
            <a:r>
              <a:rPr lang="ru-RU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качества жизни населения </a:t>
            </a:r>
          </a:p>
          <a:p>
            <a:r>
              <a:rPr lang="ru-RU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Ипатовского городского округа</a:t>
            </a:r>
          </a:p>
          <a:p>
            <a:r>
              <a:rPr lang="ru-RU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- создание условий для беспрепятственного доступа инвалидов и других </a:t>
            </a:r>
            <a:r>
              <a:rPr lang="ru-RU" dirty="0" err="1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маломобильных</a:t>
            </a:r>
            <a:r>
              <a:rPr lang="ru-RU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групп населения края к приоритетным объектам социальной инфраструктуры Ипатовского городского округа</a:t>
            </a:r>
            <a:endParaRPr lang="ru-RU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2" name="Группа 11"/>
          <p:cNvGrpSpPr/>
          <p:nvPr/>
        </p:nvGrpSpPr>
        <p:grpSpPr>
          <a:xfrm>
            <a:off x="285720" y="1214422"/>
            <a:ext cx="2786082" cy="2071702"/>
            <a:chOff x="3584922" y="269926"/>
            <a:chExt cx="2407374" cy="1735786"/>
          </a:xfrm>
          <a:scene3d>
            <a:camera prst="orthographicFront"/>
            <a:lightRig rig="threePt" dir="t"/>
          </a:scene3d>
        </p:grpSpPr>
        <p:sp>
          <p:nvSpPr>
            <p:cNvPr id="14" name="Скругленный прямоугольник 4"/>
            <p:cNvSpPr/>
            <p:nvPr/>
          </p:nvSpPr>
          <p:spPr>
            <a:xfrm>
              <a:off x="3635761" y="320765"/>
              <a:ext cx="2305696" cy="163410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0480" tIns="30480" rIns="30480" bIns="3048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800" b="1" kern="1200" dirty="0" smtClean="0">
                  <a:solidFill>
                    <a:sysClr val="windowText" lastClr="000000"/>
                  </a:solidFill>
                  <a:latin typeface="Times New Roman" pitchFamily="18" charset="0"/>
                  <a:cs typeface="Times New Roman" pitchFamily="18" charset="0"/>
                </a:rPr>
                <a:t>План  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800" b="1" kern="1200" dirty="0" smtClean="0">
                  <a:solidFill>
                    <a:sysClr val="windowText" lastClr="000000"/>
                  </a:solidFill>
                  <a:latin typeface="Times New Roman" pitchFamily="18" charset="0"/>
                  <a:cs typeface="Times New Roman" pitchFamily="18" charset="0"/>
                </a:rPr>
                <a:t>335 225,98 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800" b="1" kern="1200" dirty="0" smtClean="0">
                  <a:solidFill>
                    <a:sysClr val="windowText" lastClr="000000"/>
                  </a:solidFill>
                  <a:latin typeface="Times New Roman" pitchFamily="18" charset="0"/>
                  <a:cs typeface="Times New Roman" pitchFamily="18" charset="0"/>
                </a:rPr>
                <a:t> тыс. руб.</a:t>
              </a:r>
            </a:p>
          </p:txBody>
        </p:sp>
        <p:sp>
          <p:nvSpPr>
            <p:cNvPr id="13" name="Скругленный прямоугольник 12"/>
            <p:cNvSpPr/>
            <p:nvPr/>
          </p:nvSpPr>
          <p:spPr>
            <a:xfrm>
              <a:off x="3584922" y="269926"/>
              <a:ext cx="2407374" cy="1735786"/>
            </a:xfrm>
            <a:prstGeom prst="roundRect">
              <a:avLst>
                <a:gd name="adj" fmla="val 10000"/>
              </a:avLst>
            </a:prstGeom>
            <a:gradFill rotWithShape="0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sp3d>
              <a:bevelT w="114300" prst="artDeco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pic>
        <p:nvPicPr>
          <p:cNvPr id="10" name="Рисунок 9" descr="2277011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26552" y="1142985"/>
            <a:ext cx="3795118" cy="3714775"/>
          </a:xfrm>
          <a:prstGeom prst="rect">
            <a:avLst/>
          </a:prstGeom>
        </p:spPr>
      </p:pic>
      <p:pic>
        <p:nvPicPr>
          <p:cNvPr id="21" name="Picture 1" descr="\\172.17.10.12\Public\Документы\ГЕРБ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" y="1"/>
            <a:ext cx="714375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secon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857232"/>
            <a:ext cx="3953068" cy="314327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57422" y="152400"/>
            <a:ext cx="6786579" cy="990600"/>
          </a:xfrm>
          <a:noFill/>
          <a:ln w="9525">
            <a:noFill/>
            <a:miter lim="800000"/>
            <a:headEnd/>
            <a:tailEnd/>
          </a:ln>
          <a:effectLst>
            <a:outerShdw dist="50800" dir="18900000" algn="bl" rotWithShape="0">
              <a:schemeClr val="bg1">
                <a:alpha val="40000"/>
              </a:scheme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</a:t>
            </a:r>
            <a:b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«Молодежь Ипатовского городского округа</a:t>
            </a:r>
            <a:r>
              <a:rPr lang="en-US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Ставропольского края»</a:t>
            </a:r>
            <a:endParaRPr lang="ru-RU" sz="24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https://all.culture.ru/uploads/6e1fcd643d5db14b7defe4b9447abae6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00694" y="4500546"/>
            <a:ext cx="3370017" cy="2357454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0" y="4286256"/>
            <a:ext cx="5357850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Цель программы :</a:t>
            </a:r>
          </a:p>
          <a:p>
            <a:pPr algn="ctr"/>
            <a:endParaRPr lang="ru-RU" dirty="0" smtClean="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6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создание условий для реализации конституционных прав граждан в сфере реализации молодежной политики;</a:t>
            </a:r>
          </a:p>
          <a:p>
            <a:pPr algn="ctr"/>
            <a:r>
              <a:rPr lang="ru-RU" sz="16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- создание условий для обеспечения жильем молодых семей, признанных в установленном порядке, нуждающимися в улучшении жилищных условий</a:t>
            </a:r>
            <a:endParaRPr lang="ru-RU" sz="160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500562" y="1428736"/>
            <a:ext cx="4286280" cy="785818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План:</a:t>
            </a:r>
            <a:r>
              <a:rPr lang="ru-RU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15285,46 тыс. рублей</a:t>
            </a:r>
          </a:p>
          <a:p>
            <a:pPr algn="ctr"/>
            <a:r>
              <a:rPr lang="ru-RU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Факт:</a:t>
            </a:r>
            <a:r>
              <a:rPr lang="ru-RU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12372,91 тыс. рублей</a:t>
            </a:r>
          </a:p>
          <a:p>
            <a:pPr algn="ctr"/>
            <a:r>
              <a:rPr lang="ru-RU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Исполнено 80,9 %</a:t>
            </a:r>
            <a:endParaRPr lang="ru-RU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Блок-схема: сохраненные данные 15"/>
          <p:cNvSpPr/>
          <p:nvPr/>
        </p:nvSpPr>
        <p:spPr>
          <a:xfrm>
            <a:off x="3357554" y="2357430"/>
            <a:ext cx="4143404" cy="1000132"/>
          </a:xfrm>
          <a:prstGeom prst="flowChartOnlineStorag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На обеспечение жильем молодых семей – </a:t>
            </a:r>
            <a:r>
              <a:rPr lang="ru-RU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8182,14 тыс. рублей</a:t>
            </a:r>
            <a:endParaRPr lang="ru-RU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Блок-схема: сохраненные данные 16"/>
          <p:cNvSpPr/>
          <p:nvPr/>
        </p:nvSpPr>
        <p:spPr>
          <a:xfrm rot="10800000" flipV="1">
            <a:off x="4429092" y="3500438"/>
            <a:ext cx="4714908" cy="1072804"/>
          </a:xfrm>
          <a:prstGeom prst="flowChartOnlineStorag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На организацию и проведение мероприятий для детей и подростков – </a:t>
            </a:r>
            <a:r>
              <a:rPr lang="ru-RU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1471,50 тыс. рублей</a:t>
            </a:r>
            <a:endParaRPr lang="ru-RU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" name="Picture 1" descr="\\172.17.10.12\Public\Документы\ГЕРБ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" y="1"/>
            <a:ext cx="714375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2000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9124" y="1142984"/>
            <a:ext cx="4499035" cy="33742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14545" y="142852"/>
            <a:ext cx="6929455" cy="1143008"/>
          </a:xfrm>
          <a:noFill/>
          <a:ln w="9525">
            <a:noFill/>
            <a:miter lim="800000"/>
            <a:headEnd/>
            <a:tailEnd/>
          </a:ln>
          <a:effectLst>
            <a:outerShdw dist="50800" dir="18900000" algn="bl" rotWithShape="0">
              <a:schemeClr val="bg1">
                <a:alpha val="40000"/>
              </a:scheme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r">
              <a:defRPr/>
            </a:pP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</a:t>
            </a:r>
            <a:b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«Развитие физической культуры и массового спорта на территории Ипатовского городского округа Ставропольского края»</a:t>
            </a:r>
            <a:endParaRPr lang="ru-RU" sz="20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1" descr="\\172.17.10.12\Public\Документы\ГЕРБ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" y="1"/>
            <a:ext cx="714375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905229"/>
            <a:ext cx="4429156" cy="29527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TextBox 11"/>
          <p:cNvSpPr txBox="1"/>
          <p:nvPr/>
        </p:nvSpPr>
        <p:spPr>
          <a:xfrm>
            <a:off x="142844" y="1071546"/>
            <a:ext cx="4786346" cy="1354217"/>
          </a:xfrm>
          <a:prstGeom prst="rect">
            <a:avLst/>
          </a:prstGeom>
          <a:gradFill flip="none" rotWithShape="1">
            <a:gsLst>
              <a:gs pos="0">
                <a:schemeClr val="accent3">
                  <a:shade val="51000"/>
                  <a:satMod val="130000"/>
                </a:schemeClr>
              </a:gs>
              <a:gs pos="80000">
                <a:schemeClr val="accent3">
                  <a:shade val="93000"/>
                  <a:satMod val="130000"/>
                </a:schemeClr>
              </a:gs>
              <a:gs pos="100000">
                <a:schemeClr val="accent3">
                  <a:shade val="94000"/>
                  <a:satMod val="135000"/>
                </a:schemeClr>
              </a:gs>
            </a:gsLst>
            <a:lin ang="16200000" scaled="1"/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Цель программы :</a:t>
            </a:r>
          </a:p>
          <a:p>
            <a:pPr algn="ctr"/>
            <a:r>
              <a:rPr lang="ru-RU" sz="16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создание условий для реализации конституционного права граждан для занятий физической культурой и спортом в Ипатовском городском округе Ставропольского края</a:t>
            </a:r>
            <a:endParaRPr lang="ru-RU" sz="1600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Блок-схема: ручной ввод 12"/>
          <p:cNvSpPr/>
          <p:nvPr/>
        </p:nvSpPr>
        <p:spPr>
          <a:xfrm rot="439754">
            <a:off x="5037045" y="4586762"/>
            <a:ext cx="3714776" cy="1928826"/>
          </a:xfrm>
          <a:prstGeom prst="flowChartManualInpu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На реализацию проектов развития территорий муниципальных образований, основанных на местных инициативах, на устройство детской спортивной площадки для учебно-тренировочных занятий по игровым видам спорта в селе Лиман и в селе Большая Джалга – </a:t>
            </a:r>
            <a:r>
              <a:rPr lang="ru-RU" sz="14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4465,84 тыс. рублей</a:t>
            </a:r>
            <a:r>
              <a:rPr lang="ru-RU" sz="14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40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 rot="669383">
            <a:off x="4097351" y="3349146"/>
            <a:ext cx="4429156" cy="876333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На развитие физкультурно-спортивной инфраструктуры, укрепление материально-технической базы, реконструкцию и строительство спортивных объектов – </a:t>
            </a:r>
            <a:r>
              <a:rPr lang="ru-RU" sz="14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13810,18 тыс. рублей</a:t>
            </a:r>
            <a:endParaRPr lang="ru-RU" sz="1400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Блок-схема: карточка 14"/>
          <p:cNvSpPr/>
          <p:nvPr/>
        </p:nvSpPr>
        <p:spPr>
          <a:xfrm rot="1215499">
            <a:off x="2195942" y="3756172"/>
            <a:ext cx="2571768" cy="1507671"/>
          </a:xfrm>
          <a:prstGeom prst="flowChartPunchedCard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14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На реализацию мероприятий, направленных на развитие физической культуры и массового спорта – </a:t>
            </a:r>
            <a:r>
              <a:rPr lang="ru-RU" sz="14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1000,00 тыс. рублей</a:t>
            </a:r>
            <a:endParaRPr lang="ru-RU" sz="1400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2844" y="2643182"/>
            <a:ext cx="312559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План</a:t>
            </a:r>
            <a:r>
              <a:rPr lang="ru-RU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- 36321,99 тыс. рублей. </a:t>
            </a:r>
          </a:p>
          <a:p>
            <a:r>
              <a:rPr lang="ru-RU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Факт</a:t>
            </a:r>
            <a:r>
              <a:rPr lang="ru-RU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– 36158,98 тыс. рублей.</a:t>
            </a:r>
          </a:p>
          <a:p>
            <a:r>
              <a:rPr lang="ru-RU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Исполнено</a:t>
            </a:r>
            <a:r>
              <a:rPr lang="ru-RU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99,5 %</a:t>
            </a:r>
            <a:endParaRPr lang="ru-RU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с двумя скругленными противолежащими углами 12"/>
          <p:cNvSpPr/>
          <p:nvPr/>
        </p:nvSpPr>
        <p:spPr>
          <a:xfrm>
            <a:off x="142844" y="3286124"/>
            <a:ext cx="2714612" cy="1500198"/>
          </a:xfrm>
          <a:prstGeom prst="round2DiagRect">
            <a:avLst/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solidFill>
              <a:schemeClr val="tx2">
                <a:lumMod val="50000"/>
              </a:schemeClr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На ремонт автомобильных дорог с асфальтовым покрытием – </a:t>
            </a:r>
            <a:r>
              <a:rPr lang="ru-RU" sz="16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92895,17 тыс. рублей. </a:t>
            </a:r>
            <a:r>
              <a:rPr lang="ru-RU" sz="16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Исполнено 97,7 %</a:t>
            </a:r>
            <a:endParaRPr lang="ru-RU" sz="160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4" descr="https://im0-tub-ru.yandex.net/i?id=a7ae72c8f5f5242fa45a525c9abb5707-l&amp;n=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786" y="4514143"/>
            <a:ext cx="3786214" cy="23438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0"/>
            <a:ext cx="8215337" cy="1214422"/>
          </a:xfrm>
          <a:noFill/>
          <a:ln w="9525">
            <a:noFill/>
            <a:miter lim="800000"/>
            <a:headEnd/>
            <a:tailEnd/>
          </a:ln>
          <a:effectLst>
            <a:outerShdw dist="50800" dir="18900000" algn="bl" rotWithShape="0">
              <a:schemeClr val="bg1">
                <a:alpha val="40000"/>
              </a:scheme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</a:t>
            </a:r>
            <a:b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«Развитие  транспортной системы  и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обеспечение безопасности дорожного движения Ипатовского городского округа Ставропольского края»</a:t>
            </a:r>
            <a:endParaRPr lang="ru-RU" sz="20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1" descr="\\172.17.10.12\Public\Документы\ГЕРБ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" y="1"/>
            <a:ext cx="714375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364" y="3143248"/>
            <a:ext cx="3880762" cy="250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0" y="1285860"/>
            <a:ext cx="4857784" cy="1846659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50000"/>
                  <a:tint val="66000"/>
                  <a:satMod val="160000"/>
                </a:schemeClr>
              </a:gs>
              <a:gs pos="50000">
                <a:schemeClr val="accent6">
                  <a:lumMod val="50000"/>
                  <a:tint val="44500"/>
                  <a:satMod val="160000"/>
                </a:schemeClr>
              </a:gs>
              <a:gs pos="100000">
                <a:schemeClr val="accent6">
                  <a:lumMod val="50000"/>
                  <a:tint val="23500"/>
                  <a:satMod val="160000"/>
                </a:schemeClr>
              </a:gs>
            </a:gsLst>
            <a:lin ang="10800000" scaled="1"/>
            <a:tileRect/>
          </a:gradFill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Цель программы :</a:t>
            </a:r>
          </a:p>
          <a:p>
            <a:pPr algn="ctr"/>
            <a:r>
              <a:rPr lang="ru-RU" sz="16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600" dirty="0" smtClea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обеспечение безопасности  участников дорожного движения Ипатовского городского округа Ставропольского края </a:t>
            </a:r>
          </a:p>
          <a:p>
            <a:pPr algn="ctr"/>
            <a:r>
              <a:rPr lang="ru-RU" sz="1600" dirty="0" smtClea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-обеспечение доступности услуг автотранспортного комплекса для населения Ипатовского городского округа  Ставропольского края </a:t>
            </a:r>
            <a:endParaRPr lang="ru-RU" sz="1600" dirty="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2" descr="Автомобильная дорога Ставрополь - Александровское - Минеральные Воды.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6322" y="1500174"/>
            <a:ext cx="3717678" cy="27860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5000627" y="1428736"/>
            <a:ext cx="4143373" cy="9233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ru-RU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План – 137190,76 тыс. рублей. </a:t>
            </a:r>
          </a:p>
          <a:p>
            <a:pPr algn="r"/>
            <a:r>
              <a:rPr lang="ru-RU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Факт – 134475,93 тыс. рублей</a:t>
            </a:r>
          </a:p>
          <a:p>
            <a:pPr algn="r"/>
            <a:r>
              <a:rPr lang="ru-RU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Исполнено 98,0%</a:t>
            </a:r>
            <a:endParaRPr lang="ru-RU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с двумя скругленными противолежащими углами 11"/>
          <p:cNvSpPr/>
          <p:nvPr/>
        </p:nvSpPr>
        <p:spPr>
          <a:xfrm>
            <a:off x="4786314" y="4786322"/>
            <a:ext cx="4214842" cy="1571636"/>
          </a:xfrm>
          <a:prstGeom prst="round2DiagRect">
            <a:avLst/>
          </a:prstGeom>
          <a:gradFill flip="none" rotWithShape="1">
            <a:gsLst>
              <a:gs pos="0">
                <a:srgbClr val="FF3300">
                  <a:tint val="66000"/>
                  <a:satMod val="160000"/>
                </a:srgbClr>
              </a:gs>
              <a:gs pos="50000">
                <a:srgbClr val="FF3300">
                  <a:tint val="44500"/>
                  <a:satMod val="160000"/>
                </a:srgbClr>
              </a:gs>
              <a:gs pos="100000">
                <a:srgbClr val="FF3300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solidFill>
              <a:schemeClr val="tx2">
                <a:lumMod val="50000"/>
              </a:schemeClr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На улучшение условий дорожного движения и устранение опасных участков на районных автомобильных дорог общего пользования – </a:t>
            </a:r>
            <a:r>
              <a:rPr lang="ru-RU" sz="16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44286,58 тыс. рублей</a:t>
            </a:r>
            <a:r>
              <a:rPr lang="ru-RU" sz="16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. Исполнено 98,7 %</a:t>
            </a:r>
            <a:endParaRPr lang="ru-RU" sz="160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57423" y="152400"/>
            <a:ext cx="6572296" cy="990600"/>
          </a:xfrm>
          <a:noFill/>
          <a:ln w="9525">
            <a:noFill/>
            <a:miter lim="800000"/>
            <a:headEnd/>
            <a:tailEnd/>
          </a:ln>
          <a:effectLst>
            <a:outerShdw dist="50800" dir="18900000" algn="bl" rotWithShape="0">
              <a:schemeClr val="bg1">
                <a:alpha val="40000"/>
              </a:scheme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</a:t>
            </a:r>
            <a:b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«Развитие  сельского хозяйства в Ипатовском городском округе Ставропольского края»</a:t>
            </a:r>
            <a:endParaRPr lang="ru-RU" sz="20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1" descr="\\172.17.10.12\Public\Документы\ГЕРБ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" y="1"/>
            <a:ext cx="714375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MEDIO-RURAL-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3372" y="3929066"/>
            <a:ext cx="4826135" cy="27133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2" descr="Комплекс по производству мяса индейки на Ставрополье открыл очередную площа...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43175" y="2285992"/>
            <a:ext cx="4071966" cy="27146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4282" y="1071546"/>
            <a:ext cx="3929090" cy="29468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Скругленный прямоугольник 12"/>
          <p:cNvSpPr/>
          <p:nvPr/>
        </p:nvSpPr>
        <p:spPr>
          <a:xfrm>
            <a:off x="5143504" y="1500174"/>
            <a:ext cx="3857652" cy="100013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Утверждено бюджетных ассигнований: </a:t>
            </a:r>
          </a:p>
          <a:p>
            <a:pPr algn="ctr"/>
            <a:r>
              <a:rPr lang="ru-RU" sz="24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44975,41 тыс. рублей</a:t>
            </a:r>
            <a:endParaRPr lang="ru-RU" sz="2400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643702" y="3071810"/>
            <a:ext cx="2357422" cy="85725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Исполнено </a:t>
            </a:r>
          </a:p>
          <a:p>
            <a:pPr algn="ctr"/>
            <a:r>
              <a:rPr lang="ru-RU" sz="24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100 %</a:t>
            </a:r>
            <a:endParaRPr lang="ru-RU" sz="240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42844" y="4071942"/>
            <a:ext cx="3714776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Цель программы: </a:t>
            </a:r>
          </a:p>
          <a:p>
            <a:r>
              <a:rPr lang="ru-RU" sz="16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-устойчивое развитие отрасли сельского хозяйства, способствующее повышению конкурентоспособности сельскохозяйственной продукции, выращенной в Ипатовском городском округе ;</a:t>
            </a:r>
          </a:p>
          <a:p>
            <a:r>
              <a:rPr lang="ru-RU" sz="16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 - обеспечение реализации программы администрации Ипатовского городского округа и иных мероприятий</a:t>
            </a:r>
            <a:endParaRPr lang="ru-RU" sz="160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75" y="0"/>
            <a:ext cx="8286751" cy="1071546"/>
          </a:xfr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t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7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Основные параметры бюджета Ипатовского городского округа Ставропольского края за 2018 год</a:t>
            </a:r>
            <a:r>
              <a:rPr lang="ru-RU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642910" y="1000108"/>
          <a:ext cx="8072494" cy="56436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1" descr="\\172.17.10.12\Public\Документы\ГЕРБ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" y="1"/>
            <a:ext cx="714375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0"/>
            <a:ext cx="7929586" cy="990600"/>
          </a:xfrm>
          <a:noFill/>
          <a:ln w="9525">
            <a:noFill/>
            <a:miter lim="800000"/>
            <a:headEnd/>
            <a:tailEnd/>
          </a:ln>
          <a:effectLst>
            <a:outerShdw dist="50800" dir="18900000" algn="bl" rotWithShape="0">
              <a:schemeClr val="bg1">
                <a:alpha val="40000"/>
              </a:scheme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</a:t>
            </a:r>
            <a:b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«Развитие  градостроительства и архитектуры Ипатовского городского округа Ставропольского края»</a:t>
            </a:r>
            <a:endParaRPr lang="ru-RU" sz="24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1" descr="\\172.17.10.12\Public\Документы\ГЕРБ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" y="1"/>
            <a:ext cx="714375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eader-big-img-1-1024x508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2944" y="1857364"/>
            <a:ext cx="8001056" cy="4728216"/>
          </a:xfrm>
          <a:prstGeom prst="rect">
            <a:avLst/>
          </a:prstGeom>
        </p:spPr>
      </p:pic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5429256" y="1571612"/>
            <a:ext cx="3429024" cy="1428760"/>
          </a:xfrm>
          <a:prstGeom prst="round2DiagRect">
            <a:avLst/>
          </a:prstGeom>
          <a:ln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Бюджетные ассигнования на разработку документации в области градостроительства и архитектуры – </a:t>
            </a:r>
          </a:p>
          <a:p>
            <a:pPr algn="ctr"/>
            <a:r>
              <a:rPr lang="ru-RU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1914,98 тыс. рублей</a:t>
            </a:r>
            <a:endParaRPr lang="ru-RU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с двумя скругленными противолежащими углами 11"/>
          <p:cNvSpPr/>
          <p:nvPr/>
        </p:nvSpPr>
        <p:spPr>
          <a:xfrm>
            <a:off x="285720" y="5143512"/>
            <a:ext cx="2000264" cy="1071570"/>
          </a:xfrm>
          <a:prstGeom prst="round2DiagRect">
            <a:avLst/>
          </a:prstGeom>
          <a:ln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Освоение</a:t>
            </a:r>
          </a:p>
          <a:p>
            <a:pPr algn="ctr"/>
            <a:r>
              <a:rPr lang="ru-RU" sz="24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100 %</a:t>
            </a:r>
            <a:endParaRPr lang="ru-RU" sz="2400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42844" y="1571612"/>
            <a:ext cx="2786050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Цель программы:</a:t>
            </a:r>
            <a:r>
              <a:rPr lang="ru-RU" sz="20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обеспечение и осуществление градостроительной деятельности на территории Ипатовского городского округа</a:t>
            </a:r>
            <a:r>
              <a:rPr lang="ru-RU" dirty="0" smtClea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endParaRPr lang="ru-RU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" descr="\\172.17.10.12\Public\Документы\ГЕРБ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" y="1"/>
            <a:ext cx="714375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928662" y="223822"/>
            <a:ext cx="8215339" cy="919162"/>
          </a:xfrm>
          <a:noFill/>
          <a:ln w="9525">
            <a:noFill/>
            <a:miter lim="800000"/>
            <a:headEnd/>
            <a:tailEnd/>
          </a:ln>
          <a:effectLst>
            <a:outerShdw dist="50800" dir="18900000" algn="bl" rotWithShape="0">
              <a:schemeClr val="bg1">
                <a:alpha val="40000"/>
              </a:scheme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</a:t>
            </a:r>
            <a:b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«Профилактика правонарушений, терроризма и</a:t>
            </a:r>
            <a:r>
              <a:rPr lang="en-US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поддержка казачества в Ипатовском городском округе Ставропольского края»</a:t>
            </a:r>
            <a:endParaRPr lang="ru-RU" sz="24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4" descr="Премьерный показ серии документальных фильмов &amp;quot;Россия без террора&amp;quot...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14281" y="1500174"/>
            <a:ext cx="3050403" cy="22860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Рисунок 15" descr="1500x500.jpg"/>
          <p:cNvPicPr>
            <a:picLocks noChangeAspect="1"/>
          </p:cNvPicPr>
          <p:nvPr/>
        </p:nvPicPr>
        <p:blipFill>
          <a:blip r:embed="rId5"/>
          <a:srcRect l="44156" b="-1"/>
          <a:stretch>
            <a:fillRect/>
          </a:stretch>
        </p:blipFill>
        <p:spPr>
          <a:xfrm>
            <a:off x="5572132" y="4357694"/>
            <a:ext cx="3071802" cy="2214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" name="TextBox 16"/>
          <p:cNvSpPr txBox="1"/>
          <p:nvPr/>
        </p:nvSpPr>
        <p:spPr>
          <a:xfrm>
            <a:off x="3357554" y="1643050"/>
            <a:ext cx="1928826" cy="101566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2">
                <a:lumMod val="1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План </a:t>
            </a:r>
          </a:p>
          <a:p>
            <a:pPr algn="ctr"/>
            <a:r>
              <a:rPr lang="ru-RU" sz="20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3607,53 тыс. рублей</a:t>
            </a:r>
            <a:endParaRPr lang="ru-RU" sz="200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14282" y="3857628"/>
            <a:ext cx="3357586" cy="280076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2">
                <a:lumMod val="1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по организационно-техническим мероприятиям по повышению уровня антитеррористической защищенности объектов с массовым участием людей за счет построения, внедрения и эксплуатации аппаратно-программного комплекса «Безопасный город» – </a:t>
            </a:r>
            <a:r>
              <a:rPr lang="ru-RU" sz="16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3237,92 тыс. рублей.</a:t>
            </a:r>
          </a:p>
          <a:p>
            <a:r>
              <a:rPr lang="ru-RU" sz="16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Исполнение 100 %</a:t>
            </a:r>
            <a:endParaRPr lang="ru-RU" sz="160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2" descr="...полиции в охране общественного порядка на территории района Московский г...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8437" b="-353"/>
          <a:stretch>
            <a:fillRect/>
          </a:stretch>
        </p:blipFill>
        <p:spPr bwMode="auto">
          <a:xfrm>
            <a:off x="3214678" y="2786058"/>
            <a:ext cx="2357454" cy="27146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5143504" y="1500174"/>
            <a:ext cx="4000496" cy="29084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Цель программы:</a:t>
            </a:r>
            <a:r>
              <a:rPr lang="ru-RU" dirty="0" smtClean="0">
                <a:solidFill>
                  <a:sysClr val="windowText" lastClr="000000"/>
                </a:solidFill>
              </a:rPr>
              <a:t> </a:t>
            </a:r>
          </a:p>
          <a:p>
            <a:pPr algn="ctr"/>
            <a:r>
              <a:rPr lang="ru-RU" sz="15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создание условий для реализации конституционных прав граждан в сферах поддержки казачества и обеспечение эффективности в системе профилактики правонарушений в Ипатовском городском округе, а также обеспечение безопасности населения округа от террористических угроз, усиление антитеррористической защищенности объектов с массовым пребыванием людей</a:t>
            </a:r>
            <a:r>
              <a:rPr lang="ru-RU" sz="1500" dirty="0" smtClea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endParaRPr lang="ru-RU" sz="150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араллелограмм 14"/>
          <p:cNvSpPr/>
          <p:nvPr/>
        </p:nvSpPr>
        <p:spPr>
          <a:xfrm>
            <a:off x="4572000" y="4572008"/>
            <a:ext cx="3929090" cy="2071702"/>
          </a:xfrm>
          <a:prstGeom prst="parallelogram">
            <a:avLst>
              <a:gd name="adj" fmla="val 23189"/>
            </a:avLst>
          </a:prstGeom>
          <a:gradFill flip="none" rotWithShape="1">
            <a:gsLst>
              <a:gs pos="0">
                <a:srgbClr val="0000FF">
                  <a:tint val="66000"/>
                  <a:satMod val="160000"/>
                </a:srgbClr>
              </a:gs>
              <a:gs pos="50000">
                <a:srgbClr val="0000FF">
                  <a:tint val="44500"/>
                  <a:satMod val="160000"/>
                </a:srgbClr>
              </a:gs>
              <a:gs pos="100000">
                <a:srgbClr val="0000FF">
                  <a:tint val="23500"/>
                  <a:satMod val="160000"/>
                </a:srgbClr>
              </a:gs>
            </a:gsLst>
            <a:lin ang="0" scaled="1"/>
            <a:tileRect/>
          </a:gradFill>
          <a:ln w="76200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План </a:t>
            </a:r>
          </a:p>
          <a:p>
            <a:r>
              <a:rPr lang="ru-RU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– 15129,61 тыс. рублей</a:t>
            </a:r>
          </a:p>
          <a:p>
            <a:r>
              <a:rPr lang="ru-RU" sz="24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Факт </a:t>
            </a:r>
          </a:p>
          <a:p>
            <a:r>
              <a:rPr lang="ru-RU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– 11859,38 тыс. рублей</a:t>
            </a:r>
          </a:p>
          <a:p>
            <a:endParaRPr lang="ru-RU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       Исполнено 78,4 %</a:t>
            </a:r>
            <a:endParaRPr lang="ru-RU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0"/>
            <a:ext cx="8072462" cy="1214422"/>
          </a:xfrm>
          <a:noFill/>
          <a:ln w="9525">
            <a:noFill/>
            <a:miter lim="800000"/>
            <a:headEnd/>
            <a:tailEnd/>
          </a:ln>
          <a:effectLst>
            <a:outerShdw dist="50800" dir="18900000" algn="bl" rotWithShape="0">
              <a:schemeClr val="bg1">
                <a:alpha val="40000"/>
              </a:scheme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</a:t>
            </a:r>
            <a:b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«Формирование современной городской среды</a:t>
            </a:r>
            <a:r>
              <a:rPr lang="en-US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Ипатовского городского округа Ставропольского края»</a:t>
            </a:r>
            <a:endParaRPr lang="ru-RU" sz="24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1" descr="\\172.17.10.12\Public\Документы\ГЕРБ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" y="1"/>
            <a:ext cx="714375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357158" y="1214422"/>
            <a:ext cx="3571900" cy="20774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Цель программы:</a:t>
            </a:r>
            <a:r>
              <a:rPr lang="ru-RU" sz="24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повышение качества и комфорта современной городской среды </a:t>
            </a:r>
          </a:p>
          <a:p>
            <a:pPr algn="ctr"/>
            <a:r>
              <a:rPr lang="ru-RU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на территории </a:t>
            </a:r>
          </a:p>
          <a:p>
            <a:pPr algn="ctr"/>
            <a:r>
              <a:rPr lang="ru-RU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Ипатовского городского округа Ставропольского края</a:t>
            </a:r>
            <a:r>
              <a:rPr lang="ru-RU" dirty="0" smtClea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endParaRPr lang="ru-RU" sz="150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IMG_511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00496" y="1500174"/>
            <a:ext cx="4822064" cy="321471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11" name="Picture 2" descr="https://im0-tub-ru.yandex.net/i?id=8468d2c9e5bb6a5a44b728e4b977c3dc-l&amp;n=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554985">
            <a:off x="438336" y="3386058"/>
            <a:ext cx="4783020" cy="269044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227433" lon="19783745" rev="2110985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11882"/>
          </a:xfrm>
          <a:effectLst>
            <a:outerShdw blurRad="50800" dist="88900" dir="16200000" rotWithShape="0">
              <a:srgbClr val="000000">
                <a:alpha val="40000"/>
              </a:srgbClr>
            </a:outerShdw>
          </a:effectLst>
        </p:spPr>
        <p:txBody>
          <a:bodyPr>
            <a:normAutofit/>
          </a:bodyPr>
          <a:lstStyle/>
          <a:p>
            <a:r>
              <a:rPr lang="ru-RU" b="1" kern="0" dirty="0" smtClean="0">
                <a:ln>
                  <a:solidFill>
                    <a:schemeClr val="accent6">
                      <a:lumMod val="10000"/>
                    </a:schemeClr>
                  </a:solidFill>
                </a:ln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kern="0" dirty="0" smtClean="0">
                <a:ln>
                  <a:solidFill>
                    <a:schemeClr val="accent6">
                      <a:lumMod val="10000"/>
                    </a:schemeClr>
                  </a:solidFill>
                </a:ln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kern="0" dirty="0" smtClean="0">
                <a:ln>
                  <a:solidFill>
                    <a:schemeClr val="accent6">
                      <a:lumMod val="10000"/>
                    </a:schemeClr>
                  </a:solidFill>
                </a:ln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kern="0" dirty="0" smtClean="0">
                <a:ln>
                  <a:solidFill>
                    <a:schemeClr val="accent6">
                      <a:lumMod val="10000"/>
                    </a:schemeClr>
                  </a:solidFill>
                </a:ln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9800" b="1" kern="0" dirty="0" smtClean="0">
                <a:ln w="900" cmpd="sng">
                  <a:solidFill>
                    <a:schemeClr val="accent6">
                      <a:lumMod val="10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r>
              <a:rPr lang="ru-RU" sz="9800" b="1" spc="300" dirty="0" smtClean="0">
                <a:ln w="11430" cmpd="sng">
                  <a:solidFill>
                    <a:schemeClr val="accent6">
                      <a:lumMod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9800" b="1" spc="300" dirty="0" smtClean="0">
                <a:ln w="11430" cmpd="sng">
                  <a:solidFill>
                    <a:schemeClr val="accent6">
                      <a:lumMod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9800" dirty="0">
              <a:ln w="11430" cmpd="sng">
                <a:solidFill>
                  <a:schemeClr val="accent6">
                    <a:lumMod val="10000"/>
                  </a:schemeClr>
                </a:solidFill>
                <a:prstDash val="solid"/>
                <a:miter lim="800000"/>
              </a:ln>
              <a:effectLst>
                <a:glow rad="45500">
                  <a:schemeClr val="accent1">
                    <a:satMod val="220000"/>
                    <a:alpha val="35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1" descr="\\172.17.10.12\Public\Документы\ГЕРБ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" y="1"/>
            <a:ext cx="714375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деньгивбанке.jpg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42844" y="-25"/>
            <a:ext cx="9001156" cy="66865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357298"/>
          <a:ext cx="9144000" cy="52864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857250" y="1"/>
            <a:ext cx="8286751" cy="857231"/>
          </a:xfrm>
          <a:effectLst>
            <a:outerShdw blurRad="50800" dist="50800" dir="5400000" algn="ctr" rotWithShape="0">
              <a:schemeClr val="tx2">
                <a:lumMod val="50000"/>
              </a:schemeClr>
            </a:outerShdw>
          </a:effectLst>
        </p:spPr>
        <p:txBody>
          <a:bodyPr>
            <a:normAutofit/>
          </a:bodyPr>
          <a:lstStyle/>
          <a:p>
            <a:pPr eaLnBrk="1" hangingPunct="1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Структура доходов бюджета Ипатовского городского округа Ставропольского края за 2018 год</a:t>
            </a:r>
          </a:p>
        </p:txBody>
      </p:sp>
      <p:pic>
        <p:nvPicPr>
          <p:cNvPr id="6" name="Picture 1" descr="\\172.17.10.12\Public\Документы\ГЕРБ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" y="1"/>
            <a:ext cx="714375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714375" y="-142875"/>
            <a:ext cx="8229600" cy="1143000"/>
          </a:xfrm>
        </p:spPr>
        <p:txBody>
          <a:bodyPr/>
          <a:lstStyle/>
          <a:p>
            <a:pPr eaLnBrk="1" hangingPunct="1"/>
            <a:r>
              <a:rPr lang="ru-RU" sz="21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Структура налоговых и неналоговых доходов бюджета Ипатовского городского округа Ставропольского края за 2018 год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142844" y="1071546"/>
          <a:ext cx="8858312" cy="5643602"/>
        </p:xfrm>
        <a:graphic>
          <a:graphicData uri="http://schemas.openxmlformats.org/drawingml/2006/table">
            <a:tbl>
              <a:tblPr firstRow="1" firstCol="1" bandRow="1">
                <a:tableStyleId>{8799B23B-EC83-4686-B30A-512413B5E67A}</a:tableStyleId>
              </a:tblPr>
              <a:tblGrid>
                <a:gridCol w="1357323"/>
                <a:gridCol w="827798"/>
                <a:gridCol w="886714"/>
                <a:gridCol w="785818"/>
                <a:gridCol w="739020"/>
                <a:gridCol w="846165"/>
                <a:gridCol w="592317"/>
                <a:gridCol w="676932"/>
                <a:gridCol w="761550"/>
                <a:gridCol w="707745"/>
                <a:gridCol w="676930"/>
              </a:tblGrid>
              <a:tr h="600886">
                <a:tc rowSpan="2"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200" b="1" u="none" strike="noStrike" kern="1200" dirty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ИСТОЧНИКИ </a:t>
                      </a:r>
                    </a:p>
                    <a:p>
                      <a:pPr marL="0" algn="ctr" defTabSz="914400" rtl="0" eaLnBrk="1" fontAlgn="t" latinLnBrk="0" hangingPunct="1"/>
                      <a:r>
                        <a:rPr lang="ru-RU" sz="1200" b="1" u="none" strike="noStrike" kern="1200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ДОХОДОВ</a:t>
                      </a:r>
                      <a:endParaRPr lang="ru-RU" sz="1200" b="1" u="none" strike="noStrike" kern="1200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ctr" defTabSz="914400" rtl="0" eaLnBrk="1" fontAlgn="t" latinLnBrk="0" hangingPunct="1"/>
                      <a:r>
                        <a:rPr lang="ru-RU" sz="1200" b="1" u="none" strike="noStrike" kern="1200" dirty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7506" marR="7506" marT="7506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200" b="1" u="none" strike="noStrike" kern="1200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2017 г</a:t>
                      </a:r>
                      <a:r>
                        <a:rPr lang="ru-RU" sz="1200" b="1" u="none" strike="noStrike" kern="1200" dirty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lang="ru-RU" sz="1200" b="1" u="none" strike="noStrike" kern="1200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факт (консолидированный)</a:t>
                      </a:r>
                      <a:endParaRPr lang="ru-RU" sz="1200" b="1" u="none" strike="noStrike" kern="1200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506" marR="7506" marT="7506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u="none" strike="noStrike" kern="1200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201</a:t>
                      </a:r>
                      <a:r>
                        <a:rPr lang="en-US" sz="1200" b="1" u="none" strike="noStrike" kern="1200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</a:t>
                      </a:r>
                      <a:r>
                        <a:rPr lang="ru-RU" sz="1200" b="1" u="none" strike="noStrike" kern="1200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год</a:t>
                      </a:r>
                    </a:p>
                    <a:p>
                      <a:pPr marL="0" algn="ctr" defTabSz="914400" rtl="0" eaLnBrk="1" fontAlgn="t" latinLnBrk="0" hangingPunct="1"/>
                      <a:r>
                        <a:rPr lang="ru-RU" sz="1200" b="1" u="none" strike="noStrike" kern="1200" dirty="0" err="1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Утвержден-ный</a:t>
                      </a:r>
                      <a:r>
                        <a:rPr lang="ru-RU" sz="1200" b="1" u="none" strike="noStrike" kern="1200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план</a:t>
                      </a:r>
                      <a:endParaRPr lang="ru-RU" sz="1200" b="1" u="none" strike="noStrike" kern="1200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506" marR="7506" marT="7506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t"/>
                      <a:r>
                        <a:rPr lang="ru-RU" sz="12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2018</a:t>
                      </a:r>
                      <a:r>
                        <a:rPr lang="ru-RU" sz="120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год </a:t>
                      </a:r>
                      <a:r>
                        <a:rPr lang="ru-RU" sz="120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уточнен-ный</a:t>
                      </a:r>
                      <a:r>
                        <a:rPr lang="ru-RU" sz="120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план</a:t>
                      </a:r>
                      <a:endParaRPr lang="ru-RU" sz="1200" b="1" i="0" u="none" strike="noStrike" baseline="0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t"/>
                      <a:r>
                        <a:rPr lang="ru-RU" sz="120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2018 год факт</a:t>
                      </a:r>
                      <a:endParaRPr lang="ru-RU" sz="1200" b="1" i="0" u="none" strike="noStrike" baseline="0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t"/>
                      <a:r>
                        <a:rPr lang="ru-RU" sz="1200" u="none" strike="noStrike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Отклонение  факт 201</a:t>
                      </a:r>
                      <a:r>
                        <a:rPr lang="en-US" sz="1200" u="none" strike="noStrike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r>
                        <a:rPr lang="ru-RU" sz="1200" u="none" strike="noStrike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года</a:t>
                      </a:r>
                      <a:endParaRPr lang="ru-RU" sz="120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rtl="0" fontAlgn="t"/>
                      <a:r>
                        <a:rPr lang="ru-RU" sz="1200" u="none" strike="noStrike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 факта 2017 года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t"/>
                      <a:r>
                        <a:rPr lang="ru-RU" sz="1200" u="none" strike="noStrike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Отклонение факта 2018 </a:t>
                      </a:r>
                      <a:r>
                        <a:rPr lang="ru-RU" sz="1200" u="none" strike="noStrike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 от </a:t>
                      </a:r>
                      <a:r>
                        <a:rPr lang="ru-RU" sz="1200" u="none" strike="noStrike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утвержденного</a:t>
                      </a:r>
                      <a:r>
                        <a:rPr lang="ru-RU" sz="1200" u="none" strike="noStrike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u="none" strike="noStrike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плана  2018 </a:t>
                      </a:r>
                      <a:r>
                        <a:rPr lang="ru-RU" sz="1200" u="none" strike="noStrike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t"/>
                      <a:r>
                        <a:rPr lang="ru-RU" sz="1200" u="none" strike="noStrike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Отклонение факта 2018 </a:t>
                      </a:r>
                      <a:r>
                        <a:rPr lang="ru-RU" sz="1200" u="none" strike="noStrike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 от </a:t>
                      </a:r>
                      <a:r>
                        <a:rPr lang="ru-RU" sz="1200" u="none" strike="noStrike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уточненного плана 2018 года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71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rtl="0" fontAlgn="t"/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06" marR="7506" marT="750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абс.</a:t>
                      </a:r>
                    </a:p>
                    <a:p>
                      <a:pPr algn="ctr" rtl="0" fontAlgn="t"/>
                      <a:r>
                        <a:rPr lang="ru-RU" sz="120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сумма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абс.</a:t>
                      </a:r>
                    </a:p>
                    <a:p>
                      <a:pPr algn="ctr" rtl="0" fontAlgn="t"/>
                      <a:r>
                        <a:rPr lang="ru-RU" sz="12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сумма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абс.</a:t>
                      </a:r>
                    </a:p>
                    <a:p>
                      <a:pPr algn="ctr" rtl="0" fontAlgn="t"/>
                      <a:r>
                        <a:rPr lang="ru-RU" sz="12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сумма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34111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ДОХОДОВ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1 560 038,70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1 380 148,32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1 651 071,18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1 703 061,36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143</a:t>
                      </a:r>
                      <a:r>
                        <a:rPr lang="ru-RU" sz="90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022,66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109,2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322 913,04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123,4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51 990,18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103,2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</a:tr>
              <a:tr h="500066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НАЛОГОВЫЕ ДОХОДЫ</a:t>
                      </a:r>
                    </a:p>
                    <a:p>
                      <a:pPr algn="ctr" rtl="0" fontAlgn="ctr"/>
                      <a:r>
                        <a:rPr lang="ru-RU" sz="100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т.ч.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425 399,81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421 810,01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431 632,91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454 208,08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  <a:r>
                        <a:rPr lang="ru-RU" sz="90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808,48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106,8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32 398,07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107,7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22 575,17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105,2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</a:tr>
              <a:tr h="403982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00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 на доходы физических лиц  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282 715,53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286 794,13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286 794,13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304</a:t>
                      </a:r>
                      <a:r>
                        <a:rPr lang="ru-RU" sz="90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033,92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21 318,39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107,5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17 239,79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106,0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17 239,79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106,0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</a:tr>
              <a:tr h="235226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00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акцизы 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  <a:r>
                        <a:rPr lang="ru-RU" sz="90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437,00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r>
                        <a:rPr lang="ru-RU" sz="90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843,90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30 843,90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33 317,15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1 880,15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106,0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2 473,25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108,0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2 473,25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108,0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</a:tr>
              <a:tr h="479154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00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единый налог </a:t>
                      </a:r>
                      <a:endParaRPr lang="en-US" sz="100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 rtl="0" fontAlgn="b"/>
                      <a:r>
                        <a:rPr lang="ru-RU" sz="10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 вмененный </a:t>
                      </a:r>
                      <a:r>
                        <a:rPr lang="ru-RU" sz="100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  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29 024,08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29 318,54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24 126,00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24 345,89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- 4</a:t>
                      </a:r>
                      <a:r>
                        <a:rPr lang="ru-RU" sz="90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678,19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83,9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- 4972,65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219,89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</a:tr>
              <a:tr h="500066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00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единый </a:t>
                      </a:r>
                      <a:r>
                        <a:rPr lang="ru-RU" sz="10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сельскохо-</a:t>
                      </a:r>
                    </a:p>
                    <a:p>
                      <a:pPr algn="l" rtl="0" fontAlgn="b"/>
                      <a:r>
                        <a:rPr lang="ru-RU" sz="10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зяйственный </a:t>
                      </a:r>
                      <a:r>
                        <a:rPr lang="ru-RU" sz="100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r>
                        <a:rPr lang="ru-RU" sz="90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212,88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7 301,64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23 341,64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23 482,22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14 269,34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254,9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16 180,58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321,6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140,58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</a:tr>
              <a:tr h="428628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00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патентная система налогообложения 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83,33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104,00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140,44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170,04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86,71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204,1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66,04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163,5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29,6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121,1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</a:tr>
              <a:tr h="500066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0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 на имущество физических лиц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r>
                        <a:rPr lang="ru-RU" sz="90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931,85</a:t>
                      </a:r>
                      <a:endParaRPr lang="ru-RU" sz="90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5 273,00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7 273,00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7 595,85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2 664,0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154,0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ru-RU" sz="90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322,85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144,1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322,85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104,4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</a:tr>
              <a:tr h="357190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0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земельный  налог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63 520,71</a:t>
                      </a:r>
                      <a:endParaRPr lang="ru-RU" sz="90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57 382,00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55 010,00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57 021,01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- 6 499,7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89,8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- 360,99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99,4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ru-RU" sz="90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011,01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103,7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</a:tr>
              <a:tr h="428628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00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государственная пошлина 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4 474,23</a:t>
                      </a:r>
                      <a:endParaRPr lang="ru-RU" sz="90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4 263,80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4 103,8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4 242,00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 232,23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94,8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- 21,8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99,5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138,2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103,4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</a:tr>
              <a:tr h="357190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0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Отмененные налоги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0,20</a:t>
                      </a:r>
                      <a:endParaRPr lang="ru-RU" sz="90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</a:tr>
            </a:tbl>
          </a:graphicData>
        </a:graphic>
      </p:graphicFrame>
      <p:sp>
        <p:nvSpPr>
          <p:cNvPr id="10244" name="Прямоугольник 39"/>
          <p:cNvSpPr>
            <a:spLocks noChangeArrowheads="1"/>
          </p:cNvSpPr>
          <p:nvPr/>
        </p:nvSpPr>
        <p:spPr bwMode="auto">
          <a:xfrm>
            <a:off x="8001000" y="785794"/>
            <a:ext cx="1143000" cy="139700"/>
          </a:xfrm>
          <a:prstGeom prst="rect">
            <a:avLst/>
          </a:prstGeom>
          <a:solidFill>
            <a:schemeClr val="accent1">
              <a:alpha val="0"/>
            </a:schemeClr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r>
              <a:rPr lang="ru-RU" sz="1200" dirty="0">
                <a:solidFill>
                  <a:srgbClr val="000000"/>
                </a:solidFill>
                <a:latin typeface="Calibri" pitchFamily="34" charset="0"/>
              </a:rPr>
              <a:t>(тыс.рублей)</a:t>
            </a:r>
          </a:p>
        </p:txBody>
      </p:sp>
      <p:pic>
        <p:nvPicPr>
          <p:cNvPr id="6" name="Picture 1" descr="\\172.17.10.12\Public\Документы\ГЕРБ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" y="1"/>
            <a:ext cx="714375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714348" y="1"/>
            <a:ext cx="8229600" cy="642917"/>
          </a:xfrm>
        </p:spPr>
        <p:txBody>
          <a:bodyPr/>
          <a:lstStyle/>
          <a:p>
            <a:pPr eaLnBrk="1" hangingPunct="1"/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Структура налоговых и неналоговых доходов бюджета Ипатовского городского округа Ставропольского края за 2018 год (продолжение)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142844" y="785794"/>
          <a:ext cx="8858312" cy="5930208"/>
        </p:xfrm>
        <a:graphic>
          <a:graphicData uri="http://schemas.openxmlformats.org/drawingml/2006/table">
            <a:tbl>
              <a:tblPr firstRow="1" firstCol="1" bandRow="1">
                <a:tableStyleId>{8799B23B-EC83-4686-B30A-512413B5E67A}</a:tableStyleId>
              </a:tblPr>
              <a:tblGrid>
                <a:gridCol w="1285884"/>
                <a:gridCol w="846692"/>
                <a:gridCol w="796381"/>
                <a:gridCol w="857256"/>
                <a:gridCol w="776906"/>
                <a:gridCol w="852829"/>
                <a:gridCol w="596979"/>
                <a:gridCol w="682262"/>
                <a:gridCol w="767546"/>
                <a:gridCol w="713317"/>
                <a:gridCol w="682260"/>
              </a:tblGrid>
              <a:tr h="600886">
                <a:tc rowSpan="2">
                  <a:txBody>
                    <a:bodyPr/>
                    <a:lstStyle/>
                    <a:p>
                      <a:pPr algn="ctr" rtl="0" fontAlgn="t"/>
                      <a:r>
                        <a:rPr lang="ru-RU" sz="1200" u="none" strike="noStrike" dirty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ИСТОЧНИКИ </a:t>
                      </a:r>
                    </a:p>
                    <a:p>
                      <a:pPr algn="ctr" rtl="0" fontAlgn="t"/>
                      <a:r>
                        <a:rPr lang="ru-RU" sz="12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ДОХОДОВ</a:t>
                      </a:r>
                      <a:endParaRPr lang="ru-RU" sz="120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t"/>
                      <a:r>
                        <a:rPr lang="ru-RU" sz="1200" u="none" strike="noStrike" dirty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1200" b="1" u="none" strike="noStrike" kern="1200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2017 г. факт (консолидированный)</a:t>
                      </a:r>
                      <a:endParaRPr lang="ru-RU" sz="1200" b="1" u="none" strike="noStrike" kern="1200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506" marR="7506" marT="7506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  <a:r>
                        <a:rPr lang="en-US" sz="12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r>
                        <a:rPr lang="ru-RU" sz="12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год</a:t>
                      </a:r>
                    </a:p>
                    <a:p>
                      <a:pPr algn="ctr" rtl="0" fontAlgn="t"/>
                      <a:r>
                        <a:rPr lang="ru-RU" sz="1200" u="none" strike="noStrike" dirty="0" err="1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Утвержден-ный</a:t>
                      </a:r>
                      <a:r>
                        <a:rPr lang="ru-RU" sz="12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план</a:t>
                      </a:r>
                      <a:endParaRPr lang="ru-RU" sz="1200" b="1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t"/>
                      <a:r>
                        <a:rPr lang="ru-RU" sz="12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2018</a:t>
                      </a:r>
                      <a:r>
                        <a:rPr lang="ru-RU" sz="1200" u="none" strike="noStrike" baseline="0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год </a:t>
                      </a:r>
                      <a:r>
                        <a:rPr lang="ru-RU" sz="1200" u="none" strike="noStrike" baseline="0" dirty="0" err="1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уточнен-ный</a:t>
                      </a:r>
                      <a:r>
                        <a:rPr lang="ru-RU" sz="1200" u="none" strike="noStrike" baseline="0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план</a:t>
                      </a:r>
                      <a:endParaRPr lang="ru-RU" sz="1200" b="1" i="0" u="none" strike="noStrike" baseline="0" dirty="0" smtClean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t"/>
                      <a:r>
                        <a:rPr lang="ru-RU" sz="1200" u="none" strike="noStrike" baseline="0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2018 год факт</a:t>
                      </a:r>
                      <a:endParaRPr lang="ru-RU" sz="1200" b="1" i="0" u="none" strike="noStrike" baseline="0" dirty="0" smtClean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t"/>
                      <a:r>
                        <a:rPr lang="ru-RU" sz="1200" u="none" strike="noStrike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Отклонение  факт 201</a:t>
                      </a:r>
                      <a:r>
                        <a:rPr lang="en-US" sz="1200" u="none" strike="noStrike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r>
                        <a:rPr lang="ru-RU" sz="1200" u="none" strike="noStrike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года</a:t>
                      </a:r>
                      <a:endParaRPr lang="ru-RU" sz="120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rtl="0" fontAlgn="t"/>
                      <a:r>
                        <a:rPr lang="ru-RU" sz="1200" u="none" strike="noStrike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 факта 2017 года</a:t>
                      </a:r>
                      <a:endParaRPr lang="ru-RU" sz="1200" b="1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t"/>
                      <a:r>
                        <a:rPr lang="ru-RU" sz="1200" u="none" strike="noStrike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Отклонение факта 2018 год от утвержденного</a:t>
                      </a:r>
                      <a:r>
                        <a:rPr lang="ru-RU" sz="1200" u="none" strike="noStrike" baseline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u="none" strike="noStrike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плана  2018 год</a:t>
                      </a:r>
                      <a:endParaRPr lang="ru-RU" sz="1200" b="1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t"/>
                      <a:r>
                        <a:rPr lang="ru-RU" sz="1200" u="none" strike="noStrike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Отклонение факта 2018 год от  уточненного плана 2018 года</a:t>
                      </a:r>
                      <a:endParaRPr lang="ru-RU" sz="1200" b="1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110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rtl="0" fontAlgn="t"/>
                      <a:endParaRPr lang="ru-RU" sz="12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506" marR="7506" marT="7506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00" b="1" u="none" strike="noStrike" dirty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абс.</a:t>
                      </a:r>
                    </a:p>
                    <a:p>
                      <a:pPr algn="ctr" rtl="0" fontAlgn="t"/>
                      <a:r>
                        <a:rPr lang="ru-RU" sz="1000" b="1" u="none" strike="noStrike" dirty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сумма</a:t>
                      </a:r>
                      <a:endParaRPr lang="ru-RU" sz="1000" b="1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1" u="none" strike="noStrike" dirty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200" b="1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00" b="1" u="none" strike="noStrike" dirty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абс.</a:t>
                      </a:r>
                    </a:p>
                    <a:p>
                      <a:pPr algn="ctr" rtl="0" fontAlgn="t"/>
                      <a:r>
                        <a:rPr lang="ru-RU" sz="1000" b="1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сумма</a:t>
                      </a:r>
                      <a:endParaRPr lang="ru-RU" sz="1000" b="1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1" u="none" strike="noStrike" dirty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200" b="1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000" b="1" u="none" strike="noStrike" dirty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абс.</a:t>
                      </a:r>
                    </a:p>
                    <a:p>
                      <a:pPr algn="ctr" rtl="0" fontAlgn="t"/>
                      <a:r>
                        <a:rPr lang="ru-RU" sz="1000" b="1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сумма</a:t>
                      </a:r>
                      <a:endParaRPr lang="ru-RU" sz="1000" b="1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1" u="none" strike="noStrike" dirty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200" b="1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26117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1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НЕНАЛОГОВЫЕ ДОХОДЫ</a:t>
                      </a:r>
                      <a:r>
                        <a:rPr lang="ru-RU" sz="1000" b="1" u="none" strike="noStrike" baseline="0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b="1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</a:t>
                      </a:r>
                      <a:r>
                        <a:rPr lang="ru-RU" sz="1000" b="1" u="none" strike="noStrike" dirty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т.ч.</a:t>
                      </a:r>
                      <a:endParaRPr lang="ru-RU" sz="1000" b="1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1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113 704,21</a:t>
                      </a:r>
                      <a:endParaRPr lang="ru-RU" sz="900" b="1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1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75 640,33</a:t>
                      </a:r>
                      <a:endParaRPr lang="ru-RU" sz="900" b="1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1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138 248,54</a:t>
                      </a:r>
                      <a:endParaRPr lang="ru-RU" sz="900" b="1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b="1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176 776,73</a:t>
                      </a:r>
                      <a:endParaRPr lang="ru-RU" sz="900" b="1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900" b="1" u="none" strike="noStrike" kern="1200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63 072,52</a:t>
                      </a:r>
                      <a:endParaRPr lang="ru-RU" sz="900" b="1" i="0" u="none" strike="noStrike" kern="1200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900" b="1" u="none" strike="noStrike" kern="1200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155,5</a:t>
                      </a:r>
                      <a:endParaRPr lang="ru-RU" sz="900" b="1" i="0" u="none" strike="noStrike" kern="1200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900" b="1" u="none" strike="noStrike" kern="1200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101 136,4</a:t>
                      </a:r>
                      <a:endParaRPr lang="ru-RU" sz="900" b="1" i="0" u="none" strike="noStrike" kern="1200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900" b="1" u="none" strike="noStrike" kern="1200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233,7</a:t>
                      </a:r>
                      <a:endParaRPr lang="ru-RU" sz="900" b="1" i="0" u="none" strike="noStrike" kern="1200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900" b="1" u="none" strike="noStrike" kern="1200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38 528,19</a:t>
                      </a:r>
                      <a:endParaRPr lang="ru-RU" sz="900" b="1" i="0" u="none" strike="noStrike" kern="1200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900" b="1" u="none" strike="noStrike" kern="1200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127,9</a:t>
                      </a:r>
                      <a:endParaRPr lang="ru-RU" sz="900" b="1" i="0" u="none" strike="noStrike" kern="1200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</a:tr>
              <a:tr h="261178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0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</a:t>
                      </a:r>
                      <a:r>
                        <a:rPr lang="ru-RU" sz="1000" u="none" strike="noStrike" baseline="0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от сдачи имущества аренду</a:t>
                      </a:r>
                      <a:endParaRPr lang="ru-RU" sz="1000" b="1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1 955,96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1 089,24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1 127,45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1 250,09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- 705,87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63,9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160,85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114,8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122,64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110,9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</a:tr>
              <a:tr h="261178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0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 от сдачи в аренду </a:t>
                      </a:r>
                      <a:r>
                        <a:rPr lang="ru-RU" sz="1000" u="none" strike="noStrike" dirty="0" err="1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зем</a:t>
                      </a:r>
                      <a:r>
                        <a:rPr lang="ru-RU" sz="10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участков </a:t>
                      </a:r>
                      <a:endParaRPr lang="ru-RU" sz="1000" b="1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69 486,41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51 563,83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55 963,83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62 230,06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- 7</a:t>
                      </a:r>
                      <a:r>
                        <a:rPr lang="ru-RU" sz="900" u="none" strike="noStrike" baseline="0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256,35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89,6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10 666,23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120,7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6 266,23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111,2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</a:tr>
              <a:tr h="216804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0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Платежи от МУП</a:t>
                      </a:r>
                      <a:endParaRPr lang="ru-RU" sz="1000" b="1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0,27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</a:tr>
              <a:tr h="420720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ru-RU" sz="1000" u="none" strike="noStrike" kern="1200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плата за негативное воздействие на окружающую среду</a:t>
                      </a:r>
                      <a:endParaRPr lang="ru-RU" sz="1000" b="1" i="0" u="none" strike="noStrike" kern="1200" dirty="0" smtClean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900" u="none" strike="noStrike" kern="1200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615,83</a:t>
                      </a:r>
                      <a:endParaRPr lang="ru-RU" sz="900" b="0" i="0" u="none" strike="noStrike" kern="1200" dirty="0" smtClean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900" u="none" strike="noStrike" kern="1200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636,00</a:t>
                      </a:r>
                      <a:endParaRPr lang="ru-RU" sz="900" b="0" i="0" u="none" strike="noStrike" kern="1200" dirty="0" smtClean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900" u="none" strike="noStrike" kern="1200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921,00</a:t>
                      </a:r>
                      <a:endParaRPr lang="ru-RU" sz="900" b="0" i="0" u="none" strike="noStrike" kern="1200" dirty="0" smtClean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900" u="none" strike="noStrike" kern="1200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921,42</a:t>
                      </a:r>
                      <a:endParaRPr lang="ru-RU" sz="900" b="0" i="0" u="none" strike="noStrike" kern="1200" dirty="0" smtClean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900" u="none" strike="noStrike" kern="1200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305,59</a:t>
                      </a:r>
                      <a:endParaRPr lang="ru-RU" sz="900" b="0" i="0" u="none" strike="noStrike" kern="1200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900" u="none" strike="noStrike" kern="1200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149,6</a:t>
                      </a:r>
                      <a:endParaRPr lang="ru-RU" sz="900" b="0" i="0" u="none" strike="noStrike" kern="1200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900" u="none" strike="noStrike" kern="1200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285,42</a:t>
                      </a:r>
                      <a:endParaRPr lang="ru-RU" sz="900" b="0" i="0" u="none" strike="noStrike" kern="1200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900" u="none" strike="noStrike" kern="1200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144,9</a:t>
                      </a:r>
                      <a:endParaRPr lang="ru-RU" sz="900" b="0" i="0" u="none" strike="noStrike" kern="1200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900" u="none" strike="noStrike" kern="1200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0,42</a:t>
                      </a:r>
                      <a:endParaRPr lang="ru-RU" sz="900" b="0" i="0" u="none" strike="noStrike" kern="1200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900" u="none" strike="noStrike" kern="1200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100,1</a:t>
                      </a:r>
                      <a:endParaRPr lang="ru-RU" sz="900" b="0" i="0" u="none" strike="noStrike" kern="1200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</a:tr>
              <a:tr h="340044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0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 от </a:t>
                      </a:r>
                      <a:r>
                        <a:rPr lang="ru-RU" sz="1000" u="none" strike="noStrike" baseline="0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продажи имущества</a:t>
                      </a:r>
                      <a:endParaRPr lang="ru-RU" sz="1000" b="1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18 488,61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</a:t>
                      </a:r>
                      <a:r>
                        <a:rPr lang="ru-RU" sz="900" u="none" strike="noStrike" baseline="0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248,13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87 186,94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68 698,32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471,6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30 938,81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155,0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</a:tr>
              <a:tr h="357190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0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административные</a:t>
                      </a:r>
                      <a:r>
                        <a:rPr lang="ru-RU" sz="1000" u="none" strike="noStrike" baseline="0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платежи и сборы</a:t>
                      </a:r>
                      <a:endParaRPr lang="ru-RU" sz="1000" b="1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232,00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242,30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10,3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104,4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</a:tr>
              <a:tr h="195382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0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штрафы, санкции</a:t>
                      </a:r>
                      <a:endParaRPr lang="ru-RU" sz="1000" b="1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kern="1200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5 727,12</a:t>
                      </a:r>
                      <a:endParaRPr lang="ru-RU" sz="900" u="none" strike="noStrike" kern="1200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5 191,70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4 191,70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r>
                        <a:rPr lang="ru-RU" sz="900" u="none" strike="noStrike" baseline="0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567,97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- 1 159,15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79,8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- 623,73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88,0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376,27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109,0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</a:tr>
              <a:tr h="357190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0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 от оказания платных услуг</a:t>
                      </a:r>
                      <a:endParaRPr lang="ru-RU" sz="1000" b="1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kern="1200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17 276,28</a:t>
                      </a:r>
                      <a:endParaRPr lang="ru-RU" sz="900" u="none" strike="noStrike" kern="1200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17 159,56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19 564,43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20 355,46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3 079,18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117,8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3 195,9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118,6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791,03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104,0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</a:tr>
              <a:tr h="285752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0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прочие  неналоговые</a:t>
                      </a:r>
                      <a:r>
                        <a:rPr lang="ru-RU" sz="1000" u="none" strike="noStrike" baseline="0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доходы</a:t>
                      </a:r>
                      <a:endParaRPr lang="ru-RU" sz="1000" b="1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kern="1200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153,73</a:t>
                      </a:r>
                      <a:endParaRPr lang="ru-RU" sz="900" u="none" strike="noStrike" kern="1200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22,49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- 131,24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14,6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</a:tr>
              <a:tr h="357190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000" b="1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БЕЗВОЗМЕЗДНЫЕ ПОСТУПЛЕНИЯ</a:t>
                      </a:r>
                      <a:endParaRPr lang="ru-RU" sz="1000" b="1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900" b="1" u="none" strike="noStrike" kern="1200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1 020 934,67</a:t>
                      </a:r>
                      <a:endParaRPr lang="ru-RU" sz="900" b="1" i="0" u="none" strike="noStrike" kern="1200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900" b="1" u="none" strike="noStrike" kern="1200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883 225,98</a:t>
                      </a:r>
                      <a:endParaRPr lang="ru-RU" sz="900" b="1" i="0" u="none" strike="noStrike" kern="1200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900" b="1" u="none" strike="noStrike" kern="1200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1 081 189,73</a:t>
                      </a:r>
                      <a:endParaRPr lang="ru-RU" sz="900" b="1" i="0" u="none" strike="noStrike" kern="1200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900" b="1" u="none" strike="noStrike" kern="1200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1 072 076,55</a:t>
                      </a:r>
                      <a:endParaRPr lang="ru-RU" sz="900" b="1" i="0" u="none" strike="noStrike" kern="1200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900" b="1" u="none" strike="noStrike" kern="1200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51 141,88</a:t>
                      </a:r>
                      <a:endParaRPr lang="ru-RU" sz="900" b="1" i="0" u="none" strike="noStrike" kern="1200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900" b="1" u="none" strike="noStrike" kern="1200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105,0</a:t>
                      </a:r>
                      <a:endParaRPr lang="ru-RU" sz="900" b="1" i="0" u="none" strike="noStrike" kern="1200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900" b="1" u="none" strike="noStrike" kern="1200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188 850,57</a:t>
                      </a:r>
                      <a:endParaRPr lang="ru-RU" sz="900" b="1" i="0" u="none" strike="noStrike" kern="1200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900" b="1" u="none" strike="noStrike" kern="1200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121,4</a:t>
                      </a:r>
                      <a:endParaRPr lang="ru-RU" sz="900" b="1" i="0" u="none" strike="noStrike" kern="1200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900" b="1" u="none" strike="noStrike" kern="1200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- 9 113,18</a:t>
                      </a:r>
                      <a:endParaRPr lang="ru-RU" sz="900" b="1" i="0" u="none" strike="noStrike" kern="1200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900" b="1" u="none" strike="noStrike" kern="1200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99,2</a:t>
                      </a:r>
                      <a:endParaRPr lang="ru-RU" sz="900" b="1" i="0" u="none" strike="noStrike" kern="1200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</a:tr>
              <a:tr h="214314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0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дотация</a:t>
                      </a:r>
                      <a:endParaRPr lang="ru-RU" sz="1000" b="1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kern="1200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75 238,66</a:t>
                      </a:r>
                      <a:endParaRPr lang="ru-RU" sz="900" u="none" strike="noStrike" kern="1200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205,04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167,83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167,83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- 75 070,83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- 37,21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81,8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</a:tr>
              <a:tr h="171584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0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субсидии</a:t>
                      </a:r>
                      <a:endParaRPr lang="ru-RU" sz="1000" b="1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kern="1200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246 769,44</a:t>
                      </a:r>
                      <a:endParaRPr lang="ru-RU" sz="900" u="none" strike="noStrike" kern="1200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221 881,78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387 495,87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382 479,30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135 709,86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155,0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160 597,52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172,4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- 5 046,00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98,7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</a:tr>
              <a:tr h="214314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0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субвенции</a:t>
                      </a:r>
                      <a:endParaRPr lang="ru-RU" sz="1000" b="1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900" u="none" strike="noStrike" kern="1200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677 415,04</a:t>
                      </a:r>
                      <a:endParaRPr lang="ru-RU" sz="900" b="0" i="0" u="none" strike="noStrike" kern="1200" dirty="0" smtClean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900" u="none" strike="noStrike" kern="1200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658 341,73</a:t>
                      </a:r>
                      <a:endParaRPr lang="ru-RU" sz="900" b="0" i="0" u="none" strike="noStrike" kern="1200" dirty="0" smtClean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900" u="none" strike="noStrike" kern="1200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687  179,53</a:t>
                      </a:r>
                      <a:endParaRPr lang="ru-RU" sz="900" b="0" i="0" u="none" strike="noStrike" kern="1200" dirty="0" smtClean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900" u="none" strike="noStrike" kern="1200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683 103,72</a:t>
                      </a:r>
                      <a:endParaRPr lang="ru-RU" sz="900" b="0" i="0" u="none" strike="noStrike" kern="1200" dirty="0" smtClean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900" u="none" strike="noStrike" kern="1200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5 688,68</a:t>
                      </a:r>
                      <a:endParaRPr lang="ru-RU" sz="900" b="0" i="0" u="none" strike="noStrike" kern="1200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900" u="none" strike="noStrike" kern="1200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100,8</a:t>
                      </a:r>
                      <a:endParaRPr lang="ru-RU" sz="900" b="0" i="0" u="none" strike="noStrike" kern="1200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900" u="none" strike="noStrike" kern="1200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24 761,99</a:t>
                      </a:r>
                      <a:endParaRPr lang="ru-RU" sz="900" b="0" i="0" u="none" strike="noStrike" kern="1200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900" u="none" strike="noStrike" kern="1200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103,8</a:t>
                      </a:r>
                      <a:endParaRPr lang="ru-RU" sz="900" b="0" i="0" u="none" strike="noStrike" kern="1200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900" u="none" strike="noStrike" kern="1200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- 4 075,81</a:t>
                      </a:r>
                      <a:endParaRPr lang="ru-RU" sz="900" b="0" i="0" u="none" strike="noStrike" kern="1200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ru-RU" sz="900" u="none" strike="noStrike" kern="1200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99,4</a:t>
                      </a:r>
                      <a:endParaRPr lang="ru-RU" sz="900" b="0" i="0" u="none" strike="noStrike" kern="1200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</a:tr>
              <a:tr h="214314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0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Иные  МБТ</a:t>
                      </a:r>
                      <a:endParaRPr lang="ru-RU" sz="1000" b="1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u="none" strike="noStrike" kern="1200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r>
                        <a:rPr lang="ru-RU" sz="900" u="none" strike="noStrike" kern="1200" baseline="0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292,60</a:t>
                      </a:r>
                      <a:endParaRPr lang="ru-RU" sz="900" u="none" strike="noStrike" kern="1200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982,44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6 918,58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6 919,35</a:t>
                      </a:r>
                      <a:endParaRPr lang="ru-RU" sz="900" u="none" strike="noStrike" kern="1200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- 11 373,25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37,8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5 936,91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704,3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0,77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</a:tr>
              <a:tr h="214314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0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Прочие безвозмездные</a:t>
                      </a:r>
                      <a:endParaRPr lang="ru-RU" sz="1000" b="1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kern="1200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4 110,94</a:t>
                      </a:r>
                      <a:endParaRPr lang="ru-RU" sz="900" u="none" strike="noStrike" kern="1200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1 814,99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lang="ru-RU" sz="900" u="none" strike="noStrike" baseline="0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204,13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3 204,13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- 906,81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77,9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1 389,14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176,5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</a:tr>
              <a:tr h="214314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0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Возвраты</a:t>
                      </a:r>
                      <a:endParaRPr lang="ru-RU" sz="1000" b="1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kern="1200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- 892,01</a:t>
                      </a:r>
                      <a:endParaRPr lang="ru-RU" sz="900" u="none" strike="noStrike" kern="1200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- 3 776,21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- 3 797,78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900" u="none" strike="noStrike" dirty="0" smtClean="0">
                          <a:solidFill>
                            <a:sysClr val="windowText" lastClr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ysClr val="windowText" lastClr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506" marR="7506" marT="7506" marB="0" anchor="ctr"/>
                </a:tc>
              </a:tr>
            </a:tbl>
          </a:graphicData>
        </a:graphic>
      </p:graphicFrame>
      <p:sp>
        <p:nvSpPr>
          <p:cNvPr id="10244" name="Прямоугольник 39"/>
          <p:cNvSpPr>
            <a:spLocks noChangeArrowheads="1"/>
          </p:cNvSpPr>
          <p:nvPr/>
        </p:nvSpPr>
        <p:spPr bwMode="auto">
          <a:xfrm>
            <a:off x="8001000" y="571480"/>
            <a:ext cx="1143000" cy="139700"/>
          </a:xfrm>
          <a:prstGeom prst="rect">
            <a:avLst/>
          </a:prstGeom>
          <a:solidFill>
            <a:schemeClr val="accent1">
              <a:alpha val="0"/>
            </a:schemeClr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r>
              <a:rPr lang="ru-RU" sz="1200" dirty="0">
                <a:solidFill>
                  <a:srgbClr val="000000"/>
                </a:solidFill>
                <a:latin typeface="Calibri" pitchFamily="34" charset="0"/>
              </a:rPr>
              <a:t>(тыс.рублей)</a:t>
            </a:r>
          </a:p>
        </p:txBody>
      </p:sp>
      <p:pic>
        <p:nvPicPr>
          <p:cNvPr id="6" name="Picture 1" descr="\\172.17.10.12\Public\Документы\ГЕРБ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" y="1"/>
            <a:ext cx="714375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i.jpg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" y="0"/>
            <a:ext cx="9152756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10" name="Object 2"/>
          <p:cNvGraphicFramePr>
            <a:graphicFrameLocks noChangeAspect="1"/>
          </p:cNvGraphicFramePr>
          <p:nvPr/>
        </p:nvGraphicFramePr>
        <p:xfrm>
          <a:off x="1285852" y="2357430"/>
          <a:ext cx="7715272" cy="42148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571472" y="1"/>
            <a:ext cx="8572529" cy="785793"/>
          </a:xfrm>
          <a:effectLst>
            <a:outerShdw blurRad="50800" dist="50800" dir="5400000" algn="ctr" rotWithShape="0">
              <a:schemeClr val="tx2">
                <a:lumMod val="50000"/>
              </a:schemeClr>
            </a:outerShdw>
          </a:effectLst>
        </p:spPr>
        <p:txBody>
          <a:bodyPr>
            <a:normAutofit fontScale="90000"/>
          </a:bodyPr>
          <a:lstStyle/>
          <a:p>
            <a:pPr eaLnBrk="1" hangingPunct="1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Недоимка по налогам, сборам и иным платежам в бюджет Ипатовского городского округа Ставропольского края за 2018 год</a:t>
            </a: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642910" y="785794"/>
          <a:ext cx="3571900" cy="29003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286380" y="1214422"/>
            <a:ext cx="3571900" cy="646331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Увеличилась на 12,06 тыс. рублей,  </a:t>
            </a:r>
          </a:p>
          <a:p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или на 0,04%</a:t>
            </a:r>
            <a:endParaRPr lang="ru-RU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1" descr="\\172.17.10.12\Public\Документы\ГЕРБ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" y="1"/>
            <a:ext cx="714375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785813" y="142876"/>
            <a:ext cx="8358187" cy="714375"/>
          </a:xfrm>
          <a:noFill/>
          <a:ln w="9525">
            <a:noFill/>
            <a:miter lim="800000"/>
            <a:headEnd/>
            <a:tailEnd/>
          </a:ln>
          <a:effectLst>
            <a:outerShdw blurRad="50800" dist="50800" dir="5400000" algn="ctr" rotWithShape="0">
              <a:schemeClr val="tx2">
                <a:lumMod val="50000"/>
              </a:scheme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eaLnBrk="1" hangingPunct="1"/>
            <a:r>
              <a:rPr lang="ru-RU" sz="40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Исполнение  расходов за 2018 год</a:t>
            </a:r>
          </a:p>
        </p:txBody>
      </p:sp>
      <p:pic>
        <p:nvPicPr>
          <p:cNvPr id="10243" name="Содержимое 12" descr="slide-001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44455" y="1198452"/>
            <a:ext cx="1770091" cy="11589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500063" y="2071688"/>
            <a:ext cx="500063" cy="2143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643314" y="1000126"/>
            <a:ext cx="714375" cy="2143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143502" y="4643442"/>
            <a:ext cx="500063" cy="2143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000753" y="4786317"/>
            <a:ext cx="500063" cy="2143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7000891" y="4786316"/>
            <a:ext cx="500063" cy="2143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8429642" y="4643441"/>
            <a:ext cx="500063" cy="2143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7143767" y="1643048"/>
            <a:ext cx="500063" cy="2143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10251" name="Picture 2" descr="C:\Documents and Settings\All Users\Документы\Мои рисунки\Образцы рисунков\main14782678_ef24ae56d5ae32de2c66ec968709665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43174" y="1201040"/>
            <a:ext cx="1785950" cy="10849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52" name="Picture 3" descr="C:\Documents and Settings\All Users\Документы\Мои рисунки\Образцы рисунков\3054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3683" y="1214439"/>
            <a:ext cx="1747144" cy="11429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53" name="Picture 4" descr="C:\Documents and Settings\All Users\Документы\Мои рисунки\Образцы рисунков\24_12_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6526" y="3892577"/>
            <a:ext cx="1755323" cy="1117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54" name="Picture 5" descr="C:\Documents and Settings\All Users\Документы\Мои рисунки\Образцы рисунков\3188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643174" y="3786190"/>
            <a:ext cx="1785950" cy="12176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55" name="Picture 6" descr="C:\Documents and Settings\All Users\Документы\Мои рисунки\Образцы рисунков\i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881247" y="3786190"/>
            <a:ext cx="1833893" cy="1143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56" name="Picture 7" descr="C:\Documents and Settings\All Users\Документы\Мои рисунки\Образцы рисунков\iCAA1HPUL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072330" y="3810033"/>
            <a:ext cx="1679577" cy="11191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1" name="Прямоугольник с двумя скругленными противолежащими углами 20"/>
          <p:cNvSpPr/>
          <p:nvPr/>
        </p:nvSpPr>
        <p:spPr>
          <a:xfrm>
            <a:off x="357189" y="1143001"/>
            <a:ext cx="1928796" cy="1714495"/>
          </a:xfrm>
          <a:prstGeom prst="round2DiagRect">
            <a:avLst/>
          </a:prstGeom>
          <a:noFill/>
          <a:ln>
            <a:solidFill>
              <a:schemeClr val="accent1">
                <a:lumMod val="40000"/>
                <a:lumOff val="60000"/>
              </a:schemeClr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с двумя скругленными противолежащими углами 21"/>
          <p:cNvSpPr/>
          <p:nvPr/>
        </p:nvSpPr>
        <p:spPr>
          <a:xfrm>
            <a:off x="2500299" y="1143000"/>
            <a:ext cx="2000263" cy="1714500"/>
          </a:xfrm>
          <a:prstGeom prst="round2DiagRect">
            <a:avLst/>
          </a:prstGeom>
          <a:noFill/>
          <a:ln>
            <a:solidFill>
              <a:schemeClr val="accent1">
                <a:lumMod val="40000"/>
                <a:lumOff val="60000"/>
              </a:schemeClr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с двумя скругленными противолежащими углами 22"/>
          <p:cNvSpPr/>
          <p:nvPr/>
        </p:nvSpPr>
        <p:spPr>
          <a:xfrm>
            <a:off x="4714876" y="1143000"/>
            <a:ext cx="1928813" cy="1714500"/>
          </a:xfrm>
          <a:prstGeom prst="round2DiagRect">
            <a:avLst/>
          </a:prstGeom>
          <a:noFill/>
          <a:ln>
            <a:solidFill>
              <a:schemeClr val="accent1">
                <a:lumMod val="40000"/>
                <a:lumOff val="60000"/>
              </a:schemeClr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с двумя скругленными противолежащими углами 23"/>
          <p:cNvSpPr/>
          <p:nvPr/>
        </p:nvSpPr>
        <p:spPr>
          <a:xfrm>
            <a:off x="357159" y="3857629"/>
            <a:ext cx="1928813" cy="1643063"/>
          </a:xfrm>
          <a:prstGeom prst="round2DiagRect">
            <a:avLst/>
          </a:prstGeom>
          <a:noFill/>
          <a:ln>
            <a:solidFill>
              <a:schemeClr val="accent1">
                <a:lumMod val="40000"/>
                <a:lumOff val="60000"/>
              </a:schemeClr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85720" y="2285992"/>
            <a:ext cx="2071688" cy="500062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chemeClr val="accent2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263 077,78 тыс.руб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88,1 %</a:t>
            </a:r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571736" y="2285992"/>
            <a:ext cx="1857375" cy="42862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chemeClr val="accent2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3 679,70 тыс.руб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99,9 %</a:t>
            </a:r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714876" y="2285992"/>
            <a:ext cx="1928813" cy="500062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chemeClr val="accent2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185 821,05 тыс.руб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98,6 %</a:t>
            </a:r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285720" y="5000636"/>
            <a:ext cx="2000251" cy="42862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chemeClr val="accent2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656 114,0 тыс.руб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99,7 %</a:t>
            </a:r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Прямоугольник с двумя скругленными противолежащими углами 28"/>
          <p:cNvSpPr/>
          <p:nvPr/>
        </p:nvSpPr>
        <p:spPr>
          <a:xfrm>
            <a:off x="2500297" y="3786190"/>
            <a:ext cx="2000251" cy="1714500"/>
          </a:xfrm>
          <a:prstGeom prst="round2DiagRect">
            <a:avLst/>
          </a:prstGeom>
          <a:noFill/>
          <a:ln>
            <a:solidFill>
              <a:schemeClr val="accent1">
                <a:lumMod val="40000"/>
                <a:lumOff val="60000"/>
              </a:schemeClr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ик с двумя скругленными противолежащими углами 29"/>
          <p:cNvSpPr/>
          <p:nvPr/>
        </p:nvSpPr>
        <p:spPr>
          <a:xfrm>
            <a:off x="4786313" y="3786190"/>
            <a:ext cx="1928827" cy="1714512"/>
          </a:xfrm>
          <a:prstGeom prst="round2DiagRect">
            <a:avLst/>
          </a:prstGeom>
          <a:noFill/>
          <a:ln>
            <a:solidFill>
              <a:schemeClr val="accent1">
                <a:lumMod val="40000"/>
                <a:lumOff val="60000"/>
              </a:schemeClr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рямоугольник с двумя скругленными противолежащими углами 30"/>
          <p:cNvSpPr/>
          <p:nvPr/>
        </p:nvSpPr>
        <p:spPr>
          <a:xfrm>
            <a:off x="6929455" y="3786190"/>
            <a:ext cx="1928812" cy="1714512"/>
          </a:xfrm>
          <a:prstGeom prst="round2DiagRect">
            <a:avLst/>
          </a:prstGeom>
          <a:noFill/>
          <a:ln>
            <a:solidFill>
              <a:schemeClr val="accent1">
                <a:lumMod val="40000"/>
                <a:lumOff val="60000"/>
              </a:schemeClr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Прямоугольник с двумя скругленными противолежащими углами 31"/>
          <p:cNvSpPr/>
          <p:nvPr/>
        </p:nvSpPr>
        <p:spPr>
          <a:xfrm>
            <a:off x="6858017" y="1142985"/>
            <a:ext cx="2000251" cy="1714511"/>
          </a:xfrm>
          <a:prstGeom prst="round2DiagRect">
            <a:avLst/>
          </a:prstGeom>
          <a:noFill/>
          <a:ln>
            <a:solidFill>
              <a:schemeClr val="accent1">
                <a:lumMod val="40000"/>
                <a:lumOff val="60000"/>
              </a:schemeClr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2571736" y="5000636"/>
            <a:ext cx="1928826" cy="500062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chemeClr val="accent2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118 672,03 тыс.руб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99,6 %</a:t>
            </a:r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4714876" y="5000629"/>
            <a:ext cx="2000251" cy="42862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chemeClr val="accent2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359 438,78 тыс.руб.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97,5 %</a:t>
            </a:r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6929454" y="5000636"/>
            <a:ext cx="1928826" cy="357188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chemeClr val="accent2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36 158,98 тыс.руб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99,5 %</a:t>
            </a:r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6858017" y="2214548"/>
            <a:ext cx="2000251" cy="428625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chemeClr val="accent2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47 353,62 тыс.руб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86,8 %</a:t>
            </a:r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357158" y="3071814"/>
            <a:ext cx="2071702" cy="357187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chemeClr val="accent2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Общегосударственные вопросы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2571751" y="2928939"/>
            <a:ext cx="2000249" cy="642937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chemeClr val="accent2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Национальная безопасность и правоохранительная деятельность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4714877" y="3000376"/>
            <a:ext cx="1857375" cy="357188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chemeClr val="accent2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Национальная экономика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357158" y="5500702"/>
            <a:ext cx="1857375" cy="357188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chemeClr val="accent2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Образование</a:t>
            </a:r>
          </a:p>
        </p:txBody>
      </p:sp>
      <p:sp>
        <p:nvSpPr>
          <p:cNvPr id="42" name="Прямоугольник 41"/>
          <p:cNvSpPr/>
          <p:nvPr/>
        </p:nvSpPr>
        <p:spPr>
          <a:xfrm>
            <a:off x="2500299" y="5572129"/>
            <a:ext cx="1857375" cy="357187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chemeClr val="accent2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Культура и кинематография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4786314" y="5572140"/>
            <a:ext cx="1857375" cy="357187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chemeClr val="accent2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Социальная политика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6858016" y="5500702"/>
            <a:ext cx="2000253" cy="357187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chemeClr val="accent2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Физкультура и спорт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6858016" y="3000372"/>
            <a:ext cx="2143140" cy="357187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chemeClr val="accent2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Жилищно-коммунальное хозяйство</a:t>
            </a:r>
            <a:endParaRPr lang="ru-RU" sz="1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500062" y="6286501"/>
            <a:ext cx="7929563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%  представлены в виде исполнения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 годовым плановым назначениям</a:t>
            </a:r>
          </a:p>
        </p:txBody>
      </p:sp>
      <p:pic>
        <p:nvPicPr>
          <p:cNvPr id="27652" name="Picture 4" descr="Картинки по запросу жкх картинка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063364" y="1267930"/>
            <a:ext cx="1675087" cy="857256"/>
          </a:xfrm>
          <a:prstGeom prst="rect">
            <a:avLst/>
          </a:prstGeom>
          <a:noFill/>
        </p:spPr>
      </p:pic>
      <p:pic>
        <p:nvPicPr>
          <p:cNvPr id="46" name="Picture 1" descr="\\172.17.10.12\Public\Документы\ГЕРБ.pn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" y="1"/>
            <a:ext cx="714375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 l="12891" r="1211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0"/>
            <a:ext cx="8115328" cy="939784"/>
          </a:xfrm>
          <a:noFill/>
          <a:ln w="9525">
            <a:noFill/>
            <a:miter lim="800000"/>
            <a:headEnd/>
            <a:tailEnd/>
          </a:ln>
          <a:effectLst>
            <a:outerShdw blurRad="50800" dist="50800" dir="5400000" algn="ctr" rotWithShape="0">
              <a:schemeClr val="tx2">
                <a:lumMod val="50000"/>
              </a:scheme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eaLnBrk="1" hangingPunct="1"/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Удельный вес расходов бюджета Ипатовского городского округа Ставропольского края</a:t>
            </a: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285688" y="1000108"/>
          <a:ext cx="8858312" cy="55546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7" name="Picture 1" descr="\\172.17.10.12\Public\Документы\ГЕРБ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" y="1"/>
            <a:ext cx="714375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1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91436" tIns="45718" rIns="91436" bIns="45718" numCol="1" rtlCol="0" anchor="ctr" anchorCtr="0" compatLnSpc="1">
        <a:prstTxWarp prst="textNoShape">
          <a:avLst/>
        </a:prstTxWarp>
      </a:bodyPr>
      <a:lstStyle>
        <a:defPPr algn="ctr" defTabSz="914099" fontAlgn="base">
          <a:spcBef>
            <a:spcPct val="0"/>
          </a:spcBef>
          <a:spcAft>
            <a:spcPct val="0"/>
          </a:spcAft>
          <a:defRPr sz="2300" dirty="0" smtClean="0">
            <a:solidFill>
              <a:schemeClr val="tx1"/>
            </a:solidFill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Белый текст и шрифт Courier для слайдов с кодом">
  <a:themeElements>
    <a:clrScheme name="Blue Template-Template">
      <a:dk1>
        <a:srgbClr val="000000"/>
      </a:dk1>
      <a:lt1>
        <a:srgbClr val="FFFFFF"/>
      </a:lt1>
      <a:dk2>
        <a:srgbClr val="050595"/>
      </a:dk2>
      <a:lt2>
        <a:srgbClr val="FFFFFF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7D3DA1"/>
      </a:accent6>
      <a:hlink>
        <a:srgbClr val="F3EB4F"/>
      </a:hlink>
      <a:folHlink>
        <a:srgbClr val="7DDD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109728" tIns="54864" rIns="109728" bIns="54864" numCol="1" rtlCol="0" anchor="ctr" anchorCtr="0" compatLnSpc="1">
        <a:prstTxWarp prst="textNoShape">
          <a:avLst/>
        </a:prstTxWarp>
      </a:bodyPr>
      <a:lstStyle>
        <a:defPPr marL="0" marR="0" indent="0" algn="ctr" defTabSz="10969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800" b="0" i="0" u="none" strike="noStrike" cap="none" normalizeH="0" baseline="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Тема Office">
  <a:themeElements>
    <a:clrScheme name="Другая 45">
      <a:dk1>
        <a:srgbClr val="F4F2F5"/>
      </a:dk1>
      <a:lt1>
        <a:srgbClr val="F4F2F5"/>
      </a:lt1>
      <a:dk2>
        <a:srgbClr val="D7DFCD"/>
      </a:dk2>
      <a:lt2>
        <a:srgbClr val="E2DEE6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E5E1F4"/>
      </a:accent5>
      <a:accent6>
        <a:srgbClr val="F0CCE2"/>
      </a:accent6>
      <a:hlink>
        <a:srgbClr val="C1CEEB"/>
      </a:hlink>
      <a:folHlink>
        <a:srgbClr val="E29AC5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11625</TotalTime>
  <Words>2824</Words>
  <PresentationFormat>Экран (4:3)</PresentationFormat>
  <Paragraphs>684</Paragraphs>
  <Slides>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33</vt:i4>
      </vt:variant>
    </vt:vector>
  </HeadingPairs>
  <TitlesOfParts>
    <vt:vector size="36" baseType="lpstr">
      <vt:lpstr>Тема1</vt:lpstr>
      <vt:lpstr>Белый текст и шрифт Courier для слайдов с кодом</vt:lpstr>
      <vt:lpstr>Тема Office</vt:lpstr>
      <vt:lpstr>ИСПОЛНЕНИЕ БЮДЖЕТА  ИПАТОВСКОГО ГОРОДСКОГО ОКРУГА  СТАВРОПОЛЬСКОГО КРАЯ  ЗА 2018 ГОД</vt:lpstr>
      <vt:lpstr>Основы формирования бюджета Ипатовского городского округа Ставропольского края на 2018 год </vt:lpstr>
      <vt:lpstr>Основные параметры бюджета Ипатовского городского округа Ставропольского края за 2018 год </vt:lpstr>
      <vt:lpstr>Структура доходов бюджета Ипатовского городского округа Ставропольского края за 2018 год</vt:lpstr>
      <vt:lpstr>Структура налоговых и неналоговых доходов бюджета Ипатовского городского округа Ставропольского края за 2018 год</vt:lpstr>
      <vt:lpstr>Структура налоговых и неналоговых доходов бюджета Ипатовского городского округа Ставропольского края за 2018 год (продолжение)</vt:lpstr>
      <vt:lpstr>Недоимка по налогам, сборам и иным платежам в бюджет Ипатовского городского округа Ставропольского края за 2018 год</vt:lpstr>
      <vt:lpstr>Исполнение  расходов за 2018 год</vt:lpstr>
      <vt:lpstr>Удельный вес расходов бюджета Ипатовского городского округа Ставропольского края</vt:lpstr>
      <vt:lpstr>ОБЩЕГОСУДАРСТВЕННЫЕ ВОПРОСЫ</vt:lpstr>
      <vt:lpstr>Слайд 11</vt:lpstr>
      <vt:lpstr>Слайд 12</vt:lpstr>
      <vt:lpstr>Слайд 13</vt:lpstr>
      <vt:lpstr>Слайд 14</vt:lpstr>
      <vt:lpstr>Слайд 15</vt:lpstr>
      <vt:lpstr>Социальная политика</vt:lpstr>
      <vt:lpstr>Слайд 17</vt:lpstr>
      <vt:lpstr>Расходы бюджета Ипатовского городского округа Ставропольского края в разрезе  муниципальных программ  в 2018 году </vt:lpstr>
      <vt:lpstr>МУНИЦИПАЛЬНАЯ ПРОГРАММА  «Развитие образования в Ипатовском городском округе Ставропольского края»</vt:lpstr>
      <vt:lpstr>МУНИЦИПАЛЬНАЯ ПРОГРАММА  «Развитие культуры Ипатовского городского округа Ставропольского края»</vt:lpstr>
      <vt:lpstr>Слайд 21</vt:lpstr>
      <vt:lpstr>МУНИЦИПАЛЬНАЯ ПРОГРАММА  «Повышение эффективности бюджетных расходов и управление муниципальными финансами Ипатовского городского округа Ставропольского края»</vt:lpstr>
      <vt:lpstr>МУНИЦИПАЛЬНАЯ ПРОГРАММА  «Управление имуществом Ипатовского городского округа Ставропольского края»</vt:lpstr>
      <vt:lpstr>МУНИЦИПАЛЬНАЯ ПРОГРАММА  «Развитие экономики, малого и среднего бизнеса, потребительского рынка и улучшение инвестиционного климата в Ипатовском городском округе Ставропольского края»</vt:lpstr>
      <vt:lpstr>МУНИЦИПАЛЬНАЯ ПРОГРАММА  «Социальная поддержка граждан в Ипатовском  городском округе Ставропольского края»</vt:lpstr>
      <vt:lpstr>МУНИЦИПАЛЬНАЯ ПРОГРАММА  «Молодежь Ипатовского городского округа   Ставропольского края»</vt:lpstr>
      <vt:lpstr>МУНИЦИПАЛЬНАЯ ПРОГРАММА  «Развитие физической культуры и массового спорта на территории Ипатовского городского округа Ставропольского края»</vt:lpstr>
      <vt:lpstr>МУНИЦИПАЛЬНАЯ ПРОГРАММА  «Развитие  транспортной системы  и  обеспечение безопасности дорожного движения Ипатовского городского округа Ставропольского края»</vt:lpstr>
      <vt:lpstr>МУНИЦИПАЛЬНАЯ ПРОГРАММА  «Развитие  сельского хозяйства в Ипатовском городском округе Ставропольского края»</vt:lpstr>
      <vt:lpstr>МУНИЦИПАЛЬНАЯ ПРОГРАММА  «Развитие  градостроительства и архитектуры Ипатовского городского округа Ставропольского края»</vt:lpstr>
      <vt:lpstr>МУНИЦИПАЛЬНАЯ ПРОГРАММА  «Профилактика правонарушений, терроризма и  поддержка казачества в Ипатовском городском округе Ставропольского края»</vt:lpstr>
      <vt:lpstr>МУНИЦИПАЛЬНАЯ ПРОГРАММА  «Формирование современной городской среды  Ипатовского городского округа Ставропольского края»</vt:lpstr>
      <vt:lpstr>  Спасибо за внимание!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ИСПОЛНЕНИЕ БЮДЖЕТА ИПАТОВСКОГО МУНИЦИПАЛЬНОГО РАЙОНА СТАВРОПОЛЬСКОГО КРАЯ  ЗА I КВАРТАЛ 2013 ГОДА</dc:title>
  <dc:creator>ippega</dc:creator>
  <cp:lastModifiedBy>iptiku</cp:lastModifiedBy>
  <cp:revision>1230</cp:revision>
  <dcterms:modified xsi:type="dcterms:W3CDTF">2019-04-18T06:09:46Z</dcterms:modified>
</cp:coreProperties>
</file>