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charts/chart4.xml" ContentType="application/vnd.openxmlformats-officedocument.drawingml.chart+xml"/>
  <Override PartName="/ppt/theme/themeOverride2.xml" ContentType="application/vnd.openxmlformats-officedocument.themeOverride+xml"/>
  <Override PartName="/ppt/charts/chart5.xml" ContentType="application/vnd.openxmlformats-officedocument.drawingml.chart+xml"/>
  <Override PartName="/ppt/notesSlides/notesSlide4.xml" ContentType="application/vnd.openxmlformats-officedocument.presentationml.notesSlide+xml"/>
  <Override PartName="/ppt/charts/chart6.xml" ContentType="application/vnd.openxmlformats-officedocument.drawingml.chart+xml"/>
  <Override PartName="/ppt/notesSlides/notesSlide5.xml" ContentType="application/vnd.openxmlformats-officedocument.presentationml.notesSlide+xml"/>
  <Override PartName="/ppt/charts/chart7.xml" ContentType="application/vnd.openxmlformats-officedocument.drawingml.chart+xml"/>
  <Override PartName="/ppt/notesSlides/notesSlide6.xml" ContentType="application/vnd.openxmlformats-officedocument.presentationml.notesSlide+xml"/>
  <Override PartName="/ppt/charts/chart8.xml" ContentType="application/vnd.openxmlformats-officedocument.drawingml.chart+xml"/>
  <Override PartName="/ppt/notesSlides/notesSlide7.xml" ContentType="application/vnd.openxmlformats-officedocument.presentationml.notesSlide+xml"/>
  <Override PartName="/ppt/charts/chart9.xml" ContentType="application/vnd.openxmlformats-officedocument.drawingml.chart+xml"/>
  <Override PartName="/ppt/notesSlides/notesSlide8.xml" ContentType="application/vnd.openxmlformats-officedocument.presentationml.notesSlide+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7"/>
  </p:notesMasterIdLst>
  <p:sldIdLst>
    <p:sldId id="262" r:id="rId2"/>
    <p:sldId id="277" r:id="rId3"/>
    <p:sldId id="268" r:id="rId4"/>
    <p:sldId id="276" r:id="rId5"/>
    <p:sldId id="267" r:id="rId6"/>
    <p:sldId id="259" r:id="rId7"/>
    <p:sldId id="272" r:id="rId8"/>
    <p:sldId id="271" r:id="rId9"/>
    <p:sldId id="273" r:id="rId10"/>
    <p:sldId id="274" r:id="rId11"/>
    <p:sldId id="275" r:id="rId12"/>
    <p:sldId id="278" r:id="rId13"/>
    <p:sldId id="279" r:id="rId14"/>
    <p:sldId id="280" r:id="rId15"/>
    <p:sldId id="261" r:id="rId16"/>
  </p:sldIdLst>
  <p:sldSz cx="9144000" cy="6858000" type="screen4x3"/>
  <p:notesSz cx="6888163" cy="100203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6" userDrawn="1">
          <p15:clr>
            <a:srgbClr val="A4A3A4"/>
          </p15:clr>
        </p15:guide>
        <p15:guide id="2" pos="217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6FFFF"/>
    <a:srgbClr val="FEBEC0"/>
    <a:srgbClr val="BDEEFF"/>
    <a:srgbClr val="0094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86323" autoAdjust="0"/>
  </p:normalViewPr>
  <p:slideViewPr>
    <p:cSldViewPr snapToGrid="0" snapToObjects="1">
      <p:cViewPr varScale="1">
        <p:scale>
          <a:sx n="72" d="100"/>
          <a:sy n="72" d="100"/>
        </p:scale>
        <p:origin x="58" y="3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56" d="100"/>
          <a:sy n="56" d="100"/>
        </p:scale>
        <p:origin x="-2838" y="-84"/>
      </p:cViewPr>
      <p:guideLst>
        <p:guide orient="horz" pos="3156"/>
        <p:guide pos="217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_____Microsoft_Excel10.xlsx"/></Relationships>
</file>

<file path=ppt/charts/_rels/chart2.xml.rels><?xml version="1.0" encoding="UTF-8" standalone="yes"?>
<Relationships xmlns="http://schemas.openxmlformats.org/package/2006/relationships"><Relationship Id="rId3" Type="http://schemas.openxmlformats.org/officeDocument/2006/relationships/image" Target="../media/image3.jpe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_____Microsoft_Excel2.xlsx"/></Relationships>
</file>

<file path=ppt/charts/_rels/chart3.xml.rels><?xml version="1.0" encoding="UTF-8" standalone="yes"?>
<Relationships xmlns="http://schemas.openxmlformats.org/package/2006/relationships"><Relationship Id="rId3" Type="http://schemas.openxmlformats.org/officeDocument/2006/relationships/package" Target="../embeddings/_____Microsoft_Excel3.xlsx"/><Relationship Id="rId2" Type="http://schemas.openxmlformats.org/officeDocument/2006/relationships/image" Target="../media/image4.jpeg"/><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3" Type="http://schemas.openxmlformats.org/officeDocument/2006/relationships/package" Target="../embeddings/_____Microsoft_Excel4.xlsx"/><Relationship Id="rId2" Type="http://schemas.openxmlformats.org/officeDocument/2006/relationships/image" Target="../media/image4.jpeg"/><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5.jpeg"/><Relationship Id="rId4" Type="http://schemas.openxmlformats.org/officeDocument/2006/relationships/package" Target="../embeddings/_____Microsoft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_____Microsoft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20"/>
      <c:hPercent val="100"/>
      <c:rotY val="30"/>
      <c:depthPercent val="40"/>
      <c:rAngAx val="1"/>
    </c:view3D>
    <c:floor>
      <c:thickness val="0"/>
      <c:spPr>
        <a:noFill/>
        <a:ln w="0">
          <a:noFill/>
        </a:ln>
        <a:scene3d>
          <a:camera prst="orthographicFront"/>
          <a:lightRig rig="threePt" dir="t"/>
        </a:scene3d>
        <a:sp3d/>
      </c:spPr>
    </c:floor>
    <c:sideWall>
      <c:thickness val="0"/>
      <c:spPr>
        <a:noFill/>
        <a:ln w="25400">
          <a:noFill/>
        </a:ln>
        <a:scene3d>
          <a:camera prst="orthographicFront"/>
          <a:lightRig rig="threePt" dir="t"/>
        </a:scene3d>
      </c:spPr>
    </c:sideWall>
    <c:backWall>
      <c:thickness val="0"/>
      <c:spPr>
        <a:noFill/>
        <a:ln w="25400">
          <a:noFill/>
        </a:ln>
        <a:scene3d>
          <a:camera prst="orthographicFront"/>
          <a:lightRig rig="threePt" dir="t"/>
        </a:scene3d>
      </c:spPr>
    </c:backWall>
    <c:plotArea>
      <c:layout>
        <c:manualLayout>
          <c:layoutTarget val="inner"/>
          <c:xMode val="edge"/>
          <c:yMode val="edge"/>
          <c:x val="1.5277777777777781E-2"/>
          <c:y val="0"/>
          <c:w val="0.97470603674540746"/>
          <c:h val="0.88026070692073144"/>
        </c:manualLayout>
      </c:layout>
      <c:bar3DChart>
        <c:barDir val="col"/>
        <c:grouping val="standard"/>
        <c:varyColors val="0"/>
        <c:ser>
          <c:idx val="0"/>
          <c:order val="0"/>
          <c:spPr>
            <a:solidFill>
              <a:srgbClr val="FFFF00"/>
            </a:solidFill>
            <a:scene3d>
              <a:camera prst="orthographicFront"/>
              <a:lightRig rig="threePt" dir="t"/>
            </a:scene3d>
            <a:sp3d prstMaterial="matte"/>
          </c:spPr>
          <c:invertIfNegative val="0"/>
          <c:dLbls>
            <c:dLbl>
              <c:idx val="0"/>
              <c:layout>
                <c:manualLayout>
                  <c:x val="6.944444444444451E-3"/>
                  <c:y val="-9.5211760299991163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1.2500000000000001E-2"/>
                  <c:y val="-7.9712171413946209E-2"/>
                </c:manualLayout>
              </c:layout>
              <c:tx>
                <c:rich>
                  <a:bodyPr/>
                  <a:lstStyle/>
                  <a:p>
                    <a:pPr>
                      <a:defRPr baseline="0">
                        <a:solidFill>
                          <a:srgbClr val="FF0000"/>
                        </a:solidFill>
                      </a:defRPr>
                    </a:pPr>
                    <a:r>
                      <a:rPr lang="en-US" baseline="0" dirty="0">
                        <a:solidFill>
                          <a:srgbClr val="FF0000"/>
                        </a:solidFill>
                      </a:rPr>
                      <a:t>37264</a:t>
                    </a:r>
                  </a:p>
                </c:rich>
              </c:tx>
              <c:sp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aseline="0">
                    <a:solidFill>
                      <a:srgbClr val="FFFF00"/>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2012 год</c:v>
                </c:pt>
                <c:pt idx="1">
                  <c:v>2013 год</c:v>
                </c:pt>
              </c:strCache>
            </c:strRef>
          </c:cat>
          <c:val>
            <c:numRef>
              <c:f>Sheet1!$B$2:$B$3</c:f>
            </c:numRef>
          </c:val>
        </c:ser>
        <c:ser>
          <c:idx val="1"/>
          <c:order val="1"/>
          <c:invertIfNegative val="0"/>
          <c:cat>
            <c:strRef>
              <c:f>Sheet1!$A$2:$A$3</c:f>
              <c:strCache>
                <c:ptCount val="2"/>
                <c:pt idx="0">
                  <c:v>2012 год</c:v>
                </c:pt>
                <c:pt idx="1">
                  <c:v>2013 год</c:v>
                </c:pt>
              </c:strCache>
            </c:strRef>
          </c:cat>
          <c:val>
            <c:numRef>
              <c:f>Sheet1!$C$2:$C$3</c:f>
            </c:numRef>
          </c:val>
        </c:ser>
        <c:ser>
          <c:idx val="2"/>
          <c:order val="2"/>
          <c:invertIfNegative val="0"/>
          <c:cat>
            <c:strRef>
              <c:f>Sheet1!$A$2:$A$3</c:f>
              <c:strCache>
                <c:ptCount val="2"/>
                <c:pt idx="0">
                  <c:v>2012 год</c:v>
                </c:pt>
                <c:pt idx="1">
                  <c:v>2013 год</c:v>
                </c:pt>
              </c:strCache>
            </c:strRef>
          </c:cat>
          <c:val>
            <c:numRef>
              <c:f>Sheet1!$D$2:$D$3</c:f>
            </c:numRef>
          </c:val>
        </c:ser>
        <c:ser>
          <c:idx val="3"/>
          <c:order val="3"/>
          <c:spPr>
            <a:scene3d>
              <a:camera prst="orthographicFront"/>
              <a:lightRig rig="threePt" dir="t"/>
            </a:scene3d>
            <a:sp3d prstMaterial="matte">
              <a:bevelT w="139700"/>
            </a:sp3d>
          </c:spPr>
          <c:invertIfNegative val="0"/>
          <c:dPt>
            <c:idx val="0"/>
            <c:invertIfNegative val="0"/>
            <c:bubble3D val="0"/>
            <c:spPr>
              <a:solidFill>
                <a:srgbClr val="FF0000"/>
              </a:solidFill>
              <a:scene3d>
                <a:camera prst="orthographicFront"/>
                <a:lightRig rig="threePt" dir="t"/>
              </a:scene3d>
              <a:sp3d prstMaterial="matte">
                <a:bevelT w="139700"/>
              </a:sp3d>
            </c:spPr>
          </c:dPt>
          <c:dPt>
            <c:idx val="1"/>
            <c:invertIfNegative val="0"/>
            <c:bubble3D val="0"/>
            <c:spPr>
              <a:solidFill>
                <a:srgbClr val="FFFF00"/>
              </a:solidFill>
              <a:scene3d>
                <a:camera prst="orthographicFront"/>
                <a:lightRig rig="threePt" dir="t"/>
              </a:scene3d>
              <a:sp3d prstMaterial="matte">
                <a:bevelT w="139700"/>
              </a:sp3d>
            </c:spPr>
          </c:dPt>
          <c:dLbls>
            <c:dLbl>
              <c:idx val="0"/>
              <c:layout>
                <c:manualLayout>
                  <c:x val="-2.7777777777777848E-3"/>
                  <c:y val="-7.5283717446504722E-2"/>
                </c:manualLayout>
              </c:layout>
              <c:tx>
                <c:rich>
                  <a:bodyPr/>
                  <a:lstStyle/>
                  <a:p>
                    <a:pPr>
                      <a:defRPr baseline="0">
                        <a:solidFill>
                          <a:srgbClr val="FF0000"/>
                        </a:solidFill>
                      </a:defRPr>
                    </a:pPr>
                    <a:r>
                      <a:rPr lang="en-US" baseline="0" dirty="0" smtClean="0"/>
                      <a:t> </a:t>
                    </a:r>
                    <a:fld id="{39E63F3E-D86F-4FD7-9407-235F923B7CA6}" type="VALUE">
                      <a:rPr lang="en-US" baseline="0"/>
                      <a:pPr>
                        <a:defRPr baseline="0">
                          <a:solidFill>
                            <a:srgbClr val="FF0000"/>
                          </a:solidFill>
                        </a:defRPr>
                      </a:pPr>
                      <a:t>[ЗНАЧЕНИЕ]</a:t>
                    </a:fld>
                    <a:endParaRPr lang="en-US" baseline="0" dirty="0" smtClean="0"/>
                  </a:p>
                </c:rich>
              </c:tx>
              <c:spPr/>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dLbl>
              <c:idx val="1"/>
              <c:layout>
                <c:manualLayout>
                  <c:x val="0"/>
                  <c:y val="-6.4212582527901088E-2"/>
                </c:manualLayout>
              </c:layout>
              <c:tx>
                <c:rich>
                  <a:bodyPr/>
                  <a:lstStyle/>
                  <a:p>
                    <a:pPr>
                      <a:defRPr baseline="0">
                        <a:solidFill>
                          <a:srgbClr val="FFFF00"/>
                        </a:solidFill>
                      </a:defRPr>
                    </a:pPr>
                    <a:fld id="{94B52223-1B9F-4F60-885C-4979DC335D50}" type="VALUE">
                      <a:rPr lang="en-US"/>
                      <a:pPr>
                        <a:defRPr baseline="0">
                          <a:solidFill>
                            <a:srgbClr val="FFFF00"/>
                          </a:solidFill>
                        </a:defRPr>
                      </a:pPr>
                      <a:t>[ЗНАЧЕНИЕ]</a:t>
                    </a:fld>
                    <a:endParaRPr lang="ru-RU"/>
                  </a:p>
                </c:rich>
              </c:tx>
              <c:spPr/>
              <c:showLegendKey val="0"/>
              <c:showVal val="1"/>
              <c:showCatName val="0"/>
              <c:showSerName val="0"/>
              <c:showPercent val="0"/>
              <c:showBubbleSize val="0"/>
              <c:extLst>
                <c:ext xmlns:c15="http://schemas.microsoft.com/office/drawing/2012/chart" uri="{CE6537A1-D6FC-4f65-9D91-7224C49458BB}">
                  <c15:layout/>
                  <c15:dlblFieldTable/>
                  <c15:showDataLabelsRange val="1"/>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0"/>
              </c:ext>
            </c:extLst>
          </c:dLbls>
          <c:cat>
            <c:strRef>
              <c:f>Sheet1!$A$2:$A$3</c:f>
              <c:strCache>
                <c:ptCount val="2"/>
                <c:pt idx="0">
                  <c:v>2012 год</c:v>
                </c:pt>
                <c:pt idx="1">
                  <c:v>2013 год</c:v>
                </c:pt>
              </c:strCache>
            </c:strRef>
          </c:cat>
          <c:val>
            <c:numRef>
              <c:f>Sheet1!$E$2:$E$3</c:f>
              <c:numCache>
                <c:formatCode>General</c:formatCode>
                <c:ptCount val="2"/>
                <c:pt idx="0">
                  <c:v>3529</c:v>
                </c:pt>
                <c:pt idx="1">
                  <c:v>3592</c:v>
                </c:pt>
              </c:numCache>
            </c:numRef>
          </c:val>
          <c:extLst>
            <c:ext xmlns:c15="http://schemas.microsoft.com/office/drawing/2012/chart" uri="{02D57815-91ED-43cb-92C2-25804820EDAC}">
              <c15:datalabelsRange>
                <c15:f>Sheet1!$E$3</c15:f>
                <c15:dlblRangeCache>
                  <c:ptCount val="1"/>
                  <c:pt idx="0">
                    <c:v>3592</c:v>
                  </c:pt>
                </c15:dlblRangeCache>
              </c15:datalabelsRange>
            </c:ext>
          </c:extLst>
        </c:ser>
        <c:dLbls>
          <c:showLegendKey val="0"/>
          <c:showVal val="0"/>
          <c:showCatName val="0"/>
          <c:showSerName val="0"/>
          <c:showPercent val="0"/>
          <c:showBubbleSize val="0"/>
        </c:dLbls>
        <c:gapWidth val="47"/>
        <c:gapDepth val="0"/>
        <c:shape val="cylinder"/>
        <c:axId val="193609736"/>
        <c:axId val="193610128"/>
        <c:axId val="192079784"/>
      </c:bar3DChart>
      <c:catAx>
        <c:axId val="193609736"/>
        <c:scaling>
          <c:orientation val="minMax"/>
        </c:scaling>
        <c:delete val="0"/>
        <c:axPos val="b"/>
        <c:numFmt formatCode="General" sourceLinked="0"/>
        <c:majorTickMark val="none"/>
        <c:minorTickMark val="none"/>
        <c:tickLblPos val="low"/>
        <c:spPr>
          <a:noFill/>
          <a:ln>
            <a:noFill/>
          </a:ln>
        </c:spPr>
        <c:txPr>
          <a:bodyPr rot="0" vert="horz" anchor="ctr" anchorCtr="1"/>
          <a:lstStyle/>
          <a:p>
            <a:pPr>
              <a:defRPr sz="2400" b="1" i="0" u="none" strike="noStrike" baseline="0">
                <a:solidFill>
                  <a:srgbClr val="BDF5ED"/>
                </a:solidFill>
                <a:latin typeface="Times New Roman" pitchFamily="18" charset="0"/>
                <a:ea typeface="Arial"/>
                <a:cs typeface="Times New Roman" pitchFamily="18" charset="0"/>
              </a:defRPr>
            </a:pPr>
            <a:endParaRPr lang="ru-RU"/>
          </a:p>
        </c:txPr>
        <c:crossAx val="193610128"/>
        <c:crosses val="autoZero"/>
        <c:auto val="0"/>
        <c:lblAlgn val="ctr"/>
        <c:lblOffset val="101"/>
        <c:tickMarkSkip val="1"/>
        <c:noMultiLvlLbl val="0"/>
      </c:catAx>
      <c:valAx>
        <c:axId val="193610128"/>
        <c:scaling>
          <c:orientation val="minMax"/>
        </c:scaling>
        <c:delete val="0"/>
        <c:axPos val="r"/>
        <c:numFmt formatCode="General" sourceLinked="1"/>
        <c:majorTickMark val="none"/>
        <c:minorTickMark val="none"/>
        <c:tickLblPos val="none"/>
        <c:crossAx val="193609736"/>
        <c:crosses val="max"/>
        <c:crossBetween val="between"/>
      </c:valAx>
      <c:serAx>
        <c:axId val="192079784"/>
        <c:scaling>
          <c:orientation val="minMax"/>
        </c:scaling>
        <c:delete val="1"/>
        <c:axPos val="b"/>
        <c:numFmt formatCode="General" sourceLinked="0"/>
        <c:majorTickMark val="in"/>
        <c:minorTickMark val="none"/>
        <c:tickLblPos val="none"/>
        <c:crossAx val="193610128"/>
        <c:crosses val="autoZero"/>
        <c:tickMarkSkip val="1"/>
      </c:serAx>
    </c:plotArea>
    <c:plotVisOnly val="1"/>
    <c:dispBlanksAs val="gap"/>
    <c:showDLblsOverMax val="0"/>
  </c:chart>
  <c:spPr>
    <a:noFill/>
    <a:ln>
      <a:noFill/>
    </a:ln>
    <a:scene3d>
      <a:camera prst="orthographicFront"/>
      <a:lightRig rig="threePt" dir="t"/>
    </a:scene3d>
    <a:sp3d>
      <a:bevelT w="6350"/>
    </a:sp3d>
  </c:spPr>
  <c:txPr>
    <a:bodyPr/>
    <a:lstStyle/>
    <a:p>
      <a:pPr>
        <a:defRPr sz="2390" b="1" i="0" u="none" strike="noStrike" baseline="0">
          <a:solidFill>
            <a:schemeClr val="tx1"/>
          </a:solidFill>
          <a:latin typeface="Arial"/>
          <a:ea typeface="Arial"/>
          <a:cs typeface="Arial"/>
        </a:defRPr>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hPercent val="100"/>
      <c:rotY val="20"/>
      <c:depthPercent val="40"/>
      <c:rAngAx val="1"/>
    </c:view3D>
    <c:floor>
      <c:thickness val="0"/>
      <c:spPr>
        <a:noFill/>
        <a:ln w="0">
          <a:noFill/>
        </a:ln>
        <a:scene3d>
          <a:camera prst="orthographicFront"/>
          <a:lightRig rig="threePt" dir="t"/>
        </a:scene3d>
        <a:sp3d/>
      </c:spPr>
    </c:floor>
    <c:sideWall>
      <c:thickness val="0"/>
      <c:spPr>
        <a:noFill/>
        <a:ln w="25400">
          <a:noFill/>
        </a:ln>
        <a:scene3d>
          <a:camera prst="orthographicFront"/>
          <a:lightRig rig="threePt" dir="t"/>
        </a:scene3d>
        <a:sp3d>
          <a:bevelT w="254000"/>
        </a:sp3d>
      </c:spPr>
    </c:sideWall>
    <c:backWall>
      <c:thickness val="0"/>
      <c:spPr>
        <a:noFill/>
        <a:ln w="25400">
          <a:noFill/>
        </a:ln>
        <a:scene3d>
          <a:camera prst="orthographicFront"/>
          <a:lightRig rig="threePt" dir="t"/>
        </a:scene3d>
        <a:sp3d>
          <a:bevelT w="254000"/>
        </a:sp3d>
      </c:spPr>
    </c:backWall>
    <c:plotArea>
      <c:layout>
        <c:manualLayout>
          <c:layoutTarget val="inner"/>
          <c:xMode val="edge"/>
          <c:yMode val="edge"/>
          <c:x val="1.5277777777777781E-2"/>
          <c:y val="0"/>
          <c:w val="0.97470603674540734"/>
          <c:h val="0.88026070692073155"/>
        </c:manualLayout>
      </c:layout>
      <c:bar3DChart>
        <c:barDir val="col"/>
        <c:grouping val="standard"/>
        <c:varyColors val="0"/>
        <c:ser>
          <c:idx val="0"/>
          <c:order val="0"/>
          <c:spPr>
            <a:solidFill>
              <a:srgbClr val="FFFF00"/>
            </a:solidFill>
            <a:scene3d>
              <a:camera prst="orthographicFront"/>
              <a:lightRig rig="threePt" dir="t"/>
            </a:scene3d>
            <a:sp3d prstMaterial="matte"/>
          </c:spPr>
          <c:invertIfNegative val="0"/>
          <c:dLbls>
            <c:dLbl>
              <c:idx val="0"/>
              <c:layout>
                <c:manualLayout>
                  <c:x val="6.9444444444444501E-3"/>
                  <c:y val="-9.5211760299991163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1.2500000000000001E-2"/>
                  <c:y val="-7.9712171413946181E-2"/>
                </c:manualLayout>
              </c:layout>
              <c:tx>
                <c:rich>
                  <a:bodyPr/>
                  <a:lstStyle/>
                  <a:p>
                    <a:pPr>
                      <a:defRPr baseline="0">
                        <a:solidFill>
                          <a:srgbClr val="FF0000"/>
                        </a:solidFill>
                      </a:defRPr>
                    </a:pPr>
                    <a:r>
                      <a:rPr lang="en-US" baseline="0" dirty="0">
                        <a:solidFill>
                          <a:srgbClr val="FF0000"/>
                        </a:solidFill>
                      </a:rPr>
                      <a:t>37264</a:t>
                    </a:r>
                  </a:p>
                </c:rich>
              </c:tx>
              <c:sp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aseline="0">
                    <a:solidFill>
                      <a:srgbClr val="FFFF00"/>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2012 год</c:v>
                </c:pt>
                <c:pt idx="1">
                  <c:v>2013 год</c:v>
                </c:pt>
              </c:strCache>
            </c:strRef>
          </c:cat>
          <c:val>
            <c:numRef>
              <c:f>Sheet1!$B$2:$B$3</c:f>
            </c:numRef>
          </c:val>
        </c:ser>
        <c:ser>
          <c:idx val="1"/>
          <c:order val="1"/>
          <c:invertIfNegative val="0"/>
          <c:cat>
            <c:strRef>
              <c:f>Sheet1!$A$2:$A$3</c:f>
              <c:strCache>
                <c:ptCount val="2"/>
                <c:pt idx="0">
                  <c:v>2012 год</c:v>
                </c:pt>
                <c:pt idx="1">
                  <c:v>2013 год</c:v>
                </c:pt>
              </c:strCache>
            </c:strRef>
          </c:cat>
          <c:val>
            <c:numRef>
              <c:f>Sheet1!$C$2:$C$3</c:f>
            </c:numRef>
          </c:val>
        </c:ser>
        <c:ser>
          <c:idx val="2"/>
          <c:order val="2"/>
          <c:invertIfNegative val="0"/>
          <c:cat>
            <c:strRef>
              <c:f>Sheet1!$A$2:$A$3</c:f>
              <c:strCache>
                <c:ptCount val="2"/>
                <c:pt idx="0">
                  <c:v>2012 год</c:v>
                </c:pt>
                <c:pt idx="1">
                  <c:v>2013 год</c:v>
                </c:pt>
              </c:strCache>
            </c:strRef>
          </c:cat>
          <c:val>
            <c:numRef>
              <c:f>Sheet1!$D$2:$D$3</c:f>
            </c:numRef>
          </c:val>
        </c:ser>
        <c:ser>
          <c:idx val="3"/>
          <c:order val="3"/>
          <c:spPr>
            <a:scene3d>
              <a:camera prst="orthographicFront"/>
              <a:lightRig rig="threePt" dir="t"/>
            </a:scene3d>
            <a:sp3d prstMaterial="matte">
              <a:bevelT w="139700"/>
            </a:sp3d>
          </c:spPr>
          <c:invertIfNegative val="0"/>
          <c:dPt>
            <c:idx val="0"/>
            <c:invertIfNegative val="0"/>
            <c:bubble3D val="0"/>
            <c:spPr>
              <a:solidFill>
                <a:srgbClr val="FF0000"/>
              </a:solidFill>
              <a:scene3d>
                <a:camera prst="orthographicFront"/>
                <a:lightRig rig="threePt" dir="t"/>
              </a:scene3d>
              <a:sp3d prstMaterial="matte">
                <a:bevelT w="139700"/>
              </a:sp3d>
            </c:spPr>
          </c:dPt>
          <c:dPt>
            <c:idx val="1"/>
            <c:invertIfNegative val="0"/>
            <c:bubble3D val="0"/>
            <c:spPr>
              <a:solidFill>
                <a:srgbClr val="FFFF00"/>
              </a:solidFill>
              <a:scene3d>
                <a:camera prst="orthographicFront"/>
                <a:lightRig rig="threePt" dir="t"/>
              </a:scene3d>
              <a:sp3d prstMaterial="matte">
                <a:bevelT w="139700"/>
              </a:sp3d>
            </c:spPr>
          </c:dPt>
          <c:dLbls>
            <c:dLbl>
              <c:idx val="0"/>
              <c:layout>
                <c:manualLayout>
                  <c:x val="-2.7777777777777835E-3"/>
                  <c:y val="-7.5283717446504722E-2"/>
                </c:manualLayout>
              </c:layout>
              <c:spPr/>
              <c:txPr>
                <a:bodyPr/>
                <a:lstStyle/>
                <a:p>
                  <a:pPr>
                    <a:defRPr baseline="0">
                      <a:solidFill>
                        <a:srgbClr val="FF0000"/>
                      </a:solidFill>
                    </a:defRPr>
                  </a:pPr>
                  <a:endParaRPr lang="ru-RU"/>
                </a:p>
              </c:txPr>
              <c:showLegendKey val="0"/>
              <c:showVal val="1"/>
              <c:showCatName val="0"/>
              <c:showSerName val="0"/>
              <c:showPercent val="0"/>
              <c:showBubbleSize val="0"/>
              <c:extLst>
                <c:ext xmlns:c15="http://schemas.microsoft.com/office/drawing/2012/chart" uri="{CE6537A1-D6FC-4f65-9D91-7224C49458BB}"/>
              </c:extLst>
            </c:dLbl>
            <c:dLbl>
              <c:idx val="1"/>
              <c:layout>
                <c:manualLayout>
                  <c:x val="0"/>
                  <c:y val="-6.4212582527901074E-2"/>
                </c:manualLayout>
              </c:layout>
              <c:spPr/>
              <c:txPr>
                <a:bodyPr/>
                <a:lstStyle/>
                <a:p>
                  <a:pPr>
                    <a:defRPr baseline="0">
                      <a:solidFill>
                        <a:srgbClr val="FFFF00"/>
                      </a:solidFill>
                    </a:defRPr>
                  </a:pPr>
                  <a:endParaRPr lang="ru-RU"/>
                </a:p>
              </c:txPr>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2012 год</c:v>
                </c:pt>
                <c:pt idx="1">
                  <c:v>2013 год</c:v>
                </c:pt>
              </c:strCache>
            </c:strRef>
          </c:cat>
          <c:val>
            <c:numRef>
              <c:f>Sheet1!$E$2:$E$3</c:f>
              <c:numCache>
                <c:formatCode>General</c:formatCode>
                <c:ptCount val="2"/>
                <c:pt idx="0">
                  <c:v>7641000</c:v>
                </c:pt>
                <c:pt idx="1">
                  <c:v>20526000</c:v>
                </c:pt>
              </c:numCache>
            </c:numRef>
          </c:val>
        </c:ser>
        <c:dLbls>
          <c:showLegendKey val="0"/>
          <c:showVal val="0"/>
          <c:showCatName val="0"/>
          <c:showSerName val="0"/>
          <c:showPercent val="0"/>
          <c:showBubbleSize val="0"/>
        </c:dLbls>
        <c:gapWidth val="47"/>
        <c:gapDepth val="0"/>
        <c:shape val="cylinder"/>
        <c:axId val="194044368"/>
        <c:axId val="194044760"/>
        <c:axId val="195486632"/>
      </c:bar3DChart>
      <c:catAx>
        <c:axId val="194044368"/>
        <c:scaling>
          <c:orientation val="minMax"/>
        </c:scaling>
        <c:delete val="0"/>
        <c:axPos val="b"/>
        <c:numFmt formatCode="General" sourceLinked="0"/>
        <c:majorTickMark val="none"/>
        <c:minorTickMark val="none"/>
        <c:tickLblPos val="low"/>
        <c:spPr>
          <a:noFill/>
          <a:ln>
            <a:noFill/>
          </a:ln>
        </c:spPr>
        <c:txPr>
          <a:bodyPr rot="0" vert="horz" anchor="ctr" anchorCtr="1"/>
          <a:lstStyle/>
          <a:p>
            <a:pPr>
              <a:defRPr sz="2400" b="1" i="0" u="none" strike="noStrike" baseline="0">
                <a:solidFill>
                  <a:srgbClr val="BDF5ED"/>
                </a:solidFill>
                <a:latin typeface="Times New Roman" pitchFamily="18" charset="0"/>
                <a:ea typeface="Arial"/>
                <a:cs typeface="Times New Roman" pitchFamily="18" charset="0"/>
              </a:defRPr>
            </a:pPr>
            <a:endParaRPr lang="ru-RU"/>
          </a:p>
        </c:txPr>
        <c:crossAx val="194044760"/>
        <c:crosses val="autoZero"/>
        <c:auto val="0"/>
        <c:lblAlgn val="ctr"/>
        <c:lblOffset val="101"/>
        <c:tickMarkSkip val="1"/>
        <c:noMultiLvlLbl val="0"/>
      </c:catAx>
      <c:valAx>
        <c:axId val="194044760"/>
        <c:scaling>
          <c:orientation val="minMax"/>
        </c:scaling>
        <c:delete val="0"/>
        <c:axPos val="r"/>
        <c:numFmt formatCode="General" sourceLinked="1"/>
        <c:majorTickMark val="none"/>
        <c:minorTickMark val="none"/>
        <c:tickLblPos val="none"/>
        <c:crossAx val="194044368"/>
        <c:crosses val="max"/>
        <c:crossBetween val="between"/>
      </c:valAx>
      <c:serAx>
        <c:axId val="195486632"/>
        <c:scaling>
          <c:orientation val="minMax"/>
        </c:scaling>
        <c:delete val="1"/>
        <c:axPos val="b"/>
        <c:numFmt formatCode="General" sourceLinked="0"/>
        <c:majorTickMark val="in"/>
        <c:minorTickMark val="none"/>
        <c:tickLblPos val="none"/>
        <c:crossAx val="194044760"/>
        <c:crosses val="autoZero"/>
        <c:tickMarkSkip val="1"/>
      </c:serAx>
    </c:plotArea>
    <c:plotVisOnly val="1"/>
    <c:dispBlanksAs val="gap"/>
    <c:showDLblsOverMax val="0"/>
  </c:chart>
  <c:spPr>
    <a:noFill/>
    <a:ln>
      <a:noFill/>
    </a:ln>
    <a:scene3d>
      <a:camera prst="orthographicFront"/>
      <a:lightRig rig="threePt" dir="t"/>
    </a:scene3d>
    <a:sp3d>
      <a:bevelT w="6350"/>
    </a:sp3d>
  </c:spPr>
  <c:txPr>
    <a:bodyPr/>
    <a:lstStyle/>
    <a:p>
      <a:pPr>
        <a:defRPr sz="2390" b="1" i="0" u="none" strike="noStrike" baseline="0">
          <a:solidFill>
            <a:schemeClr val="tx1"/>
          </a:solidFill>
          <a:latin typeface="Arial"/>
          <a:ea typeface="Arial"/>
          <a:cs typeface="Arial"/>
        </a:defRPr>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20"/>
      <c:rotY val="10"/>
      <c:depthPercent val="15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manualLayout>
          <c:layoutTarget val="inner"/>
          <c:xMode val="edge"/>
          <c:yMode val="edge"/>
          <c:x val="0"/>
          <c:y val="4.0287861637080819E-4"/>
          <c:w val="0.99327435899900429"/>
          <c:h val="0.87752061882155474"/>
        </c:manualLayout>
      </c:layout>
      <c:bar3DChart>
        <c:barDir val="col"/>
        <c:grouping val="standard"/>
        <c:varyColors val="0"/>
        <c:ser>
          <c:idx val="0"/>
          <c:order val="0"/>
          <c:tx>
            <c:strRef>
              <c:f>Лист1!$B$2</c:f>
              <c:strCache>
                <c:ptCount val="1"/>
                <c:pt idx="0">
                  <c:v>Столбец1</c:v>
                </c:pt>
              </c:strCache>
            </c:strRef>
          </c:tx>
          <c:spPr>
            <a:blipFill>
              <a:blip xmlns:r="http://schemas.openxmlformats.org/officeDocument/2006/relationships" r:embed="rId3"/>
              <a:tile tx="0" ty="0" sx="100000" sy="100000" flip="none" algn="tl"/>
            </a:blipFill>
            <a:ln>
              <a:noFill/>
            </a:ln>
            <a:effectLst/>
            <a:sp3d/>
          </c:spPr>
          <c:invertIfNegative val="0"/>
          <c:dLbls>
            <c:dLbl>
              <c:idx val="0"/>
              <c:layout>
                <c:manualLayout>
                  <c:x val="2.2255851315122054E-2"/>
                  <c:y val="-0.12058643556355522"/>
                </c:manualLayout>
              </c:layout>
              <c:spPr>
                <a:noFill/>
                <a:ln>
                  <a:noFill/>
                </a:ln>
                <a:effectLst/>
              </c:spPr>
              <c:txPr>
                <a:bodyPr rot="0" spcFirstLastPara="1" vertOverflow="ellipsis" vert="horz" wrap="square" lIns="38100" tIns="19050" rIns="38100" bIns="19050" anchor="ctr" anchorCtr="1">
                  <a:noAutofit/>
                </a:bodyPr>
                <a:lstStyle/>
                <a:p>
                  <a:pPr>
                    <a:defRPr sz="2800" b="0" i="0" u="none" strike="noStrike" kern="1200" baseline="0">
                      <a:solidFill>
                        <a:srgbClr val="FFFF00"/>
                      </a:solidFill>
                      <a:latin typeface="+mn-lt"/>
                      <a:ea typeface="+mn-ea"/>
                      <a:cs typeface="+mn-cs"/>
                    </a:defRPr>
                  </a:pPr>
                  <a:endParaRPr lang="ru-RU"/>
                </a:p>
              </c:txPr>
              <c:showLegendKey val="0"/>
              <c:showVal val="1"/>
              <c:showCatName val="0"/>
              <c:showSerName val="0"/>
              <c:showPercent val="0"/>
              <c:showBubbleSize val="0"/>
              <c:extLst>
                <c:ext xmlns:c15="http://schemas.microsoft.com/office/drawing/2012/chart" uri="{CE6537A1-D6FC-4f65-9D91-7224C49458BB}">
                  <c15:layout>
                    <c:manualLayout>
                      <c:w val="0.12501614949800288"/>
                      <c:h val="9.2011637158565238E-2"/>
                    </c:manualLayout>
                  </c15:layout>
                </c:ext>
              </c:extLst>
            </c:dLbl>
            <c:dLbl>
              <c:idx val="1"/>
              <c:layout>
                <c:manualLayout>
                  <c:x val="1.17306086073531E-2"/>
                  <c:y val="-0.12807238736136697"/>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rgbClr val="FFFF00"/>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Лист1!$A$3:$A$4</c:f>
              <c:strCache>
                <c:ptCount val="2"/>
                <c:pt idx="0">
                  <c:v>2012 год</c:v>
                </c:pt>
                <c:pt idx="1">
                  <c:v>2013 год</c:v>
                </c:pt>
              </c:strCache>
            </c:strRef>
          </c:cat>
          <c:val>
            <c:numRef>
              <c:f>Лист1!$B$3:$B$4</c:f>
              <c:numCache>
                <c:formatCode>General</c:formatCode>
                <c:ptCount val="2"/>
                <c:pt idx="0">
                  <c:v>25579</c:v>
                </c:pt>
                <c:pt idx="1">
                  <c:v>29426</c:v>
                </c:pt>
              </c:numCache>
            </c:numRef>
          </c:val>
          <c:shape val="cylinder"/>
        </c:ser>
        <c:dLbls>
          <c:showLegendKey val="0"/>
          <c:showVal val="0"/>
          <c:showCatName val="0"/>
          <c:showSerName val="0"/>
          <c:showPercent val="0"/>
          <c:showBubbleSize val="0"/>
        </c:dLbls>
        <c:gapWidth val="75"/>
        <c:gapDepth val="186"/>
        <c:shape val="box"/>
        <c:axId val="193610912"/>
        <c:axId val="193611304"/>
        <c:axId val="192080632"/>
      </c:bar3DChart>
      <c:catAx>
        <c:axId val="19361091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rgbClr val="FFFF00"/>
                </a:solidFill>
                <a:latin typeface="+mn-lt"/>
                <a:ea typeface="+mn-ea"/>
                <a:cs typeface="+mn-cs"/>
              </a:defRPr>
            </a:pPr>
            <a:endParaRPr lang="ru-RU"/>
          </a:p>
        </c:txPr>
        <c:crossAx val="193611304"/>
        <c:crosses val="autoZero"/>
        <c:auto val="1"/>
        <c:lblAlgn val="l"/>
        <c:lblOffset val="100"/>
        <c:noMultiLvlLbl val="0"/>
      </c:catAx>
      <c:valAx>
        <c:axId val="193611304"/>
        <c:scaling>
          <c:orientation val="minMax"/>
        </c:scaling>
        <c:delete val="1"/>
        <c:axPos val="l"/>
        <c:numFmt formatCode="General" sourceLinked="1"/>
        <c:majorTickMark val="none"/>
        <c:minorTickMark val="none"/>
        <c:tickLblPos val="nextTo"/>
        <c:crossAx val="193610912"/>
        <c:crosses val="autoZero"/>
        <c:crossBetween val="between"/>
      </c:valAx>
      <c:serAx>
        <c:axId val="192080632"/>
        <c:scaling>
          <c:orientation val="minMax"/>
        </c:scaling>
        <c:delete val="1"/>
        <c:axPos val="b"/>
        <c:majorTickMark val="none"/>
        <c:minorTickMark val="none"/>
        <c:tickLblPos val="nextTo"/>
        <c:crossAx val="193611304"/>
        <c:crosses val="autoZero"/>
      </c:serAx>
      <c:spPr>
        <a:noFill/>
        <a:ln w="25400">
          <a:noFill/>
        </a:ln>
        <a:effectLst/>
      </c:spPr>
    </c:plotArea>
    <c:plotVisOnly val="1"/>
    <c:dispBlanksAs val="gap"/>
    <c:showDLblsOverMax val="0"/>
  </c:chart>
  <c:spPr>
    <a:noFill/>
    <a:ln>
      <a:noFill/>
    </a:ln>
    <a:effectLst>
      <a:glow rad="381000">
        <a:schemeClr val="accent1">
          <a:alpha val="40000"/>
        </a:schemeClr>
      </a:glow>
      <a:softEdge rad="12700"/>
    </a:effectLst>
  </c:spPr>
  <c:txPr>
    <a:bodyPr/>
    <a:lstStyle/>
    <a:p>
      <a:pPr>
        <a:defRPr/>
      </a:pPr>
      <a:endParaRPr lang="ru-RU"/>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0"/>
      <c:rotY val="10"/>
      <c:depthPercent val="60"/>
      <c:rAngAx val="1"/>
    </c:view3D>
    <c:floor>
      <c:thickness val="0"/>
      <c:spPr>
        <a:noFill/>
        <a:ln w="25400">
          <a:solidFill>
            <a:srgbClr val="0070C0"/>
          </a:solidFill>
        </a:ln>
      </c:spPr>
    </c:floor>
    <c:sideWall>
      <c:thickness val="0"/>
      <c:spPr>
        <a:noFill/>
        <a:ln w="25400">
          <a:noFill/>
        </a:ln>
        <a:scene3d>
          <a:camera prst="orthographicFront"/>
          <a:lightRig rig="threePt" dir="t"/>
        </a:scene3d>
        <a:sp3d>
          <a:bevelT w="254000"/>
        </a:sp3d>
      </c:spPr>
    </c:sideWall>
    <c:backWall>
      <c:thickness val="0"/>
      <c:spPr>
        <a:noFill/>
        <a:ln w="25400">
          <a:noFill/>
        </a:ln>
        <a:scene3d>
          <a:camera prst="orthographicFront"/>
          <a:lightRig rig="threePt" dir="t"/>
        </a:scene3d>
        <a:sp3d>
          <a:bevelT w="254000"/>
        </a:sp3d>
      </c:spPr>
    </c:backWall>
    <c:plotArea>
      <c:layout>
        <c:manualLayout>
          <c:layoutTarget val="inner"/>
          <c:xMode val="edge"/>
          <c:yMode val="edge"/>
          <c:x val="0"/>
          <c:y val="2.0295445778211512E-4"/>
          <c:w val="1"/>
          <c:h val="0.90481004778248852"/>
        </c:manualLayout>
      </c:layout>
      <c:bar3DChart>
        <c:barDir val="col"/>
        <c:grouping val="standard"/>
        <c:varyColors val="0"/>
        <c:ser>
          <c:idx val="1"/>
          <c:order val="0"/>
          <c:tx>
            <c:strRef>
              <c:f>Sheet1!$E$1</c:f>
              <c:strCache>
                <c:ptCount val="1"/>
                <c:pt idx="0">
                  <c:v>2012</c:v>
                </c:pt>
              </c:strCache>
            </c:strRef>
          </c:tx>
          <c:spPr>
            <a:blipFill dpi="0" rotWithShape="1">
              <a:blip xmlns:r="http://schemas.openxmlformats.org/officeDocument/2006/relationships" r:embed="rId2">
                <a:alphaModFix amt="83000"/>
              </a:blip>
              <a:srcRect/>
              <a:tile tx="0" ty="0" sx="100000" sy="100000" flip="none" algn="tl"/>
            </a:blipFill>
            <a:ln>
              <a:noFill/>
            </a:ln>
            <a:effectLst>
              <a:innerShdw blurRad="114300">
                <a:prstClr val="black"/>
              </a:innerShdw>
            </a:effectLst>
            <a:scene3d>
              <a:camera prst="orthographicFront"/>
              <a:lightRig rig="threePt" dir="t"/>
            </a:scene3d>
            <a:sp3d prstMaterial="plastic">
              <a:bevelT w="139700" h="139700"/>
              <a:bevelB w="139700" h="139700"/>
            </a:sp3d>
          </c:spPr>
          <c:invertIfNegative val="0"/>
          <c:dLbls>
            <c:dLbl>
              <c:idx val="0"/>
              <c:layout>
                <c:manualLayout>
                  <c:x val="-4.4127296587929054E-4"/>
                  <c:y val="1.132660146588304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5386482939632547E-2"/>
                  <c:y val="1.694433728925094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269280402449704E-2"/>
                  <c:y val="-6.4604143502235128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3.2127296587927033E-2"/>
                  <c:y val="-4.5274244565583065E-2"/>
                </c:manualLayout>
              </c:layout>
              <c:showLegendKey val="0"/>
              <c:showVal val="1"/>
              <c:showCatName val="0"/>
              <c:showSerName val="0"/>
              <c:showPercent val="0"/>
              <c:showBubbleSize val="0"/>
              <c:extLst>
                <c:ext xmlns:c15="http://schemas.microsoft.com/office/drawing/2012/chart" uri="{CE6537A1-D6FC-4f65-9D91-7224C49458BB}"/>
              </c:extLst>
            </c:dLbl>
            <c:numFmt formatCode="#,##0" sourceLinked="0"/>
            <c:spPr>
              <a:noFill/>
              <a:ln w="33718">
                <a:noFill/>
              </a:ln>
            </c:spPr>
            <c:txPr>
              <a:bodyPr/>
              <a:lstStyle/>
              <a:p>
                <a:pPr>
                  <a:defRPr sz="2400" b="1" i="0" u="none" strike="noStrike" baseline="0">
                    <a:solidFill>
                      <a:schemeClr val="bg1">
                        <a:lumMod val="95000"/>
                      </a:schemeClr>
                    </a:solidFill>
                    <a:latin typeface="Verdana" pitchFamily="34" charset="0"/>
                    <a:ea typeface="Arial"/>
                    <a:cs typeface="Aria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Sheet1!$A$2:$D$4</c:f>
              <c:strCache>
                <c:ptCount val="3"/>
                <c:pt idx="0">
                  <c:v>групповые</c:v>
                </c:pt>
                <c:pt idx="1">
                  <c:v>тяжелые</c:v>
                </c:pt>
                <c:pt idx="2">
                  <c:v>смерельные</c:v>
                </c:pt>
              </c:strCache>
            </c:strRef>
          </c:cat>
          <c:val>
            <c:numRef>
              <c:f>Sheet1!$E$2:$E$4</c:f>
              <c:numCache>
                <c:formatCode>General</c:formatCode>
                <c:ptCount val="3"/>
                <c:pt idx="0">
                  <c:v>11</c:v>
                </c:pt>
                <c:pt idx="1">
                  <c:v>90</c:v>
                </c:pt>
                <c:pt idx="2">
                  <c:v>39</c:v>
                </c:pt>
              </c:numCache>
            </c:numRef>
          </c:val>
        </c:ser>
        <c:ser>
          <c:idx val="0"/>
          <c:order val="1"/>
          <c:tx>
            <c:strRef>
              <c:f>Sheet1!$F$1</c:f>
              <c:strCache>
                <c:ptCount val="1"/>
                <c:pt idx="0">
                  <c:v>2013</c:v>
                </c:pt>
              </c:strCache>
            </c:strRef>
          </c:tx>
          <c:spPr>
            <a:solidFill>
              <a:srgbClr val="C00000"/>
            </a:solidFill>
            <a:ln w="57150"/>
            <a:scene3d>
              <a:camera prst="orthographicFront"/>
              <a:lightRig rig="threePt" dir="t"/>
            </a:scene3d>
            <a:sp3d>
              <a:bevelT w="139700" h="158750"/>
              <a:bevelB/>
            </a:sp3d>
          </c:spPr>
          <c:invertIfNegative val="0"/>
          <c:dLbls>
            <c:dLbl>
              <c:idx val="0"/>
              <c:layout>
                <c:manualLayout>
                  <c:x val="-1.1111111111111112E-2"/>
                  <c:y val="1.7190859788059634E-2"/>
                </c:manualLayout>
              </c:layout>
              <c:showLegendKey val="0"/>
              <c:showVal val="1"/>
              <c:showCatName val="0"/>
              <c:showSerName val="0"/>
              <c:showPercent val="0"/>
              <c:showBubbleSize val="0"/>
              <c:separator> </c:separator>
              <c:extLst>
                <c:ext xmlns:c15="http://schemas.microsoft.com/office/drawing/2012/chart" uri="{CE6537A1-D6FC-4f65-9D91-7224C49458BB}">
                  <c15:layout/>
                </c:ext>
              </c:extLst>
            </c:dLbl>
            <c:dLbl>
              <c:idx val="1"/>
              <c:layout>
                <c:manualLayout>
                  <c:x val="-5.5555555555555558E-3"/>
                  <c:y val="-2.9007238648483063E-3"/>
                </c:manualLayout>
              </c:layout>
              <c:showLegendKey val="0"/>
              <c:showVal val="1"/>
              <c:showCatName val="0"/>
              <c:showSerName val="0"/>
              <c:showPercent val="0"/>
              <c:showBubbleSize val="0"/>
              <c:separator> </c:separator>
              <c:extLst>
                <c:ext xmlns:c15="http://schemas.microsoft.com/office/drawing/2012/chart" uri="{CE6537A1-D6FC-4f65-9D91-7224C49458BB}">
                  <c15:layout/>
                </c:ext>
              </c:extLst>
            </c:dLbl>
            <c:dLbl>
              <c:idx val="2"/>
              <c:layout>
                <c:manualLayout>
                  <c:x val="-8.3333333333333332E-3"/>
                  <c:y val="8.2319998184664962E-3"/>
                </c:manualLayout>
              </c:layout>
              <c:showLegendKey val="0"/>
              <c:showVal val="1"/>
              <c:showCatName val="0"/>
              <c:showSerName val="0"/>
              <c:showPercent val="0"/>
              <c:showBubbleSize val="0"/>
              <c:separator> </c:separator>
              <c:extLst>
                <c:ext xmlns:c15="http://schemas.microsoft.com/office/drawing/2012/chart" uri="{CE6537A1-D6FC-4f65-9D91-7224C49458BB}">
                  <c15:layout/>
                </c:ext>
              </c:extLst>
            </c:dLbl>
            <c:dLbl>
              <c:idx val="3"/>
              <c:layout>
                <c:manualLayout>
                  <c:x val="1.3888888888888918E-3"/>
                  <c:y val="-2.6086956521739174E-2"/>
                </c:manualLayout>
              </c:layout>
              <c:showLegendKey val="0"/>
              <c:showVal val="1"/>
              <c:showCatName val="0"/>
              <c:showSerName val="0"/>
              <c:showPercent val="0"/>
              <c:showBubbleSize val="0"/>
              <c:separator> </c:separator>
              <c:extLst>
                <c:ext xmlns:c15="http://schemas.microsoft.com/office/drawing/2012/chart" uri="{CE6537A1-D6FC-4f65-9D91-7224C49458BB}"/>
              </c:extLst>
            </c:dLbl>
            <c:dLbl>
              <c:idx val="4"/>
              <c:layout>
                <c:manualLayout>
                  <c:x val="-1.0185067526416045E-16"/>
                  <c:y val="-3.4782608695652251E-2"/>
                </c:manualLayout>
              </c:layout>
              <c:showLegendKey val="0"/>
              <c:showVal val="1"/>
              <c:showCatName val="0"/>
              <c:showSerName val="0"/>
              <c:showPercent val="0"/>
              <c:showBubbleSize val="0"/>
              <c:separator> </c:separator>
              <c:extLst>
                <c:ext xmlns:c15="http://schemas.microsoft.com/office/drawing/2012/chart" uri="{CE6537A1-D6FC-4f65-9D91-7224C49458BB}"/>
              </c:extLst>
            </c:dLbl>
            <c:spPr>
              <a:noFill/>
              <a:ln w="28575"/>
            </c:spPr>
            <c:txPr>
              <a:bodyPr/>
              <a:lstStyle/>
              <a:p>
                <a:pPr>
                  <a:defRPr baseline="0">
                    <a:solidFill>
                      <a:srgbClr val="FF0000"/>
                    </a:solidFill>
                  </a:defRPr>
                </a:pPr>
                <a:endParaRPr lang="ru-RU"/>
              </a:p>
            </c:txP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0"/>
              </c:ext>
            </c:extLst>
          </c:dLbls>
          <c:cat>
            <c:strRef>
              <c:f>Sheet1!$A$2:$D$4</c:f>
              <c:strCache>
                <c:ptCount val="3"/>
                <c:pt idx="0">
                  <c:v>групповые</c:v>
                </c:pt>
                <c:pt idx="1">
                  <c:v>тяжелые</c:v>
                </c:pt>
                <c:pt idx="2">
                  <c:v>смерельные</c:v>
                </c:pt>
              </c:strCache>
            </c:strRef>
          </c:cat>
          <c:val>
            <c:numRef>
              <c:f>Sheet1!$F$2:$F$4</c:f>
              <c:numCache>
                <c:formatCode>General</c:formatCode>
                <c:ptCount val="3"/>
                <c:pt idx="0">
                  <c:v>6</c:v>
                </c:pt>
                <c:pt idx="1">
                  <c:v>80</c:v>
                </c:pt>
                <c:pt idx="2">
                  <c:v>35</c:v>
                </c:pt>
              </c:numCache>
            </c:numRef>
          </c:val>
        </c:ser>
        <c:dLbls>
          <c:showLegendKey val="0"/>
          <c:showVal val="0"/>
          <c:showCatName val="0"/>
          <c:showSerName val="0"/>
          <c:showPercent val="0"/>
          <c:showBubbleSize val="0"/>
        </c:dLbls>
        <c:gapWidth val="59"/>
        <c:gapDepth val="6"/>
        <c:shape val="cylinder"/>
        <c:axId val="193612088"/>
        <c:axId val="193612480"/>
        <c:axId val="194025448"/>
      </c:bar3DChart>
      <c:catAx>
        <c:axId val="193612088"/>
        <c:scaling>
          <c:orientation val="minMax"/>
        </c:scaling>
        <c:delete val="0"/>
        <c:axPos val="b"/>
        <c:numFmt formatCode="General" sourceLinked="1"/>
        <c:majorTickMark val="none"/>
        <c:minorTickMark val="none"/>
        <c:tickLblPos val="low"/>
        <c:spPr>
          <a:ln w="4215">
            <a:noFill/>
            <a:prstDash val="solid"/>
          </a:ln>
        </c:spPr>
        <c:txPr>
          <a:bodyPr rot="0" vert="horz"/>
          <a:lstStyle/>
          <a:p>
            <a:pPr>
              <a:defRPr sz="1859" b="1" i="0" u="none" strike="noStrike" baseline="0">
                <a:solidFill>
                  <a:srgbClr val="BDF5ED"/>
                </a:solidFill>
                <a:latin typeface="Arial"/>
                <a:ea typeface="Arial"/>
                <a:cs typeface="Arial"/>
              </a:defRPr>
            </a:pPr>
            <a:endParaRPr lang="ru-RU"/>
          </a:p>
        </c:txPr>
        <c:crossAx val="193612480"/>
        <c:crosses val="autoZero"/>
        <c:auto val="1"/>
        <c:lblAlgn val="ctr"/>
        <c:lblOffset val="100"/>
        <c:tickLblSkip val="1"/>
        <c:tickMarkSkip val="1"/>
        <c:noMultiLvlLbl val="0"/>
      </c:catAx>
      <c:valAx>
        <c:axId val="193612480"/>
        <c:scaling>
          <c:orientation val="minMax"/>
        </c:scaling>
        <c:delete val="1"/>
        <c:axPos val="l"/>
        <c:numFmt formatCode="General" sourceLinked="1"/>
        <c:majorTickMark val="out"/>
        <c:minorTickMark val="none"/>
        <c:tickLblPos val="none"/>
        <c:crossAx val="193612088"/>
        <c:crosses val="autoZero"/>
        <c:crossBetween val="between"/>
      </c:valAx>
      <c:serAx>
        <c:axId val="194025448"/>
        <c:scaling>
          <c:orientation val="maxMin"/>
        </c:scaling>
        <c:delete val="0"/>
        <c:axPos val="b"/>
        <c:numFmt formatCode="General" sourceLinked="0"/>
        <c:majorTickMark val="out"/>
        <c:minorTickMark val="none"/>
        <c:tickLblPos val="low"/>
        <c:spPr>
          <a:noFill/>
        </c:spPr>
        <c:txPr>
          <a:bodyPr/>
          <a:lstStyle/>
          <a:p>
            <a:pPr>
              <a:defRPr baseline="0">
                <a:solidFill>
                  <a:srgbClr val="FF0000"/>
                </a:solidFill>
              </a:defRPr>
            </a:pPr>
            <a:endParaRPr lang="ru-RU"/>
          </a:p>
        </c:txPr>
        <c:crossAx val="193612480"/>
        <c:crosses val="autoZero"/>
        <c:tickLblSkip val="1"/>
      </c:serAx>
      <c:spPr>
        <a:noFill/>
        <a:ln w="25398">
          <a:noFill/>
        </a:ln>
      </c:spPr>
    </c:plotArea>
    <c:plotVisOnly val="1"/>
    <c:dispBlanksAs val="gap"/>
    <c:showDLblsOverMax val="0"/>
  </c:chart>
  <c:spPr>
    <a:noFill/>
    <a:ln>
      <a:noFill/>
    </a:ln>
  </c:spPr>
  <c:txPr>
    <a:bodyPr/>
    <a:lstStyle/>
    <a:p>
      <a:pPr>
        <a:defRPr sz="2390" b="1" i="0" u="none" strike="noStrike" baseline="0">
          <a:solidFill>
            <a:schemeClr val="tx1"/>
          </a:solidFill>
          <a:latin typeface="Arial"/>
          <a:ea typeface="Arial"/>
          <a:cs typeface="Arial"/>
        </a:defRPr>
      </a:pPr>
      <a:endParaRPr lang="ru-RU"/>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40"/>
      <c:rotY val="0"/>
      <c:depthPercent val="100"/>
      <c:rAngAx val="0"/>
      <c:perspective val="0"/>
    </c:view3D>
    <c:floor>
      <c:thickness val="0"/>
      <c:spPr>
        <a:noFill/>
        <a:ln w="25400">
          <a:noFill/>
        </a:ln>
      </c:spPr>
    </c:floor>
    <c:sideWall>
      <c:thickness val="0"/>
      <c:spPr>
        <a:noFill/>
        <a:ln w="25400">
          <a:noFill/>
        </a:ln>
        <a:scene3d>
          <a:camera prst="orthographicFront"/>
          <a:lightRig rig="threePt" dir="t"/>
        </a:scene3d>
        <a:sp3d>
          <a:bevelT w="254000"/>
        </a:sp3d>
      </c:spPr>
    </c:sideWall>
    <c:backWall>
      <c:thickness val="0"/>
      <c:spPr>
        <a:noFill/>
        <a:ln w="25400">
          <a:noFill/>
        </a:ln>
        <a:scene3d>
          <a:camera prst="orthographicFront"/>
          <a:lightRig rig="threePt" dir="t"/>
        </a:scene3d>
        <a:sp3d>
          <a:bevelT w="254000"/>
        </a:sp3d>
      </c:spPr>
    </c:backWall>
    <c:plotArea>
      <c:layout>
        <c:manualLayout>
          <c:layoutTarget val="inner"/>
          <c:xMode val="edge"/>
          <c:yMode val="edge"/>
          <c:x val="0"/>
          <c:y val="2.508412409987215E-3"/>
          <c:w val="1"/>
          <c:h val="0.90481004778248852"/>
        </c:manualLayout>
      </c:layout>
      <c:bar3DChart>
        <c:barDir val="col"/>
        <c:grouping val="clustered"/>
        <c:varyColors val="0"/>
        <c:ser>
          <c:idx val="1"/>
          <c:order val="0"/>
          <c:spPr>
            <a:blipFill dpi="0" rotWithShape="1">
              <a:blip xmlns:r="http://schemas.openxmlformats.org/officeDocument/2006/relationships" r:embed="rId2">
                <a:alphaModFix amt="83000"/>
              </a:blip>
              <a:srcRect/>
              <a:tile tx="0" ty="0" sx="100000" sy="100000" flip="none" algn="tl"/>
            </a:blipFill>
            <a:ln>
              <a:noFill/>
            </a:ln>
            <a:effectLst>
              <a:innerShdw blurRad="114300">
                <a:prstClr val="black"/>
              </a:innerShdw>
            </a:effectLst>
            <a:scene3d>
              <a:camera prst="orthographicFront"/>
              <a:lightRig rig="threePt" dir="t"/>
            </a:scene3d>
            <a:sp3d prstMaterial="plastic">
              <a:bevelT w="139700" h="139700"/>
              <a:bevelB w="139700" h="139700"/>
            </a:sp3d>
          </c:spPr>
          <c:invertIfNegative val="0"/>
          <c:dLbls>
            <c:dLbl>
              <c:idx val="0"/>
              <c:layout>
                <c:manualLayout>
                  <c:x val="4.8169838145231902E-2"/>
                  <c:y val="-1.4033582340668961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4.6219816272965647E-2"/>
                  <c:y val="-1.4443939699845351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4.6303915135608123E-2"/>
                  <c:y val="-2.9515108688337042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3.2127296587927026E-2"/>
                  <c:y val="-4.5274244565583065E-2"/>
                </c:manualLayout>
              </c:layout>
              <c:showLegendKey val="0"/>
              <c:showVal val="1"/>
              <c:showCatName val="0"/>
              <c:showSerName val="0"/>
              <c:showPercent val="0"/>
              <c:showBubbleSize val="0"/>
              <c:extLst>
                <c:ext xmlns:c15="http://schemas.microsoft.com/office/drawing/2012/chart" uri="{CE6537A1-D6FC-4f65-9D91-7224C49458BB}"/>
              </c:extLst>
            </c:dLbl>
            <c:numFmt formatCode="#,##0" sourceLinked="0"/>
            <c:spPr>
              <a:noFill/>
              <a:ln w="33718">
                <a:noFill/>
              </a:ln>
            </c:spPr>
            <c:txPr>
              <a:bodyPr/>
              <a:lstStyle/>
              <a:p>
                <a:pPr>
                  <a:defRPr sz="2400" b="1" i="0" u="none" strike="noStrike" baseline="0">
                    <a:solidFill>
                      <a:schemeClr val="tx1"/>
                    </a:solidFill>
                    <a:latin typeface="Verdana" pitchFamily="34" charset="0"/>
                    <a:ea typeface="Arial"/>
                    <a:cs typeface="Aria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Sheet1!$E$1:$J$1</c:f>
              <c:strCache>
                <c:ptCount val="6"/>
                <c:pt idx="0">
                  <c:v>2008 г.</c:v>
                </c:pt>
                <c:pt idx="1">
                  <c:v>2009 г. </c:v>
                </c:pt>
                <c:pt idx="2">
                  <c:v>2010</c:v>
                </c:pt>
                <c:pt idx="3">
                  <c:v>2011</c:v>
                </c:pt>
                <c:pt idx="4">
                  <c:v>2012</c:v>
                </c:pt>
                <c:pt idx="5">
                  <c:v>2013</c:v>
                </c:pt>
              </c:strCache>
            </c:strRef>
          </c:cat>
          <c:val>
            <c:numRef>
              <c:f>Sheet1!$E$2:$J$2</c:f>
              <c:numCache>
                <c:formatCode>General</c:formatCode>
                <c:ptCount val="6"/>
              </c:numCache>
            </c:numRef>
          </c:val>
        </c:ser>
        <c:ser>
          <c:idx val="0"/>
          <c:order val="1"/>
          <c:spPr>
            <a:solidFill>
              <a:srgbClr val="C00000"/>
            </a:solidFill>
            <a:ln w="57150"/>
            <a:scene3d>
              <a:camera prst="orthographicFront"/>
              <a:lightRig rig="threePt" dir="t"/>
            </a:scene3d>
            <a:sp3d>
              <a:bevelT w="139700" h="158750"/>
              <a:bevelB/>
            </a:sp3d>
          </c:spPr>
          <c:invertIfNegative val="0"/>
          <c:dLbls>
            <c:dLbl>
              <c:idx val="0"/>
              <c:layout>
                <c:manualLayout>
                  <c:x val="1.5277777777777777E-2"/>
                  <c:y val="-7.5028160384851023E-2"/>
                </c:manualLayout>
              </c:layout>
              <c:showLegendKey val="0"/>
              <c:showVal val="1"/>
              <c:showCatName val="0"/>
              <c:showSerName val="0"/>
              <c:showPercent val="0"/>
              <c:showBubbleSize val="0"/>
              <c:separator> </c:separator>
              <c:extLst>
                <c:ext xmlns:c15="http://schemas.microsoft.com/office/drawing/2012/chart" uri="{CE6537A1-D6FC-4f65-9D91-7224C49458BB}">
                  <c15:layout/>
                </c:ext>
              </c:extLst>
            </c:dLbl>
            <c:dLbl>
              <c:idx val="1"/>
              <c:layout>
                <c:manualLayout>
                  <c:x val="1.6666666666666666E-2"/>
                  <c:y val="-7.4370464498854108E-2"/>
                </c:manualLayout>
              </c:layout>
              <c:showLegendKey val="0"/>
              <c:showVal val="1"/>
              <c:showCatName val="0"/>
              <c:showSerName val="0"/>
              <c:showPercent val="0"/>
              <c:showBubbleSize val="0"/>
              <c:separator> </c:separator>
              <c:extLst>
                <c:ext xmlns:c15="http://schemas.microsoft.com/office/drawing/2012/chart" uri="{CE6537A1-D6FC-4f65-9D91-7224C49458BB}">
                  <c15:layout/>
                </c:ext>
              </c:extLst>
            </c:dLbl>
            <c:dLbl>
              <c:idx val="2"/>
              <c:layout>
                <c:manualLayout>
                  <c:x val="4.1666666666666666E-3"/>
                  <c:y val="-7.0154167328507613E-2"/>
                </c:manualLayout>
              </c:layout>
              <c:showLegendKey val="0"/>
              <c:showVal val="1"/>
              <c:showCatName val="0"/>
              <c:showSerName val="0"/>
              <c:showPercent val="0"/>
              <c:showBubbleSize val="0"/>
              <c:separator> </c:separator>
              <c:extLst>
                <c:ext xmlns:c15="http://schemas.microsoft.com/office/drawing/2012/chart" uri="{CE6537A1-D6FC-4f65-9D91-7224C49458BB}">
                  <c15:layout/>
                </c:ext>
              </c:extLst>
            </c:dLbl>
            <c:dLbl>
              <c:idx val="3"/>
              <c:layout>
                <c:manualLayout>
                  <c:x val="1.3888888888888889E-3"/>
                  <c:y val="-7.9112845764596387E-2"/>
                </c:manualLayout>
              </c:layout>
              <c:showLegendKey val="0"/>
              <c:showVal val="1"/>
              <c:showCatName val="0"/>
              <c:showSerName val="0"/>
              <c:showPercent val="0"/>
              <c:showBubbleSize val="0"/>
              <c:separator> </c:separator>
              <c:extLst>
                <c:ext xmlns:c15="http://schemas.microsoft.com/office/drawing/2012/chart" uri="{CE6537A1-D6FC-4f65-9D91-7224C49458BB}">
                  <c15:layout/>
                </c:ext>
              </c:extLst>
            </c:dLbl>
            <c:dLbl>
              <c:idx val="4"/>
              <c:layout>
                <c:manualLayout>
                  <c:x val="-6.9444444444445464E-3"/>
                  <c:y val="-8.3197531144341863E-2"/>
                </c:manualLayout>
              </c:layout>
              <c:showLegendKey val="0"/>
              <c:showVal val="1"/>
              <c:showCatName val="0"/>
              <c:showSerName val="0"/>
              <c:showPercent val="0"/>
              <c:showBubbleSize val="0"/>
              <c:separator> </c:separator>
              <c:extLst>
                <c:ext xmlns:c15="http://schemas.microsoft.com/office/drawing/2012/chart" uri="{CE6537A1-D6FC-4f65-9D91-7224C49458BB}">
                  <c15:layout/>
                </c:ext>
              </c:extLst>
            </c:dLbl>
            <c:dLbl>
              <c:idx val="5"/>
              <c:layout>
                <c:manualLayout>
                  <c:x val="-6.9444444444446479E-3"/>
                  <c:y val="-6.9164265129683003E-2"/>
                </c:manualLayout>
              </c:layout>
              <c:showLegendKey val="0"/>
              <c:showVal val="1"/>
              <c:showCatName val="0"/>
              <c:showSerName val="0"/>
              <c:showPercent val="0"/>
              <c:showBubbleSize val="0"/>
              <c:separator> </c:separator>
              <c:extLst>
                <c:ext xmlns:c15="http://schemas.microsoft.com/office/drawing/2012/chart" uri="{CE6537A1-D6FC-4f65-9D91-7224C49458BB}">
                  <c15:layout/>
                </c:ext>
              </c:extLst>
            </c:dLbl>
            <c:spPr>
              <a:noFill/>
              <a:ln w="28575"/>
            </c:spPr>
            <c:txPr>
              <a:bodyPr/>
              <a:lstStyle/>
              <a:p>
                <a:pPr>
                  <a:defRPr baseline="0">
                    <a:solidFill>
                      <a:srgbClr val="66FFFF"/>
                    </a:solidFill>
                  </a:defRPr>
                </a:pPr>
                <a:endParaRPr lang="ru-RU"/>
              </a:p>
            </c:txP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0"/>
              </c:ext>
            </c:extLst>
          </c:dLbls>
          <c:cat>
            <c:strRef>
              <c:f>Sheet1!$E$1:$J$1</c:f>
              <c:strCache>
                <c:ptCount val="6"/>
                <c:pt idx="0">
                  <c:v>2008 г.</c:v>
                </c:pt>
                <c:pt idx="1">
                  <c:v>2009 г. </c:v>
                </c:pt>
                <c:pt idx="2">
                  <c:v>2010</c:v>
                </c:pt>
                <c:pt idx="3">
                  <c:v>2011</c:v>
                </c:pt>
                <c:pt idx="4">
                  <c:v>2012</c:v>
                </c:pt>
                <c:pt idx="5">
                  <c:v>2013</c:v>
                </c:pt>
              </c:strCache>
            </c:strRef>
          </c:cat>
          <c:val>
            <c:numRef>
              <c:f>Sheet1!$E$3:$J$3</c:f>
              <c:numCache>
                <c:formatCode>General</c:formatCode>
                <c:ptCount val="6"/>
                <c:pt idx="0">
                  <c:v>68</c:v>
                </c:pt>
                <c:pt idx="1">
                  <c:v>50</c:v>
                </c:pt>
                <c:pt idx="2">
                  <c:v>41</c:v>
                </c:pt>
                <c:pt idx="3">
                  <c:v>36</c:v>
                </c:pt>
                <c:pt idx="4">
                  <c:v>47</c:v>
                </c:pt>
                <c:pt idx="5">
                  <c:v>41</c:v>
                </c:pt>
              </c:numCache>
            </c:numRef>
          </c:val>
        </c:ser>
        <c:dLbls>
          <c:showLegendKey val="0"/>
          <c:showVal val="0"/>
          <c:showCatName val="0"/>
          <c:showSerName val="0"/>
          <c:showPercent val="0"/>
          <c:showBubbleSize val="0"/>
        </c:dLbls>
        <c:gapWidth val="0"/>
        <c:gapDepth val="86"/>
        <c:shape val="cylinder"/>
        <c:axId val="194037704"/>
        <c:axId val="194038096"/>
        <c:axId val="0"/>
      </c:bar3DChart>
      <c:catAx>
        <c:axId val="194037704"/>
        <c:scaling>
          <c:orientation val="minMax"/>
        </c:scaling>
        <c:delete val="0"/>
        <c:axPos val="b"/>
        <c:numFmt formatCode="General" sourceLinked="1"/>
        <c:majorTickMark val="none"/>
        <c:minorTickMark val="none"/>
        <c:tickLblPos val="low"/>
        <c:spPr>
          <a:ln w="4215">
            <a:noFill/>
            <a:prstDash val="solid"/>
          </a:ln>
        </c:spPr>
        <c:txPr>
          <a:bodyPr rot="0" vert="horz"/>
          <a:lstStyle/>
          <a:p>
            <a:pPr>
              <a:defRPr sz="1859" b="1" i="0" u="none" strike="noStrike" baseline="0">
                <a:solidFill>
                  <a:srgbClr val="BDF5ED"/>
                </a:solidFill>
                <a:latin typeface="Arial"/>
                <a:ea typeface="Arial"/>
                <a:cs typeface="Arial"/>
              </a:defRPr>
            </a:pPr>
            <a:endParaRPr lang="ru-RU"/>
          </a:p>
        </c:txPr>
        <c:crossAx val="194038096"/>
        <c:crosses val="autoZero"/>
        <c:auto val="1"/>
        <c:lblAlgn val="ctr"/>
        <c:lblOffset val="100"/>
        <c:tickLblSkip val="1"/>
        <c:tickMarkSkip val="1"/>
        <c:noMultiLvlLbl val="0"/>
      </c:catAx>
      <c:valAx>
        <c:axId val="194038096"/>
        <c:scaling>
          <c:orientation val="minMax"/>
        </c:scaling>
        <c:delete val="1"/>
        <c:axPos val="l"/>
        <c:numFmt formatCode="General" sourceLinked="1"/>
        <c:majorTickMark val="out"/>
        <c:minorTickMark val="none"/>
        <c:tickLblPos val="none"/>
        <c:crossAx val="194037704"/>
        <c:crosses val="autoZero"/>
        <c:crossBetween val="between"/>
      </c:valAx>
      <c:spPr>
        <a:noFill/>
        <a:ln w="25398">
          <a:noFill/>
        </a:ln>
      </c:spPr>
    </c:plotArea>
    <c:plotVisOnly val="1"/>
    <c:dispBlanksAs val="gap"/>
    <c:showDLblsOverMax val="0"/>
  </c:chart>
  <c:spPr>
    <a:noFill/>
    <a:ln>
      <a:noFill/>
    </a:ln>
    <a:scene3d>
      <a:camera prst="orthographicFront"/>
      <a:lightRig rig="threePt" dir="t"/>
    </a:scene3d>
  </c:spPr>
  <c:txPr>
    <a:bodyPr/>
    <a:lstStyle/>
    <a:p>
      <a:pPr>
        <a:defRPr sz="2390" b="1" i="0" u="none" strike="noStrike" baseline="0">
          <a:solidFill>
            <a:schemeClr val="tx1"/>
          </a:solidFill>
          <a:latin typeface="Arial"/>
          <a:ea typeface="Arial"/>
          <a:cs typeface="Arial"/>
        </a:defRPr>
      </a:pPr>
      <a:endParaRPr lang="ru-RU"/>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40"/>
      <c:rAngAx val="0"/>
    </c:view3D>
    <c:floor>
      <c:thickness val="0"/>
    </c:floor>
    <c:sideWall>
      <c:thickness val="0"/>
    </c:sideWall>
    <c:backWall>
      <c:thickness val="0"/>
    </c:backWall>
    <c:plotArea>
      <c:layout>
        <c:manualLayout>
          <c:layoutTarget val="inner"/>
          <c:xMode val="edge"/>
          <c:yMode val="edge"/>
          <c:x val="4.7043340545604631E-4"/>
          <c:y val="0.26579519951310371"/>
          <c:w val="0.99952956659454395"/>
          <c:h val="0.60907660998896851"/>
        </c:manualLayout>
      </c:layout>
      <c:pie3DChart>
        <c:varyColors val="1"/>
        <c:ser>
          <c:idx val="0"/>
          <c:order val="0"/>
          <c:tx>
            <c:strRef>
              <c:f>Лист1!$B$1</c:f>
              <c:strCache>
                <c:ptCount val="1"/>
                <c:pt idx="0">
                  <c:v>Столбец1</c:v>
                </c:pt>
              </c:strCache>
            </c:strRef>
          </c:tx>
          <c:spPr>
            <a:scene3d>
              <a:camera prst="orthographicFront"/>
              <a:lightRig rig="threePt" dir="t"/>
            </a:scene3d>
            <a:sp3d prstMaterial="matte">
              <a:bevelT w="501650" h="457200"/>
              <a:bevelB h="165100"/>
            </a:sp3d>
          </c:spPr>
          <c:explosion val="29"/>
          <c:dPt>
            <c:idx val="0"/>
            <c:bubble3D val="0"/>
            <c:spPr>
              <a:gradFill>
                <a:gsLst>
                  <a:gs pos="0">
                    <a:srgbClr val="FFFF00"/>
                  </a:gs>
                  <a:gs pos="10000">
                    <a:srgbClr val="F9B639">
                      <a:tint val="20000"/>
                    </a:srgbClr>
                  </a:gs>
                  <a:gs pos="49000">
                    <a:srgbClr val="F9B639">
                      <a:tint val="70000"/>
                    </a:srgbClr>
                  </a:gs>
                  <a:gs pos="50000">
                    <a:srgbClr val="F9B639">
                      <a:tint val="97000"/>
                    </a:srgbClr>
                  </a:gs>
                  <a:gs pos="100000">
                    <a:srgbClr val="F9B639">
                      <a:tint val="20000"/>
                    </a:srgbClr>
                  </a:gs>
                </a:gsLst>
                <a:path path="circle">
                  <a:fillToRect l="100000" t="100000"/>
                </a:path>
              </a:gradFill>
              <a:scene3d>
                <a:camera prst="orthographicFront"/>
                <a:lightRig rig="threePt" dir="t"/>
              </a:scene3d>
              <a:sp3d prstMaterial="matte">
                <a:bevelT w="501650" h="457200"/>
                <a:bevelB h="165100"/>
              </a:sp3d>
            </c:spPr>
          </c:dPt>
          <c:dPt>
            <c:idx val="1"/>
            <c:bubble3D val="0"/>
            <c:spPr>
              <a:blipFill>
                <a:blip xmlns:r="http://schemas.openxmlformats.org/officeDocument/2006/relationships" r:embed="rId1"/>
                <a:tile tx="0" ty="0" sx="100000" sy="100000" flip="none" algn="tl"/>
              </a:blipFill>
              <a:scene3d>
                <a:camera prst="orthographicFront"/>
                <a:lightRig rig="threePt" dir="t"/>
              </a:scene3d>
              <a:sp3d prstMaterial="matte">
                <a:bevelT w="501650" h="457200"/>
                <a:bevelB h="165100"/>
              </a:sp3d>
            </c:spPr>
          </c:dPt>
          <c:dPt>
            <c:idx val="2"/>
            <c:bubble3D val="0"/>
            <c:spPr>
              <a:blipFill>
                <a:blip xmlns:r="http://schemas.openxmlformats.org/officeDocument/2006/relationships" r:embed="rId2"/>
                <a:tile tx="0" ty="0" sx="100000" sy="100000" flip="none" algn="tl"/>
              </a:blipFill>
              <a:scene3d>
                <a:camera prst="orthographicFront"/>
                <a:lightRig rig="threePt" dir="t"/>
              </a:scene3d>
              <a:sp3d prstMaterial="matte">
                <a:bevelT w="501650" h="457200"/>
                <a:bevelB h="165100"/>
              </a:sp3d>
            </c:spPr>
          </c:dPt>
          <c:dPt>
            <c:idx val="3"/>
            <c:bubble3D val="0"/>
            <c:spPr>
              <a:blipFill>
                <a:blip xmlns:r="http://schemas.openxmlformats.org/officeDocument/2006/relationships" r:embed="rId3"/>
                <a:tile tx="0" ty="0" sx="100000" sy="100000" flip="none" algn="tl"/>
              </a:blipFill>
              <a:scene3d>
                <a:camera prst="orthographicFront"/>
                <a:lightRig rig="threePt" dir="t"/>
              </a:scene3d>
              <a:sp3d prstMaterial="matte">
                <a:bevelT w="501650" h="457200"/>
                <a:bevelB h="165100"/>
              </a:sp3d>
            </c:spPr>
          </c:dPt>
          <c:dPt>
            <c:idx val="6"/>
            <c:bubble3D val="0"/>
            <c:spPr>
              <a:solidFill>
                <a:srgbClr val="00B050"/>
              </a:solidFill>
              <a:scene3d>
                <a:camera prst="orthographicFront"/>
                <a:lightRig rig="threePt" dir="t"/>
              </a:scene3d>
              <a:sp3d prstMaterial="matte">
                <a:bevelT w="501650" h="457200"/>
                <a:bevelB h="165100"/>
              </a:sp3d>
            </c:spPr>
          </c:dPt>
          <c:dPt>
            <c:idx val="7"/>
            <c:bubble3D val="0"/>
            <c:spPr>
              <a:solidFill>
                <a:srgbClr val="FF0000"/>
              </a:solidFill>
              <a:scene3d>
                <a:camera prst="orthographicFront"/>
                <a:lightRig rig="threePt" dir="t"/>
              </a:scene3d>
              <a:sp3d prstMaterial="matte">
                <a:bevelT w="501650" h="457200"/>
                <a:bevelB h="165100"/>
              </a:sp3d>
            </c:spPr>
          </c:dPt>
          <c:dLbls>
            <c:dLbl>
              <c:idx val="0"/>
              <c:layout>
                <c:manualLayout>
                  <c:x val="3.9068204293160255E-3"/>
                  <c:y val="-0.15985521510898093"/>
                </c:manualLayout>
              </c:layout>
              <c:tx>
                <c:rich>
                  <a:bodyPr/>
                  <a:lstStyle/>
                  <a:p>
                    <a:r>
                      <a:rPr lang="ru-RU" sz="1200" i="1" dirty="0" smtClean="0"/>
                      <a:t>Конструктивные </a:t>
                    </a:r>
                    <a:r>
                      <a:rPr lang="ru-RU" sz="1200" i="1" dirty="0"/>
                      <a:t>недостатки и недостаточная надежность оборудования; 7</a:t>
                    </a:r>
                  </a:p>
                </c:rich>
              </c:tx>
              <c:dLblPos val="bestFit"/>
              <c:showLegendKey val="0"/>
              <c:showVal val="1"/>
              <c:showCatName val="1"/>
              <c:showSerName val="1"/>
              <c:showPercent val="0"/>
              <c:showBubbleSize val="0"/>
              <c:extLst>
                <c:ext xmlns:c15="http://schemas.microsoft.com/office/drawing/2012/chart" uri="{CE6537A1-D6FC-4f65-9D91-7224C49458BB}">
                  <c15:layout/>
                </c:ext>
              </c:extLst>
            </c:dLbl>
            <c:dLbl>
              <c:idx val="1"/>
              <c:layout>
                <c:manualLayout>
                  <c:x val="-1.5391135598135271E-3"/>
                  <c:y val="-9.6222469473924543E-2"/>
                </c:manualLayout>
              </c:layout>
              <c:tx>
                <c:rich>
                  <a:bodyPr/>
                  <a:lstStyle/>
                  <a:p>
                    <a:r>
                      <a:rPr lang="ru-RU" sz="1200" i="1" dirty="0" smtClean="0"/>
                      <a:t> </a:t>
                    </a:r>
                    <a:r>
                      <a:rPr lang="ru-RU" sz="1200" i="1" dirty="0"/>
                      <a:t>Эксплуатация неисправных машин , механизмов, оборудования; 8</a:t>
                    </a:r>
                  </a:p>
                </c:rich>
              </c:tx>
              <c:dLblPos val="bestFit"/>
              <c:showLegendKey val="0"/>
              <c:showVal val="1"/>
              <c:showCatName val="1"/>
              <c:showSerName val="1"/>
              <c:showPercent val="0"/>
              <c:showBubbleSize val="0"/>
              <c:extLst>
                <c:ext xmlns:c15="http://schemas.microsoft.com/office/drawing/2012/chart" uri="{CE6537A1-D6FC-4f65-9D91-7224C49458BB}">
                  <c15:layout/>
                </c:ext>
              </c:extLst>
            </c:dLbl>
            <c:dLbl>
              <c:idx val="2"/>
              <c:layout>
                <c:manualLayout>
                  <c:x val="-1.2871673618702383E-3"/>
                  <c:y val="9.2484594940464779E-2"/>
                </c:manualLayout>
              </c:layout>
              <c:tx>
                <c:rich>
                  <a:bodyPr/>
                  <a:lstStyle/>
                  <a:p>
                    <a:r>
                      <a:rPr lang="ru-RU" sz="1200" i="1" smtClean="0"/>
                      <a:t>Неудовлетворительное </a:t>
                    </a:r>
                    <a:r>
                      <a:rPr lang="ru-RU" sz="1200" i="1" dirty="0"/>
                      <a:t>техническое состояние зданий, оборудования.; 11</a:t>
                    </a:r>
                  </a:p>
                </c:rich>
              </c:tx>
              <c:dLblPos val="bestFit"/>
              <c:showLegendKey val="0"/>
              <c:showVal val="1"/>
              <c:showCatName val="1"/>
              <c:showSerName val="1"/>
              <c:showPercent val="0"/>
              <c:showBubbleSize val="0"/>
              <c:extLst>
                <c:ext xmlns:c15="http://schemas.microsoft.com/office/drawing/2012/chart" uri="{CE6537A1-D6FC-4f65-9D91-7224C49458BB}">
                  <c15:layout>
                    <c:manualLayout>
                      <c:w val="0.20751076264192189"/>
                      <c:h val="0.1355485342276411"/>
                    </c:manualLayout>
                  </c15:layout>
                </c:ext>
              </c:extLst>
            </c:dLbl>
            <c:dLbl>
              <c:idx val="3"/>
              <c:layout>
                <c:manualLayout>
                  <c:x val="5.5836363230800191E-2"/>
                  <c:y val="6.6350945262276997E-3"/>
                </c:manualLayout>
              </c:layout>
              <c:tx>
                <c:rich>
                  <a:bodyPr/>
                  <a:lstStyle/>
                  <a:p>
                    <a:r>
                      <a:rPr lang="ru-RU" sz="1200" i="1" dirty="0" smtClean="0"/>
                      <a:t>Нарушение </a:t>
                    </a:r>
                    <a:r>
                      <a:rPr lang="ru-RU" sz="1200" i="1" dirty="0"/>
                      <a:t>правил дорожного движения и требований </a:t>
                    </a:r>
                    <a:r>
                      <a:rPr lang="ru-RU" sz="1200" i="1" dirty="0" smtClean="0"/>
                      <a:t>эксплуатации </a:t>
                    </a:r>
                    <a:r>
                      <a:rPr lang="ru-RU" sz="1200" i="1" dirty="0"/>
                      <a:t>транспортных средств; 16</a:t>
                    </a:r>
                  </a:p>
                </c:rich>
              </c:tx>
              <c:dLblPos val="bestFit"/>
              <c:showLegendKey val="0"/>
              <c:showVal val="1"/>
              <c:showCatName val="1"/>
              <c:showSerName val="1"/>
              <c:showPercent val="0"/>
              <c:showBubbleSize val="0"/>
              <c:extLst>
                <c:ext xmlns:c15="http://schemas.microsoft.com/office/drawing/2012/chart" uri="{CE6537A1-D6FC-4f65-9D91-7224C49458BB}">
                  <c15:layout>
                    <c:manualLayout>
                      <c:w val="0.23944759206798866"/>
                      <c:h val="0.19986139852665979"/>
                    </c:manualLayout>
                  </c15:layout>
                </c:ext>
              </c:extLst>
            </c:dLbl>
            <c:dLbl>
              <c:idx val="4"/>
              <c:layout>
                <c:manualLayout>
                  <c:x val="1.1615474411307697E-3"/>
                  <c:y val="0.11357340522652069"/>
                </c:manualLayout>
              </c:layout>
              <c:tx>
                <c:rich>
                  <a:bodyPr/>
                  <a:lstStyle/>
                  <a:p>
                    <a:r>
                      <a:rPr lang="ru-RU" sz="1200" i="1" dirty="0" smtClean="0"/>
                      <a:t>Неудовлетворительная </a:t>
                    </a:r>
                    <a:r>
                      <a:rPr lang="ru-RU" sz="1200" i="1" dirty="0"/>
                      <a:t>организация производства работ; 21</a:t>
                    </a:r>
                  </a:p>
                </c:rich>
              </c:tx>
              <c:dLblPos val="bestFit"/>
              <c:showLegendKey val="0"/>
              <c:showVal val="1"/>
              <c:showCatName val="1"/>
              <c:showSerName val="1"/>
              <c:showPercent val="0"/>
              <c:showBubbleSize val="0"/>
              <c:extLst>
                <c:ext xmlns:c15="http://schemas.microsoft.com/office/drawing/2012/chart" uri="{CE6537A1-D6FC-4f65-9D91-7224C49458BB}">
                  <c15:layout/>
                </c:ext>
              </c:extLst>
            </c:dLbl>
            <c:dLbl>
              <c:idx val="5"/>
              <c:layout>
                <c:manualLayout>
                  <c:x val="-1.5622820518540042E-2"/>
                  <c:y val="-8.2592576743124507E-2"/>
                </c:manualLayout>
              </c:layout>
              <c:tx>
                <c:rich>
                  <a:bodyPr/>
                  <a:lstStyle/>
                  <a:p>
                    <a:r>
                      <a:rPr lang="ru-RU" sz="1200" i="1" smtClean="0"/>
                      <a:t>Недостатки </a:t>
                    </a:r>
                    <a:r>
                      <a:rPr lang="ru-RU" sz="1200" i="1"/>
                      <a:t>в организации и проведении подготовки работников по охране труда; 18</a:t>
                    </a:r>
                  </a:p>
                </c:rich>
              </c:tx>
              <c:dLblPos val="bestFit"/>
              <c:showLegendKey val="0"/>
              <c:showVal val="1"/>
              <c:showCatName val="1"/>
              <c:showSerName val="1"/>
              <c:showPercent val="0"/>
              <c:showBubbleSize val="0"/>
              <c:extLst>
                <c:ext xmlns:c15="http://schemas.microsoft.com/office/drawing/2012/chart" uri="{CE6537A1-D6FC-4f65-9D91-7224C49458BB}">
                  <c15:layout/>
                </c:ext>
              </c:extLst>
            </c:dLbl>
            <c:dLbl>
              <c:idx val="6"/>
              <c:layout>
                <c:manualLayout>
                  <c:x val="6.1210843687031967E-2"/>
                  <c:y val="-7.9483196393929104E-2"/>
                </c:manualLayout>
              </c:layout>
              <c:tx>
                <c:rich>
                  <a:bodyPr/>
                  <a:lstStyle/>
                  <a:p>
                    <a:r>
                      <a:rPr lang="ru-RU" sz="1200" i="1" smtClean="0"/>
                      <a:t> </a:t>
                    </a:r>
                    <a:r>
                      <a:rPr lang="ru-RU" sz="1200" i="1"/>
                      <a:t>Неприменение работниками средств индивидуальной защиты; 6</a:t>
                    </a:r>
                  </a:p>
                </c:rich>
              </c:tx>
              <c:dLblPos val="bestFit"/>
              <c:showLegendKey val="0"/>
              <c:showVal val="1"/>
              <c:showCatName val="1"/>
              <c:showSerName val="1"/>
              <c:showPercent val="0"/>
              <c:showBubbleSize val="0"/>
              <c:extLst>
                <c:ext xmlns:c15="http://schemas.microsoft.com/office/drawing/2012/chart" uri="{CE6537A1-D6FC-4f65-9D91-7224C49458BB}">
                  <c15:layout/>
                </c:ext>
              </c:extLst>
            </c:dLbl>
            <c:dLbl>
              <c:idx val="7"/>
              <c:layout>
                <c:manualLayout>
                  <c:x val="-5.1976311034775083E-2"/>
                  <c:y val="-8.8906006314428312E-2"/>
                </c:manualLayout>
              </c:layout>
              <c:tx>
                <c:rich>
                  <a:bodyPr/>
                  <a:lstStyle/>
                  <a:p>
                    <a:r>
                      <a:rPr lang="ru-RU" sz="1200" i="1" dirty="0" smtClean="0"/>
                      <a:t>Нарушение </a:t>
                    </a:r>
                    <a:r>
                      <a:rPr lang="ru-RU" sz="1200" i="1" dirty="0"/>
                      <a:t>работниками трудового распорядка и дисциплины труда, в том числе:; 12</a:t>
                    </a:r>
                  </a:p>
                </c:rich>
              </c:tx>
              <c:dLblPos val="bestFit"/>
              <c:showLegendKey val="0"/>
              <c:showVal val="1"/>
              <c:showCatName val="1"/>
              <c:showSerName val="1"/>
              <c:showPercent val="0"/>
              <c:showBubbleSize val="0"/>
              <c:extLst>
                <c:ext xmlns:c15="http://schemas.microsoft.com/office/drawing/2012/chart" uri="{CE6537A1-D6FC-4f65-9D91-7224C49458BB}">
                  <c15:layout/>
                </c:ext>
              </c:extLst>
            </c:dLbl>
            <c:spPr>
              <a:noFill/>
              <a:ln>
                <a:noFill/>
              </a:ln>
              <a:effectLst/>
            </c:spPr>
            <c:txPr>
              <a:bodyPr rot="0" vert="horz"/>
              <a:lstStyle/>
              <a:p>
                <a:pPr>
                  <a:defRPr sz="1200" i="1">
                    <a:solidFill>
                      <a:schemeClr val="bg1"/>
                    </a:solidFill>
                  </a:defRPr>
                </a:pPr>
                <a:endParaRPr lang="ru-RU"/>
              </a:p>
            </c:txPr>
            <c:dLblPos val="bestFit"/>
            <c:showLegendKey val="0"/>
            <c:showVal val="1"/>
            <c:showCatName val="1"/>
            <c:showSerName val="1"/>
            <c:showPercent val="0"/>
            <c:showBubbleSize val="0"/>
            <c:showLeaderLines val="1"/>
            <c:leaderLines>
              <c:spPr>
                <a:ln>
                  <a:solidFill>
                    <a:schemeClr val="bg1"/>
                  </a:solidFill>
                </a:ln>
              </c:spPr>
            </c:leaderLines>
            <c:extLst>
              <c:ext xmlns:c15="http://schemas.microsoft.com/office/drawing/2012/chart" uri="{CE6537A1-D6FC-4f65-9D91-7224C49458BB}"/>
            </c:extLst>
          </c:dLbls>
          <c:cat>
            <c:strRef>
              <c:f>Лист1!$A$2:$A$9</c:f>
              <c:strCache>
                <c:ptCount val="8"/>
                <c:pt idx="0">
                  <c:v>Конструктивные недостатки и недостаточная надежность оборудования</c:v>
                </c:pt>
                <c:pt idx="1">
                  <c:v>Эксплуатация неисправных машин , механизмов, оборудования</c:v>
                </c:pt>
                <c:pt idx="2">
                  <c:v>Неудовлетворительное техническое состояние зданий, оборудования.</c:v>
                </c:pt>
                <c:pt idx="3">
                  <c:v>Нарушение правил дорожного движения и требований эксплуа-тации транспортных средств</c:v>
                </c:pt>
                <c:pt idx="4">
                  <c:v>Неудовлетворительная организация производства работ</c:v>
                </c:pt>
                <c:pt idx="5">
                  <c:v>Недостатки в организации и проведении подготовки работников по охране труда</c:v>
                </c:pt>
                <c:pt idx="6">
                  <c:v>Неприменение работниками средств индивидуальной защиты</c:v>
                </c:pt>
                <c:pt idx="7">
                  <c:v>Нарушение работниками трудового распорядка и дисциплины труда, в том числе:</c:v>
                </c:pt>
              </c:strCache>
            </c:strRef>
          </c:cat>
          <c:val>
            <c:numRef>
              <c:f>Лист1!$B$2:$B$9</c:f>
              <c:numCache>
                <c:formatCode>General</c:formatCode>
                <c:ptCount val="8"/>
                <c:pt idx="0">
                  <c:v>7</c:v>
                </c:pt>
                <c:pt idx="1">
                  <c:v>8</c:v>
                </c:pt>
                <c:pt idx="2">
                  <c:v>11</c:v>
                </c:pt>
                <c:pt idx="3">
                  <c:v>16</c:v>
                </c:pt>
                <c:pt idx="4">
                  <c:v>21</c:v>
                </c:pt>
                <c:pt idx="5">
                  <c:v>18</c:v>
                </c:pt>
                <c:pt idx="6">
                  <c:v>6</c:v>
                </c:pt>
                <c:pt idx="7">
                  <c:v>12</c:v>
                </c:pt>
              </c:numCache>
            </c:numRef>
          </c:val>
        </c:ser>
        <c:dLbls>
          <c:showLegendKey val="0"/>
          <c:showVal val="0"/>
          <c:showCatName val="0"/>
          <c:showSerName val="0"/>
          <c:showPercent val="0"/>
          <c:showBubbleSize val="0"/>
          <c:showLeaderLines val="1"/>
        </c:dLbls>
      </c:pie3DChart>
      <c:spPr>
        <a:scene3d>
          <a:camera prst="orthographicFront"/>
          <a:lightRig rig="threePt" dir="t"/>
        </a:scene3d>
        <a:sp3d prstMaterial="translucentPowder"/>
      </c:spPr>
    </c:plotArea>
    <c:plotVisOnly val="1"/>
    <c:dispBlanksAs val="zero"/>
    <c:showDLblsOverMax val="0"/>
  </c:chart>
  <c:txPr>
    <a:bodyPr/>
    <a:lstStyle/>
    <a:p>
      <a:pPr>
        <a:defRPr sz="1800"/>
      </a:pPr>
      <a:endParaRPr lang="ru-RU"/>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hPercent val="100"/>
      <c:rotY val="20"/>
      <c:depthPercent val="40"/>
      <c:rAngAx val="1"/>
    </c:view3D>
    <c:floor>
      <c:thickness val="0"/>
      <c:spPr>
        <a:noFill/>
        <a:ln w="0">
          <a:noFill/>
        </a:ln>
        <a:scene3d>
          <a:camera prst="orthographicFront"/>
          <a:lightRig rig="threePt" dir="t"/>
        </a:scene3d>
        <a:sp3d/>
      </c:spPr>
    </c:floor>
    <c:sideWall>
      <c:thickness val="0"/>
      <c:spPr>
        <a:noFill/>
        <a:ln w="25400">
          <a:noFill/>
        </a:ln>
        <a:scene3d>
          <a:camera prst="orthographicFront"/>
          <a:lightRig rig="threePt" dir="t"/>
        </a:scene3d>
        <a:sp3d>
          <a:bevelT w="254000"/>
        </a:sp3d>
      </c:spPr>
    </c:sideWall>
    <c:backWall>
      <c:thickness val="0"/>
      <c:spPr>
        <a:noFill/>
        <a:ln w="25400">
          <a:noFill/>
        </a:ln>
        <a:scene3d>
          <a:camera prst="orthographicFront"/>
          <a:lightRig rig="threePt" dir="t"/>
        </a:scene3d>
        <a:sp3d>
          <a:bevelT w="254000"/>
        </a:sp3d>
      </c:spPr>
    </c:backWall>
    <c:plotArea>
      <c:layout>
        <c:manualLayout>
          <c:layoutTarget val="inner"/>
          <c:xMode val="edge"/>
          <c:yMode val="edge"/>
          <c:x val="1.5277777777777781E-2"/>
          <c:y val="0"/>
          <c:w val="0.97470603674540712"/>
          <c:h val="0.88026070692073177"/>
        </c:manualLayout>
      </c:layout>
      <c:bar3DChart>
        <c:barDir val="col"/>
        <c:grouping val="standard"/>
        <c:varyColors val="0"/>
        <c:ser>
          <c:idx val="0"/>
          <c:order val="0"/>
          <c:tx>
            <c:strRef>
              <c:f>Sheet1!$E$1</c:f>
              <c:strCache>
                <c:ptCount val="1"/>
                <c:pt idx="0">
                  <c:v>проведена АРМ</c:v>
                </c:pt>
              </c:strCache>
            </c:strRef>
          </c:tx>
          <c:spPr>
            <a:solidFill>
              <a:srgbClr val="FFFF00"/>
            </a:solidFill>
            <a:scene3d>
              <a:camera prst="orthographicFront"/>
              <a:lightRig rig="threePt" dir="t"/>
            </a:scene3d>
            <a:sp3d prstMaterial="matte"/>
          </c:spPr>
          <c:invertIfNegative val="0"/>
          <c:dPt>
            <c:idx val="1"/>
            <c:invertIfNegative val="0"/>
            <c:bubble3D val="0"/>
            <c:spPr>
              <a:solidFill>
                <a:srgbClr val="FF0000"/>
              </a:solidFill>
              <a:ln>
                <a:noFill/>
              </a:ln>
              <a:scene3d>
                <a:camera prst="orthographicFront"/>
                <a:lightRig rig="threePt" dir="t"/>
              </a:scene3d>
              <a:sp3d prstMaterial="matte"/>
            </c:spPr>
          </c:dPt>
          <c:dLbls>
            <c:dLbl>
              <c:idx val="0"/>
              <c:layout>
                <c:manualLayout>
                  <c:x val="6.9444444444444475E-3"/>
                  <c:y val="-9.521176029999116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2500000000000001E-2"/>
                  <c:y val="-7.9712171413946126E-2"/>
                </c:manualLayout>
              </c:layout>
              <c:tx>
                <c:rich>
                  <a:bodyPr/>
                  <a:lstStyle/>
                  <a:p>
                    <a:pPr>
                      <a:defRPr baseline="0">
                        <a:solidFill>
                          <a:srgbClr val="FF0000"/>
                        </a:solidFill>
                      </a:defRPr>
                    </a:pPr>
                    <a:r>
                      <a:rPr lang="en-US" baseline="0" dirty="0">
                        <a:solidFill>
                          <a:srgbClr val="FF0000"/>
                        </a:solidFill>
                      </a:rPr>
                      <a:t>37264</a:t>
                    </a:r>
                  </a:p>
                </c:rich>
              </c:tx>
              <c:sp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baseline="0">
                    <a:solidFill>
                      <a:srgbClr val="FFFF00"/>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Sheet1!$A$2:$D$3</c:f>
              <c:strCache>
                <c:ptCount val="2"/>
                <c:pt idx="0">
                  <c:v>2012 год</c:v>
                </c:pt>
                <c:pt idx="1">
                  <c:v>2013 год</c:v>
                </c:pt>
              </c:strCache>
            </c:strRef>
          </c:cat>
          <c:val>
            <c:numRef>
              <c:f>Sheet1!$E$2:$E$3</c:f>
              <c:numCache>
                <c:formatCode>General</c:formatCode>
                <c:ptCount val="2"/>
                <c:pt idx="0">
                  <c:v>13827</c:v>
                </c:pt>
                <c:pt idx="1">
                  <c:v>37264</c:v>
                </c:pt>
              </c:numCache>
            </c:numRef>
          </c:val>
        </c:ser>
        <c:dLbls>
          <c:showLegendKey val="0"/>
          <c:showVal val="0"/>
          <c:showCatName val="0"/>
          <c:showSerName val="0"/>
          <c:showPercent val="0"/>
          <c:showBubbleSize val="0"/>
        </c:dLbls>
        <c:gapWidth val="47"/>
        <c:gapDepth val="0"/>
        <c:shape val="cylinder"/>
        <c:axId val="194039664"/>
        <c:axId val="194040056"/>
        <c:axId val="194027568"/>
      </c:bar3DChart>
      <c:catAx>
        <c:axId val="194039664"/>
        <c:scaling>
          <c:orientation val="minMax"/>
        </c:scaling>
        <c:delete val="0"/>
        <c:axPos val="b"/>
        <c:numFmt formatCode="General" sourceLinked="0"/>
        <c:majorTickMark val="none"/>
        <c:minorTickMark val="none"/>
        <c:tickLblPos val="low"/>
        <c:spPr>
          <a:noFill/>
          <a:ln>
            <a:noFill/>
          </a:ln>
        </c:spPr>
        <c:txPr>
          <a:bodyPr rot="0" vert="horz" anchor="ctr" anchorCtr="1"/>
          <a:lstStyle/>
          <a:p>
            <a:pPr>
              <a:defRPr sz="2400" b="1" i="0" u="none" strike="noStrike" baseline="0">
                <a:solidFill>
                  <a:srgbClr val="BDF5ED"/>
                </a:solidFill>
                <a:latin typeface="Times New Roman" pitchFamily="18" charset="0"/>
                <a:ea typeface="Arial"/>
                <a:cs typeface="Times New Roman" pitchFamily="18" charset="0"/>
              </a:defRPr>
            </a:pPr>
            <a:endParaRPr lang="ru-RU"/>
          </a:p>
        </c:txPr>
        <c:crossAx val="194040056"/>
        <c:crosses val="autoZero"/>
        <c:auto val="0"/>
        <c:lblAlgn val="ctr"/>
        <c:lblOffset val="101"/>
        <c:tickMarkSkip val="1"/>
        <c:noMultiLvlLbl val="0"/>
      </c:catAx>
      <c:valAx>
        <c:axId val="194040056"/>
        <c:scaling>
          <c:orientation val="minMax"/>
        </c:scaling>
        <c:delete val="0"/>
        <c:axPos val="r"/>
        <c:numFmt formatCode="General" sourceLinked="1"/>
        <c:majorTickMark val="none"/>
        <c:minorTickMark val="none"/>
        <c:tickLblPos val="none"/>
        <c:crossAx val="194039664"/>
        <c:crosses val="max"/>
        <c:crossBetween val="between"/>
      </c:valAx>
      <c:serAx>
        <c:axId val="194027568"/>
        <c:scaling>
          <c:orientation val="minMax"/>
        </c:scaling>
        <c:delete val="1"/>
        <c:axPos val="b"/>
        <c:numFmt formatCode="General" sourceLinked="0"/>
        <c:majorTickMark val="in"/>
        <c:minorTickMark val="none"/>
        <c:tickLblPos val="none"/>
        <c:crossAx val="194040056"/>
        <c:crosses val="autoZero"/>
        <c:tickMarkSkip val="1"/>
      </c:serAx>
    </c:plotArea>
    <c:plotVisOnly val="1"/>
    <c:dispBlanksAs val="gap"/>
    <c:showDLblsOverMax val="0"/>
  </c:chart>
  <c:spPr>
    <a:noFill/>
    <a:ln>
      <a:noFill/>
    </a:ln>
    <a:scene3d>
      <a:camera prst="orthographicFront"/>
      <a:lightRig rig="threePt" dir="t"/>
    </a:scene3d>
    <a:sp3d>
      <a:bevelT w="6350"/>
    </a:sp3d>
  </c:spPr>
  <c:txPr>
    <a:bodyPr/>
    <a:lstStyle/>
    <a:p>
      <a:pPr>
        <a:defRPr sz="2390" b="1" i="0" u="none" strike="noStrike" baseline="0">
          <a:solidFill>
            <a:schemeClr val="tx1"/>
          </a:solidFill>
          <a:latin typeface="Arial"/>
          <a:ea typeface="Arial"/>
          <a:cs typeface="Arial"/>
        </a:defRPr>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hPercent val="100"/>
      <c:rotY val="20"/>
      <c:depthPercent val="40"/>
      <c:rAngAx val="1"/>
    </c:view3D>
    <c:floor>
      <c:thickness val="0"/>
      <c:spPr>
        <a:noFill/>
        <a:ln w="0">
          <a:noFill/>
        </a:ln>
        <a:scene3d>
          <a:camera prst="orthographicFront"/>
          <a:lightRig rig="threePt" dir="t"/>
        </a:scene3d>
        <a:sp3d/>
      </c:spPr>
    </c:floor>
    <c:sideWall>
      <c:thickness val="0"/>
      <c:spPr>
        <a:noFill/>
        <a:ln w="25400">
          <a:noFill/>
        </a:ln>
        <a:scene3d>
          <a:camera prst="orthographicFront"/>
          <a:lightRig rig="threePt" dir="t"/>
        </a:scene3d>
        <a:sp3d>
          <a:bevelT w="254000"/>
        </a:sp3d>
      </c:spPr>
    </c:sideWall>
    <c:backWall>
      <c:thickness val="0"/>
      <c:spPr>
        <a:noFill/>
        <a:ln w="25400">
          <a:noFill/>
        </a:ln>
        <a:scene3d>
          <a:camera prst="orthographicFront"/>
          <a:lightRig rig="threePt" dir="t"/>
        </a:scene3d>
        <a:sp3d>
          <a:bevelT w="254000"/>
        </a:sp3d>
      </c:spPr>
    </c:backWall>
    <c:plotArea>
      <c:layout>
        <c:manualLayout>
          <c:layoutTarget val="inner"/>
          <c:xMode val="edge"/>
          <c:yMode val="edge"/>
          <c:x val="1.5277777777777781E-2"/>
          <c:y val="0"/>
          <c:w val="0.97470603674540701"/>
          <c:h val="0.88026070692073188"/>
        </c:manualLayout>
      </c:layout>
      <c:bar3DChart>
        <c:barDir val="col"/>
        <c:grouping val="standard"/>
        <c:varyColors val="0"/>
        <c:ser>
          <c:idx val="0"/>
          <c:order val="0"/>
          <c:spPr>
            <a:solidFill>
              <a:srgbClr val="FFFF00"/>
            </a:solidFill>
            <a:scene3d>
              <a:camera prst="orthographicFront"/>
              <a:lightRig rig="threePt" dir="t"/>
            </a:scene3d>
            <a:sp3d prstMaterial="matte"/>
          </c:spPr>
          <c:invertIfNegative val="0"/>
          <c:dLbls>
            <c:dLbl>
              <c:idx val="0"/>
              <c:layout>
                <c:manualLayout>
                  <c:x val="6.9444444444444458E-3"/>
                  <c:y val="-9.5211760299991163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1.2500000000000001E-2"/>
                  <c:y val="-7.9712171413946098E-2"/>
                </c:manualLayout>
              </c:layout>
              <c:tx>
                <c:rich>
                  <a:bodyPr/>
                  <a:lstStyle/>
                  <a:p>
                    <a:pPr>
                      <a:defRPr baseline="0">
                        <a:solidFill>
                          <a:srgbClr val="FF0000"/>
                        </a:solidFill>
                      </a:defRPr>
                    </a:pPr>
                    <a:r>
                      <a:rPr lang="en-US" baseline="0" dirty="0">
                        <a:solidFill>
                          <a:srgbClr val="FF0000"/>
                        </a:solidFill>
                      </a:rPr>
                      <a:t>37264</a:t>
                    </a:r>
                  </a:p>
                </c:rich>
              </c:tx>
              <c:sp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aseline="0">
                    <a:solidFill>
                      <a:srgbClr val="FFFF00"/>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2012 год</c:v>
                </c:pt>
                <c:pt idx="1">
                  <c:v>2013 год</c:v>
                </c:pt>
              </c:strCache>
            </c:strRef>
          </c:cat>
          <c:val>
            <c:numRef>
              <c:f>Sheet1!$B$2:$B$3</c:f>
            </c:numRef>
          </c:val>
        </c:ser>
        <c:ser>
          <c:idx val="1"/>
          <c:order val="1"/>
          <c:invertIfNegative val="0"/>
          <c:cat>
            <c:strRef>
              <c:f>Sheet1!$A$2:$A$3</c:f>
              <c:strCache>
                <c:ptCount val="2"/>
                <c:pt idx="0">
                  <c:v>2012 год</c:v>
                </c:pt>
                <c:pt idx="1">
                  <c:v>2013 год</c:v>
                </c:pt>
              </c:strCache>
            </c:strRef>
          </c:cat>
          <c:val>
            <c:numRef>
              <c:f>Sheet1!$C$2:$C$3</c:f>
            </c:numRef>
          </c:val>
        </c:ser>
        <c:ser>
          <c:idx val="2"/>
          <c:order val="2"/>
          <c:invertIfNegative val="0"/>
          <c:cat>
            <c:strRef>
              <c:f>Sheet1!$A$2:$A$3</c:f>
              <c:strCache>
                <c:ptCount val="2"/>
                <c:pt idx="0">
                  <c:v>2012 год</c:v>
                </c:pt>
                <c:pt idx="1">
                  <c:v>2013 год</c:v>
                </c:pt>
              </c:strCache>
            </c:strRef>
          </c:cat>
          <c:val>
            <c:numRef>
              <c:f>Sheet1!$D$2:$D$3</c:f>
            </c:numRef>
          </c:val>
        </c:ser>
        <c:ser>
          <c:idx val="3"/>
          <c:order val="3"/>
          <c:spPr>
            <a:scene3d>
              <a:camera prst="orthographicFront"/>
              <a:lightRig rig="threePt" dir="t"/>
            </a:scene3d>
            <a:sp3d prstMaterial="matte">
              <a:bevelT w="139700"/>
            </a:sp3d>
          </c:spPr>
          <c:invertIfNegative val="0"/>
          <c:dPt>
            <c:idx val="0"/>
            <c:invertIfNegative val="0"/>
            <c:bubble3D val="0"/>
            <c:spPr>
              <a:solidFill>
                <a:srgbClr val="FF0000"/>
              </a:solidFill>
              <a:scene3d>
                <a:camera prst="orthographicFront"/>
                <a:lightRig rig="threePt" dir="t"/>
              </a:scene3d>
              <a:sp3d prstMaterial="matte">
                <a:bevelT w="139700"/>
              </a:sp3d>
            </c:spPr>
          </c:dPt>
          <c:dPt>
            <c:idx val="1"/>
            <c:invertIfNegative val="0"/>
            <c:bubble3D val="0"/>
            <c:spPr>
              <a:solidFill>
                <a:srgbClr val="FFFF00"/>
              </a:solidFill>
              <a:scene3d>
                <a:camera prst="orthographicFront"/>
                <a:lightRig rig="threePt" dir="t"/>
              </a:scene3d>
              <a:sp3d prstMaterial="matte">
                <a:bevelT w="139700"/>
              </a:sp3d>
            </c:spPr>
          </c:dPt>
          <c:dLbls>
            <c:dLbl>
              <c:idx val="0"/>
              <c:layout>
                <c:manualLayout>
                  <c:x val="-2.7777777777777796E-3"/>
                  <c:y val="-7.5283717446504722E-2"/>
                </c:manualLayout>
              </c:layout>
              <c:spPr/>
              <c:txPr>
                <a:bodyPr/>
                <a:lstStyle/>
                <a:p>
                  <a:pPr>
                    <a:defRPr baseline="0">
                      <a:solidFill>
                        <a:srgbClr val="FF0000"/>
                      </a:solidFill>
                    </a:defRPr>
                  </a:pPr>
                  <a:endParaRPr lang="ru-RU"/>
                </a:p>
              </c:txP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6.4212582527901019E-2"/>
                </c:manualLayout>
              </c:layout>
              <c:spPr/>
              <c:txPr>
                <a:bodyPr/>
                <a:lstStyle/>
                <a:p>
                  <a:pPr>
                    <a:defRPr baseline="0">
                      <a:solidFill>
                        <a:srgbClr val="FFFF00"/>
                      </a:solidFill>
                    </a:defRPr>
                  </a:pPr>
                  <a:endParaRPr lang="ru-RU"/>
                </a:p>
              </c:tx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2012 год</c:v>
                </c:pt>
                <c:pt idx="1">
                  <c:v>2013 год</c:v>
                </c:pt>
              </c:strCache>
            </c:strRef>
          </c:cat>
          <c:val>
            <c:numRef>
              <c:f>Sheet1!$E$2:$E$3</c:f>
              <c:numCache>
                <c:formatCode>General</c:formatCode>
                <c:ptCount val="2"/>
                <c:pt idx="0">
                  <c:v>359</c:v>
                </c:pt>
                <c:pt idx="1">
                  <c:v>3808</c:v>
                </c:pt>
              </c:numCache>
            </c:numRef>
          </c:val>
        </c:ser>
        <c:dLbls>
          <c:showLegendKey val="0"/>
          <c:showVal val="0"/>
          <c:showCatName val="0"/>
          <c:showSerName val="0"/>
          <c:showPercent val="0"/>
          <c:showBubbleSize val="0"/>
        </c:dLbls>
        <c:gapWidth val="47"/>
        <c:gapDepth val="0"/>
        <c:shape val="cylinder"/>
        <c:axId val="194040840"/>
        <c:axId val="194041232"/>
        <c:axId val="193800584"/>
      </c:bar3DChart>
      <c:catAx>
        <c:axId val="194040840"/>
        <c:scaling>
          <c:orientation val="minMax"/>
        </c:scaling>
        <c:delete val="0"/>
        <c:axPos val="b"/>
        <c:numFmt formatCode="General" sourceLinked="0"/>
        <c:majorTickMark val="none"/>
        <c:minorTickMark val="none"/>
        <c:tickLblPos val="low"/>
        <c:spPr>
          <a:noFill/>
          <a:ln>
            <a:noFill/>
          </a:ln>
        </c:spPr>
        <c:txPr>
          <a:bodyPr rot="0" vert="horz" anchor="ctr" anchorCtr="1"/>
          <a:lstStyle/>
          <a:p>
            <a:pPr>
              <a:defRPr sz="2400" b="1" i="0" u="none" strike="noStrike" baseline="0">
                <a:solidFill>
                  <a:srgbClr val="BDF5ED"/>
                </a:solidFill>
                <a:latin typeface="Times New Roman" pitchFamily="18" charset="0"/>
                <a:ea typeface="Arial"/>
                <a:cs typeface="Times New Roman" pitchFamily="18" charset="0"/>
              </a:defRPr>
            </a:pPr>
            <a:endParaRPr lang="ru-RU"/>
          </a:p>
        </c:txPr>
        <c:crossAx val="194041232"/>
        <c:crosses val="autoZero"/>
        <c:auto val="0"/>
        <c:lblAlgn val="ctr"/>
        <c:lblOffset val="101"/>
        <c:tickMarkSkip val="1"/>
        <c:noMultiLvlLbl val="0"/>
      </c:catAx>
      <c:valAx>
        <c:axId val="194041232"/>
        <c:scaling>
          <c:orientation val="minMax"/>
        </c:scaling>
        <c:delete val="0"/>
        <c:axPos val="r"/>
        <c:numFmt formatCode="General" sourceLinked="1"/>
        <c:majorTickMark val="none"/>
        <c:minorTickMark val="none"/>
        <c:tickLblPos val="none"/>
        <c:crossAx val="194040840"/>
        <c:crosses val="max"/>
        <c:crossBetween val="between"/>
      </c:valAx>
      <c:serAx>
        <c:axId val="193800584"/>
        <c:scaling>
          <c:orientation val="minMax"/>
        </c:scaling>
        <c:delete val="1"/>
        <c:axPos val="b"/>
        <c:numFmt formatCode="General" sourceLinked="0"/>
        <c:majorTickMark val="in"/>
        <c:minorTickMark val="none"/>
        <c:tickLblPos val="none"/>
        <c:crossAx val="194041232"/>
        <c:crosses val="autoZero"/>
        <c:tickMarkSkip val="1"/>
      </c:serAx>
    </c:plotArea>
    <c:plotVisOnly val="1"/>
    <c:dispBlanksAs val="gap"/>
    <c:showDLblsOverMax val="0"/>
  </c:chart>
  <c:spPr>
    <a:noFill/>
    <a:ln>
      <a:noFill/>
    </a:ln>
    <a:scene3d>
      <a:camera prst="orthographicFront"/>
      <a:lightRig rig="threePt" dir="t"/>
    </a:scene3d>
    <a:sp3d>
      <a:bevelT w="6350"/>
    </a:sp3d>
  </c:spPr>
  <c:txPr>
    <a:bodyPr/>
    <a:lstStyle/>
    <a:p>
      <a:pPr>
        <a:defRPr sz="2390" b="1" i="0" u="none" strike="noStrike" baseline="0">
          <a:solidFill>
            <a:schemeClr val="tx1"/>
          </a:solidFill>
          <a:latin typeface="Arial"/>
          <a:ea typeface="Arial"/>
          <a:cs typeface="Arial"/>
        </a:defRPr>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hPercent val="100"/>
      <c:rotY val="20"/>
      <c:depthPercent val="40"/>
      <c:rAngAx val="1"/>
    </c:view3D>
    <c:floor>
      <c:thickness val="0"/>
      <c:spPr>
        <a:noFill/>
        <a:ln w="0">
          <a:noFill/>
        </a:ln>
        <a:scene3d>
          <a:camera prst="orthographicFront"/>
          <a:lightRig rig="threePt" dir="t"/>
        </a:scene3d>
        <a:sp3d/>
      </c:spPr>
    </c:floor>
    <c:sideWall>
      <c:thickness val="0"/>
      <c:spPr>
        <a:noFill/>
        <a:ln w="25400">
          <a:noFill/>
        </a:ln>
        <a:scene3d>
          <a:camera prst="orthographicFront"/>
          <a:lightRig rig="threePt" dir="t"/>
        </a:scene3d>
        <a:sp3d>
          <a:bevelT w="254000"/>
        </a:sp3d>
      </c:spPr>
    </c:sideWall>
    <c:backWall>
      <c:thickness val="0"/>
      <c:spPr>
        <a:noFill/>
        <a:ln w="25400">
          <a:noFill/>
        </a:ln>
        <a:scene3d>
          <a:camera prst="orthographicFront"/>
          <a:lightRig rig="threePt" dir="t"/>
        </a:scene3d>
        <a:sp3d>
          <a:bevelT w="254000"/>
        </a:sp3d>
      </c:spPr>
    </c:backWall>
    <c:plotArea>
      <c:layout>
        <c:manualLayout>
          <c:layoutTarget val="inner"/>
          <c:xMode val="edge"/>
          <c:yMode val="edge"/>
          <c:x val="1.5277777777777781E-2"/>
          <c:y val="0"/>
          <c:w val="0.97470603674540712"/>
          <c:h val="0.88026070692073177"/>
        </c:manualLayout>
      </c:layout>
      <c:bar3DChart>
        <c:barDir val="col"/>
        <c:grouping val="standard"/>
        <c:varyColors val="0"/>
        <c:ser>
          <c:idx val="0"/>
          <c:order val="0"/>
          <c:spPr>
            <a:solidFill>
              <a:srgbClr val="FFFF00"/>
            </a:solidFill>
            <a:scene3d>
              <a:camera prst="orthographicFront"/>
              <a:lightRig rig="threePt" dir="t"/>
            </a:scene3d>
            <a:sp3d prstMaterial="matte"/>
          </c:spPr>
          <c:invertIfNegative val="0"/>
          <c:dLbls>
            <c:dLbl>
              <c:idx val="0"/>
              <c:layout>
                <c:manualLayout>
                  <c:x val="6.9444444444444475E-3"/>
                  <c:y val="-9.5211760299991163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1.2500000000000001E-2"/>
                  <c:y val="-7.9712171413946126E-2"/>
                </c:manualLayout>
              </c:layout>
              <c:tx>
                <c:rich>
                  <a:bodyPr/>
                  <a:lstStyle/>
                  <a:p>
                    <a:pPr>
                      <a:defRPr baseline="0">
                        <a:solidFill>
                          <a:srgbClr val="FF0000"/>
                        </a:solidFill>
                      </a:defRPr>
                    </a:pPr>
                    <a:r>
                      <a:rPr lang="en-US" baseline="0" dirty="0">
                        <a:solidFill>
                          <a:srgbClr val="FF0000"/>
                        </a:solidFill>
                      </a:rPr>
                      <a:t>37264</a:t>
                    </a:r>
                  </a:p>
                </c:rich>
              </c:tx>
              <c:sp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aseline="0">
                    <a:solidFill>
                      <a:srgbClr val="FFFF00"/>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2012 год</c:v>
                </c:pt>
                <c:pt idx="1">
                  <c:v>2013 год</c:v>
                </c:pt>
              </c:strCache>
            </c:strRef>
          </c:cat>
          <c:val>
            <c:numRef>
              <c:f>Sheet1!$B$2:$B$3</c:f>
            </c:numRef>
          </c:val>
        </c:ser>
        <c:ser>
          <c:idx val="1"/>
          <c:order val="1"/>
          <c:invertIfNegative val="0"/>
          <c:cat>
            <c:strRef>
              <c:f>Sheet1!$A$2:$A$3</c:f>
              <c:strCache>
                <c:ptCount val="2"/>
                <c:pt idx="0">
                  <c:v>2012 год</c:v>
                </c:pt>
                <c:pt idx="1">
                  <c:v>2013 год</c:v>
                </c:pt>
              </c:strCache>
            </c:strRef>
          </c:cat>
          <c:val>
            <c:numRef>
              <c:f>Sheet1!$C$2:$C$3</c:f>
            </c:numRef>
          </c:val>
        </c:ser>
        <c:ser>
          <c:idx val="2"/>
          <c:order val="2"/>
          <c:invertIfNegative val="0"/>
          <c:cat>
            <c:strRef>
              <c:f>Sheet1!$A$2:$A$3</c:f>
              <c:strCache>
                <c:ptCount val="2"/>
                <c:pt idx="0">
                  <c:v>2012 год</c:v>
                </c:pt>
                <c:pt idx="1">
                  <c:v>2013 год</c:v>
                </c:pt>
              </c:strCache>
            </c:strRef>
          </c:cat>
          <c:val>
            <c:numRef>
              <c:f>Sheet1!$D$2:$D$3</c:f>
            </c:numRef>
          </c:val>
        </c:ser>
        <c:ser>
          <c:idx val="3"/>
          <c:order val="3"/>
          <c:spPr>
            <a:scene3d>
              <a:camera prst="orthographicFront"/>
              <a:lightRig rig="threePt" dir="t"/>
            </a:scene3d>
            <a:sp3d prstMaterial="matte">
              <a:bevelT w="139700"/>
            </a:sp3d>
          </c:spPr>
          <c:invertIfNegative val="0"/>
          <c:dPt>
            <c:idx val="0"/>
            <c:invertIfNegative val="0"/>
            <c:bubble3D val="0"/>
            <c:spPr>
              <a:solidFill>
                <a:srgbClr val="FF0000"/>
              </a:solidFill>
              <a:scene3d>
                <a:camera prst="orthographicFront"/>
                <a:lightRig rig="threePt" dir="t"/>
              </a:scene3d>
              <a:sp3d prstMaterial="matte">
                <a:bevelT w="139700"/>
              </a:sp3d>
            </c:spPr>
          </c:dPt>
          <c:dPt>
            <c:idx val="1"/>
            <c:invertIfNegative val="0"/>
            <c:bubble3D val="0"/>
            <c:spPr>
              <a:solidFill>
                <a:srgbClr val="FFFF00"/>
              </a:solidFill>
              <a:scene3d>
                <a:camera prst="orthographicFront"/>
                <a:lightRig rig="threePt" dir="t"/>
              </a:scene3d>
              <a:sp3d prstMaterial="matte">
                <a:bevelT w="139700"/>
              </a:sp3d>
            </c:spPr>
          </c:dPt>
          <c:dLbls>
            <c:dLbl>
              <c:idx val="0"/>
              <c:layout>
                <c:manualLayout>
                  <c:x val="-2.7777777777777809E-3"/>
                  <c:y val="-7.5283717446504722E-2"/>
                </c:manualLayout>
              </c:layout>
              <c:spPr/>
              <c:txPr>
                <a:bodyPr/>
                <a:lstStyle/>
                <a:p>
                  <a:pPr>
                    <a:defRPr baseline="0">
                      <a:solidFill>
                        <a:srgbClr val="FF0000"/>
                      </a:solidFill>
                    </a:defRPr>
                  </a:pPr>
                  <a:endParaRPr lang="ru-RU"/>
                </a:p>
              </c:txP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6.4212582527901033E-2"/>
                </c:manualLayout>
              </c:layout>
              <c:spPr/>
              <c:txPr>
                <a:bodyPr/>
                <a:lstStyle/>
                <a:p>
                  <a:pPr>
                    <a:defRPr baseline="0">
                      <a:solidFill>
                        <a:srgbClr val="FFFF00"/>
                      </a:solidFill>
                    </a:defRPr>
                  </a:pPr>
                  <a:endParaRPr lang="ru-RU"/>
                </a:p>
              </c:tx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2012 год</c:v>
                </c:pt>
                <c:pt idx="1">
                  <c:v>2013 год</c:v>
                </c:pt>
              </c:strCache>
            </c:strRef>
          </c:cat>
          <c:val>
            <c:numRef>
              <c:f>Sheet1!$E$2:$E$3</c:f>
              <c:numCache>
                <c:formatCode>General</c:formatCode>
                <c:ptCount val="2"/>
                <c:pt idx="0">
                  <c:v>1220</c:v>
                </c:pt>
                <c:pt idx="1">
                  <c:v>3808</c:v>
                </c:pt>
              </c:numCache>
            </c:numRef>
          </c:val>
        </c:ser>
        <c:dLbls>
          <c:showLegendKey val="0"/>
          <c:showVal val="0"/>
          <c:showCatName val="0"/>
          <c:showSerName val="0"/>
          <c:showPercent val="0"/>
          <c:showBubbleSize val="0"/>
        </c:dLbls>
        <c:gapWidth val="47"/>
        <c:gapDepth val="0"/>
        <c:shape val="cylinder"/>
        <c:axId val="194042016"/>
        <c:axId val="194042408"/>
        <c:axId val="193802704"/>
      </c:bar3DChart>
      <c:catAx>
        <c:axId val="194042016"/>
        <c:scaling>
          <c:orientation val="minMax"/>
        </c:scaling>
        <c:delete val="0"/>
        <c:axPos val="b"/>
        <c:numFmt formatCode="General" sourceLinked="0"/>
        <c:majorTickMark val="none"/>
        <c:minorTickMark val="none"/>
        <c:tickLblPos val="low"/>
        <c:spPr>
          <a:noFill/>
          <a:ln>
            <a:noFill/>
          </a:ln>
        </c:spPr>
        <c:txPr>
          <a:bodyPr rot="0" vert="horz" anchor="ctr" anchorCtr="1"/>
          <a:lstStyle/>
          <a:p>
            <a:pPr>
              <a:defRPr sz="2400" b="1" i="0" u="none" strike="noStrike" baseline="0">
                <a:solidFill>
                  <a:srgbClr val="BDF5ED"/>
                </a:solidFill>
                <a:latin typeface="Times New Roman" pitchFamily="18" charset="0"/>
                <a:ea typeface="Arial"/>
                <a:cs typeface="Times New Roman" pitchFamily="18" charset="0"/>
              </a:defRPr>
            </a:pPr>
            <a:endParaRPr lang="ru-RU"/>
          </a:p>
        </c:txPr>
        <c:crossAx val="194042408"/>
        <c:crosses val="autoZero"/>
        <c:auto val="0"/>
        <c:lblAlgn val="ctr"/>
        <c:lblOffset val="101"/>
        <c:tickMarkSkip val="1"/>
        <c:noMultiLvlLbl val="0"/>
      </c:catAx>
      <c:valAx>
        <c:axId val="194042408"/>
        <c:scaling>
          <c:orientation val="minMax"/>
        </c:scaling>
        <c:delete val="0"/>
        <c:axPos val="r"/>
        <c:numFmt formatCode="General" sourceLinked="1"/>
        <c:majorTickMark val="none"/>
        <c:minorTickMark val="none"/>
        <c:tickLblPos val="none"/>
        <c:crossAx val="194042016"/>
        <c:crosses val="max"/>
        <c:crossBetween val="between"/>
      </c:valAx>
      <c:serAx>
        <c:axId val="193802704"/>
        <c:scaling>
          <c:orientation val="minMax"/>
        </c:scaling>
        <c:delete val="1"/>
        <c:axPos val="b"/>
        <c:numFmt formatCode="General" sourceLinked="0"/>
        <c:majorTickMark val="in"/>
        <c:minorTickMark val="none"/>
        <c:tickLblPos val="none"/>
        <c:crossAx val="194042408"/>
        <c:crosses val="autoZero"/>
        <c:tickMarkSkip val="1"/>
      </c:serAx>
    </c:plotArea>
    <c:plotVisOnly val="1"/>
    <c:dispBlanksAs val="gap"/>
    <c:showDLblsOverMax val="0"/>
  </c:chart>
  <c:spPr>
    <a:noFill/>
    <a:ln>
      <a:noFill/>
    </a:ln>
    <a:scene3d>
      <a:camera prst="orthographicFront"/>
      <a:lightRig rig="threePt" dir="t"/>
    </a:scene3d>
    <a:sp3d>
      <a:bevelT w="6350"/>
    </a:sp3d>
  </c:spPr>
  <c:txPr>
    <a:bodyPr/>
    <a:lstStyle/>
    <a:p>
      <a:pPr>
        <a:defRPr sz="2390" b="1" i="0" u="none" strike="noStrike" baseline="0">
          <a:solidFill>
            <a:schemeClr val="tx1"/>
          </a:solidFill>
          <a:latin typeface="Arial"/>
          <a:ea typeface="Arial"/>
          <a:cs typeface="Arial"/>
        </a:defRPr>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0"/>
      <c:hPercent val="100"/>
      <c:rotY val="20"/>
      <c:depthPercent val="40"/>
      <c:rAngAx val="1"/>
    </c:view3D>
    <c:floor>
      <c:thickness val="0"/>
      <c:spPr>
        <a:noFill/>
        <a:ln w="0">
          <a:noFill/>
        </a:ln>
        <a:scene3d>
          <a:camera prst="orthographicFront"/>
          <a:lightRig rig="threePt" dir="t"/>
        </a:scene3d>
        <a:sp3d/>
      </c:spPr>
    </c:floor>
    <c:sideWall>
      <c:thickness val="0"/>
      <c:spPr>
        <a:noFill/>
        <a:ln w="25400">
          <a:noFill/>
        </a:ln>
        <a:scene3d>
          <a:camera prst="orthographicFront"/>
          <a:lightRig rig="threePt" dir="t"/>
        </a:scene3d>
        <a:sp3d>
          <a:bevelT w="254000"/>
        </a:sp3d>
      </c:spPr>
    </c:sideWall>
    <c:backWall>
      <c:thickness val="0"/>
      <c:spPr>
        <a:noFill/>
        <a:ln w="25400">
          <a:noFill/>
        </a:ln>
        <a:scene3d>
          <a:camera prst="orthographicFront"/>
          <a:lightRig rig="threePt" dir="t"/>
        </a:scene3d>
        <a:sp3d>
          <a:bevelT w="254000"/>
        </a:sp3d>
      </c:spPr>
    </c:backWall>
    <c:plotArea>
      <c:layout>
        <c:manualLayout>
          <c:layoutTarget val="inner"/>
          <c:xMode val="edge"/>
          <c:yMode val="edge"/>
          <c:x val="1.5277777777777781E-2"/>
          <c:y val="0"/>
          <c:w val="0.97470603674540723"/>
          <c:h val="0.88026070692073166"/>
        </c:manualLayout>
      </c:layout>
      <c:bar3DChart>
        <c:barDir val="col"/>
        <c:grouping val="standard"/>
        <c:varyColors val="0"/>
        <c:ser>
          <c:idx val="0"/>
          <c:order val="0"/>
          <c:spPr>
            <a:solidFill>
              <a:srgbClr val="FFFF00"/>
            </a:solidFill>
            <a:scene3d>
              <a:camera prst="orthographicFront"/>
              <a:lightRig rig="threePt" dir="t"/>
            </a:scene3d>
            <a:sp3d prstMaterial="matte"/>
          </c:spPr>
          <c:invertIfNegative val="0"/>
          <c:dLbls>
            <c:dLbl>
              <c:idx val="0"/>
              <c:layout>
                <c:manualLayout>
                  <c:x val="6.9444444444444493E-3"/>
                  <c:y val="-9.5211760299991163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1.2500000000000001E-2"/>
                  <c:y val="-7.9712171413946153E-2"/>
                </c:manualLayout>
              </c:layout>
              <c:tx>
                <c:rich>
                  <a:bodyPr/>
                  <a:lstStyle/>
                  <a:p>
                    <a:pPr>
                      <a:defRPr baseline="0">
                        <a:solidFill>
                          <a:srgbClr val="FF0000"/>
                        </a:solidFill>
                      </a:defRPr>
                    </a:pPr>
                    <a:r>
                      <a:rPr lang="en-US" baseline="0" dirty="0">
                        <a:solidFill>
                          <a:srgbClr val="FF0000"/>
                        </a:solidFill>
                      </a:rPr>
                      <a:t>37264</a:t>
                    </a:r>
                  </a:p>
                </c:rich>
              </c:tx>
              <c:sp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aseline="0">
                    <a:solidFill>
                      <a:srgbClr val="FFFF00"/>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2012 год</c:v>
                </c:pt>
                <c:pt idx="1">
                  <c:v>2013 год</c:v>
                </c:pt>
              </c:strCache>
            </c:strRef>
          </c:cat>
          <c:val>
            <c:numRef>
              <c:f>Sheet1!$B$2:$B$3</c:f>
            </c:numRef>
          </c:val>
        </c:ser>
        <c:ser>
          <c:idx val="1"/>
          <c:order val="1"/>
          <c:invertIfNegative val="0"/>
          <c:cat>
            <c:strRef>
              <c:f>Sheet1!$A$2:$A$3</c:f>
              <c:strCache>
                <c:ptCount val="2"/>
                <c:pt idx="0">
                  <c:v>2012 год</c:v>
                </c:pt>
                <c:pt idx="1">
                  <c:v>2013 год</c:v>
                </c:pt>
              </c:strCache>
            </c:strRef>
          </c:cat>
          <c:val>
            <c:numRef>
              <c:f>Sheet1!$C$2:$C$3</c:f>
            </c:numRef>
          </c:val>
        </c:ser>
        <c:ser>
          <c:idx val="2"/>
          <c:order val="2"/>
          <c:invertIfNegative val="0"/>
          <c:cat>
            <c:strRef>
              <c:f>Sheet1!$A$2:$A$3</c:f>
              <c:strCache>
                <c:ptCount val="2"/>
                <c:pt idx="0">
                  <c:v>2012 год</c:v>
                </c:pt>
                <c:pt idx="1">
                  <c:v>2013 год</c:v>
                </c:pt>
              </c:strCache>
            </c:strRef>
          </c:cat>
          <c:val>
            <c:numRef>
              <c:f>Sheet1!$D$2:$D$3</c:f>
            </c:numRef>
          </c:val>
        </c:ser>
        <c:ser>
          <c:idx val="3"/>
          <c:order val="3"/>
          <c:spPr>
            <a:scene3d>
              <a:camera prst="orthographicFront"/>
              <a:lightRig rig="threePt" dir="t"/>
            </a:scene3d>
            <a:sp3d prstMaterial="matte">
              <a:bevelT w="139700"/>
            </a:sp3d>
          </c:spPr>
          <c:invertIfNegative val="0"/>
          <c:dPt>
            <c:idx val="0"/>
            <c:invertIfNegative val="0"/>
            <c:bubble3D val="0"/>
            <c:spPr>
              <a:solidFill>
                <a:srgbClr val="FF0000"/>
              </a:solidFill>
              <a:scene3d>
                <a:camera prst="orthographicFront"/>
                <a:lightRig rig="threePt" dir="t"/>
              </a:scene3d>
              <a:sp3d prstMaterial="matte">
                <a:bevelT w="139700"/>
              </a:sp3d>
            </c:spPr>
          </c:dPt>
          <c:dPt>
            <c:idx val="1"/>
            <c:invertIfNegative val="0"/>
            <c:bubble3D val="0"/>
            <c:spPr>
              <a:solidFill>
                <a:srgbClr val="FFFF00"/>
              </a:solidFill>
              <a:scene3d>
                <a:camera prst="orthographicFront"/>
                <a:lightRig rig="threePt" dir="t"/>
              </a:scene3d>
              <a:sp3d prstMaterial="matte">
                <a:bevelT w="139700"/>
              </a:sp3d>
            </c:spPr>
          </c:dPt>
          <c:dLbls>
            <c:dLbl>
              <c:idx val="0"/>
              <c:layout>
                <c:manualLayout>
                  <c:x val="-2.7777777777777822E-3"/>
                  <c:y val="-7.5283717446504722E-2"/>
                </c:manualLayout>
              </c:layout>
              <c:spPr/>
              <c:txPr>
                <a:bodyPr/>
                <a:lstStyle/>
                <a:p>
                  <a:pPr>
                    <a:defRPr baseline="0">
                      <a:solidFill>
                        <a:srgbClr val="FF0000"/>
                      </a:solidFill>
                    </a:defRPr>
                  </a:pPr>
                  <a:endParaRPr lang="ru-RU"/>
                </a:p>
              </c:txP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6.4212582527901046E-2"/>
                </c:manualLayout>
              </c:layout>
              <c:spPr/>
              <c:txPr>
                <a:bodyPr/>
                <a:lstStyle/>
                <a:p>
                  <a:pPr>
                    <a:defRPr baseline="0">
                      <a:solidFill>
                        <a:srgbClr val="FFFF00"/>
                      </a:solidFill>
                    </a:defRPr>
                  </a:pPr>
                  <a:endParaRPr lang="ru-RU"/>
                </a:p>
              </c:tx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2012 год</c:v>
                </c:pt>
                <c:pt idx="1">
                  <c:v>2013 год</c:v>
                </c:pt>
              </c:strCache>
            </c:strRef>
          </c:cat>
          <c:val>
            <c:numRef>
              <c:f>Sheet1!$E$2:$E$3</c:f>
              <c:numCache>
                <c:formatCode>General</c:formatCode>
                <c:ptCount val="2"/>
                <c:pt idx="0">
                  <c:v>39</c:v>
                </c:pt>
                <c:pt idx="1">
                  <c:v>113</c:v>
                </c:pt>
              </c:numCache>
            </c:numRef>
          </c:val>
        </c:ser>
        <c:dLbls>
          <c:showLegendKey val="0"/>
          <c:showVal val="0"/>
          <c:showCatName val="0"/>
          <c:showSerName val="0"/>
          <c:showPercent val="0"/>
          <c:showBubbleSize val="0"/>
        </c:dLbls>
        <c:gapWidth val="47"/>
        <c:gapDepth val="0"/>
        <c:shape val="cylinder"/>
        <c:axId val="194043192"/>
        <c:axId val="194043584"/>
        <c:axId val="195484512"/>
      </c:bar3DChart>
      <c:catAx>
        <c:axId val="194043192"/>
        <c:scaling>
          <c:orientation val="minMax"/>
        </c:scaling>
        <c:delete val="0"/>
        <c:axPos val="b"/>
        <c:numFmt formatCode="General" sourceLinked="0"/>
        <c:majorTickMark val="none"/>
        <c:minorTickMark val="none"/>
        <c:tickLblPos val="low"/>
        <c:spPr>
          <a:noFill/>
          <a:ln>
            <a:noFill/>
          </a:ln>
        </c:spPr>
        <c:txPr>
          <a:bodyPr rot="0" vert="horz" anchor="ctr" anchorCtr="1"/>
          <a:lstStyle/>
          <a:p>
            <a:pPr>
              <a:defRPr sz="2400" b="1" i="0" u="none" strike="noStrike" baseline="0">
                <a:solidFill>
                  <a:srgbClr val="BDF5ED"/>
                </a:solidFill>
                <a:latin typeface="Times New Roman" pitchFamily="18" charset="0"/>
                <a:ea typeface="Arial"/>
                <a:cs typeface="Times New Roman" pitchFamily="18" charset="0"/>
              </a:defRPr>
            </a:pPr>
            <a:endParaRPr lang="ru-RU"/>
          </a:p>
        </c:txPr>
        <c:crossAx val="194043584"/>
        <c:crosses val="autoZero"/>
        <c:auto val="0"/>
        <c:lblAlgn val="ctr"/>
        <c:lblOffset val="101"/>
        <c:tickMarkSkip val="1"/>
        <c:noMultiLvlLbl val="0"/>
      </c:catAx>
      <c:valAx>
        <c:axId val="194043584"/>
        <c:scaling>
          <c:orientation val="minMax"/>
        </c:scaling>
        <c:delete val="0"/>
        <c:axPos val="r"/>
        <c:numFmt formatCode="General" sourceLinked="1"/>
        <c:majorTickMark val="none"/>
        <c:minorTickMark val="none"/>
        <c:tickLblPos val="none"/>
        <c:crossAx val="194043192"/>
        <c:crosses val="max"/>
        <c:crossBetween val="between"/>
      </c:valAx>
      <c:serAx>
        <c:axId val="195484512"/>
        <c:scaling>
          <c:orientation val="minMax"/>
        </c:scaling>
        <c:delete val="1"/>
        <c:axPos val="b"/>
        <c:numFmt formatCode="General" sourceLinked="0"/>
        <c:majorTickMark val="in"/>
        <c:minorTickMark val="none"/>
        <c:tickLblPos val="none"/>
        <c:crossAx val="194043584"/>
        <c:crosses val="autoZero"/>
        <c:tickMarkSkip val="1"/>
      </c:serAx>
    </c:plotArea>
    <c:plotVisOnly val="1"/>
    <c:dispBlanksAs val="gap"/>
    <c:showDLblsOverMax val="0"/>
  </c:chart>
  <c:spPr>
    <a:noFill/>
    <a:ln>
      <a:noFill/>
    </a:ln>
    <a:scene3d>
      <a:camera prst="orthographicFront"/>
      <a:lightRig rig="threePt" dir="t"/>
    </a:scene3d>
    <a:sp3d>
      <a:bevelT w="6350"/>
    </a:sp3d>
  </c:spPr>
  <c:txPr>
    <a:bodyPr/>
    <a:lstStyle/>
    <a:p>
      <a:pPr>
        <a:defRPr sz="2390" b="1" i="0" u="none" strike="noStrike" baseline="0">
          <a:solidFill>
            <a:schemeClr val="tx1"/>
          </a:solidFill>
          <a:latin typeface="Arial"/>
          <a:ea typeface="Arial"/>
          <a:cs typeface="Arial"/>
        </a:defRPr>
      </a:pPr>
      <a:endParaRPr lang="ru-RU"/>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endParaRPr lang="ru-RU"/>
          </a:p>
        </p:txBody>
      </p:sp>
      <p:sp>
        <p:nvSpPr>
          <p:cNvPr id="3" name="Дата 2"/>
          <p:cNvSpPr>
            <a:spLocks noGrp="1"/>
          </p:cNvSpPr>
          <p:nvPr>
            <p:ph type="dt" idx="1"/>
          </p:nvPr>
        </p:nvSpPr>
        <p:spPr>
          <a:xfrm>
            <a:off x="3901698" y="0"/>
            <a:ext cx="2984871" cy="501015"/>
          </a:xfrm>
          <a:prstGeom prst="rect">
            <a:avLst/>
          </a:prstGeom>
        </p:spPr>
        <p:txBody>
          <a:bodyPr vert="horz" lIns="96616" tIns="48308" rIns="96616" bIns="48308" rtlCol="0"/>
          <a:lstStyle>
            <a:lvl1pPr algn="r">
              <a:defRPr sz="1300"/>
            </a:lvl1pPr>
          </a:lstStyle>
          <a:p>
            <a:fld id="{C237D04F-6236-405D-AF73-59982AFC8658}" type="datetimeFigureOut">
              <a:rPr lang="ru-RU" smtClean="0"/>
              <a:pPr/>
              <a:t>02.04.2014</a:t>
            </a:fld>
            <a:endParaRPr lang="ru-RU"/>
          </a:p>
        </p:txBody>
      </p:sp>
      <p:sp>
        <p:nvSpPr>
          <p:cNvPr id="4" name="Образ слайда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0" anchor="ctr"/>
          <a:lstStyle/>
          <a:p>
            <a:endParaRPr lang="ru-RU"/>
          </a:p>
        </p:txBody>
      </p:sp>
      <p:sp>
        <p:nvSpPr>
          <p:cNvPr id="5" name="Заметки 4"/>
          <p:cNvSpPr>
            <a:spLocks noGrp="1"/>
          </p:cNvSpPr>
          <p:nvPr>
            <p:ph type="body" sz="quarter" idx="3"/>
          </p:nvPr>
        </p:nvSpPr>
        <p:spPr>
          <a:xfrm>
            <a:off x="688817" y="4759643"/>
            <a:ext cx="5510530" cy="4509135"/>
          </a:xfrm>
          <a:prstGeom prst="rect">
            <a:avLst/>
          </a:prstGeom>
        </p:spPr>
        <p:txBody>
          <a:bodyPr vert="horz" lIns="96616" tIns="48308" rIns="96616" bIns="48308"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517546"/>
            <a:ext cx="2984871" cy="501015"/>
          </a:xfrm>
          <a:prstGeom prst="rect">
            <a:avLst/>
          </a:prstGeom>
        </p:spPr>
        <p:txBody>
          <a:bodyPr vert="horz" lIns="96616" tIns="48308" rIns="96616" bIns="48308" rtlCol="0" anchor="b"/>
          <a:lstStyle>
            <a:lvl1pPr algn="l">
              <a:defRPr sz="1300"/>
            </a:lvl1pPr>
          </a:lstStyle>
          <a:p>
            <a:endParaRPr lang="ru-RU"/>
          </a:p>
        </p:txBody>
      </p:sp>
      <p:sp>
        <p:nvSpPr>
          <p:cNvPr id="7" name="Номер слайда 6"/>
          <p:cNvSpPr>
            <a:spLocks noGrp="1"/>
          </p:cNvSpPr>
          <p:nvPr>
            <p:ph type="sldNum" sz="quarter" idx="5"/>
          </p:nvPr>
        </p:nvSpPr>
        <p:spPr>
          <a:xfrm>
            <a:off x="3901698" y="9517546"/>
            <a:ext cx="2984871" cy="501015"/>
          </a:xfrm>
          <a:prstGeom prst="rect">
            <a:avLst/>
          </a:prstGeom>
        </p:spPr>
        <p:txBody>
          <a:bodyPr vert="horz" lIns="96616" tIns="48308" rIns="96616" bIns="48308" rtlCol="0" anchor="b"/>
          <a:lstStyle>
            <a:lvl1pPr algn="r">
              <a:defRPr sz="1300"/>
            </a:lvl1pPr>
          </a:lstStyle>
          <a:p>
            <a:fld id="{EFCC15C7-FD18-4EFE-BDB6-C6228FA53859}" type="slidenum">
              <a:rPr lang="ru-RU" smtClean="0"/>
              <a:pPr/>
              <a:t>‹#›</a:t>
            </a:fld>
            <a:endParaRPr lang="ru-RU"/>
          </a:p>
        </p:txBody>
      </p:sp>
    </p:spTree>
    <p:extLst>
      <p:ext uri="{BB962C8B-B14F-4D97-AF65-F5344CB8AC3E}">
        <p14:creationId xmlns:p14="http://schemas.microsoft.com/office/powerpoint/2010/main" val="1573624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Образ слайда 1"/>
          <p:cNvSpPr>
            <a:spLocks noGrp="1" noRot="1" noChangeAspect="1" noTextEdit="1"/>
          </p:cNvSpPr>
          <p:nvPr>
            <p:ph type="sldImg"/>
          </p:nvPr>
        </p:nvSpPr>
        <p:spPr>
          <a:ln/>
        </p:spPr>
      </p:sp>
      <p:sp>
        <p:nvSpPr>
          <p:cNvPr id="94211" name="Заметки 2"/>
          <p:cNvSpPr>
            <a:spLocks noGrp="1"/>
          </p:cNvSpPr>
          <p:nvPr>
            <p:ph type="body" idx="1"/>
          </p:nvPr>
        </p:nvSpPr>
        <p:spPr>
          <a:noFill/>
          <a:ln/>
        </p:spPr>
        <p:txBody>
          <a:bodyPr/>
          <a:lstStyle/>
          <a:p>
            <a:pPr eaLnBrk="1" hangingPunct="1"/>
            <a:r>
              <a:rPr lang="ru-RU" smtClean="0"/>
              <a:t>Слайд_05</a:t>
            </a:r>
          </a:p>
        </p:txBody>
      </p:sp>
      <p:sp>
        <p:nvSpPr>
          <p:cNvPr id="94212" name="Номер слайда 3"/>
          <p:cNvSpPr>
            <a:spLocks noGrp="1"/>
          </p:cNvSpPr>
          <p:nvPr>
            <p:ph type="sldNum" sz="quarter" idx="5"/>
          </p:nvPr>
        </p:nvSpPr>
        <p:spPr>
          <a:noFill/>
        </p:spPr>
        <p:txBody>
          <a:bodyPr/>
          <a:lstStyle/>
          <a:p>
            <a:fld id="{4C85625D-B609-4502-A532-C09FE7624A38}" type="slidenum">
              <a:rPr lang="ru-RU" smtClean="0"/>
              <a:pPr/>
              <a:t>2</a:t>
            </a:fld>
            <a:endParaRPr lang="ru-RU" smtClean="0"/>
          </a:p>
        </p:txBody>
      </p:sp>
    </p:spTree>
    <p:extLst>
      <p:ext uri="{BB962C8B-B14F-4D97-AF65-F5344CB8AC3E}">
        <p14:creationId xmlns:p14="http://schemas.microsoft.com/office/powerpoint/2010/main" val="791220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Образ слайда 1"/>
          <p:cNvSpPr>
            <a:spLocks noGrp="1" noRot="1" noChangeAspect="1" noTextEdit="1"/>
          </p:cNvSpPr>
          <p:nvPr>
            <p:ph type="sldImg"/>
          </p:nvPr>
        </p:nvSpPr>
        <p:spPr>
          <a:ln/>
        </p:spPr>
      </p:sp>
      <p:sp>
        <p:nvSpPr>
          <p:cNvPr id="94211" name="Заметки 2"/>
          <p:cNvSpPr>
            <a:spLocks noGrp="1"/>
          </p:cNvSpPr>
          <p:nvPr>
            <p:ph type="body" idx="1"/>
          </p:nvPr>
        </p:nvSpPr>
        <p:spPr>
          <a:noFill/>
          <a:ln/>
        </p:spPr>
        <p:txBody>
          <a:bodyPr/>
          <a:lstStyle/>
          <a:p>
            <a:pPr eaLnBrk="1" hangingPunct="1"/>
            <a:r>
              <a:rPr lang="ru-RU" smtClean="0"/>
              <a:t>Слайд_05</a:t>
            </a:r>
          </a:p>
        </p:txBody>
      </p:sp>
      <p:sp>
        <p:nvSpPr>
          <p:cNvPr id="94212" name="Номер слайда 3"/>
          <p:cNvSpPr>
            <a:spLocks noGrp="1"/>
          </p:cNvSpPr>
          <p:nvPr>
            <p:ph type="sldNum" sz="quarter" idx="5"/>
          </p:nvPr>
        </p:nvSpPr>
        <p:spPr>
          <a:noFill/>
        </p:spPr>
        <p:txBody>
          <a:bodyPr/>
          <a:lstStyle/>
          <a:p>
            <a:fld id="{4C85625D-B609-4502-A532-C09FE7624A38}" type="slidenum">
              <a:rPr lang="ru-RU" smtClean="0"/>
              <a:pPr/>
              <a:t>4</a:t>
            </a:fld>
            <a:endParaRPr lang="ru-RU" smtClean="0"/>
          </a:p>
        </p:txBody>
      </p:sp>
    </p:spTree>
    <p:extLst>
      <p:ext uri="{BB962C8B-B14F-4D97-AF65-F5344CB8AC3E}">
        <p14:creationId xmlns:p14="http://schemas.microsoft.com/office/powerpoint/2010/main" val="1285988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Образ слайда 1"/>
          <p:cNvSpPr>
            <a:spLocks noGrp="1" noRot="1" noChangeAspect="1" noTextEdit="1"/>
          </p:cNvSpPr>
          <p:nvPr>
            <p:ph type="sldImg"/>
          </p:nvPr>
        </p:nvSpPr>
        <p:spPr>
          <a:ln/>
        </p:spPr>
      </p:sp>
      <p:sp>
        <p:nvSpPr>
          <p:cNvPr id="94211" name="Заметки 2"/>
          <p:cNvSpPr>
            <a:spLocks noGrp="1"/>
          </p:cNvSpPr>
          <p:nvPr>
            <p:ph type="body" idx="1"/>
          </p:nvPr>
        </p:nvSpPr>
        <p:spPr>
          <a:noFill/>
          <a:ln/>
        </p:spPr>
        <p:txBody>
          <a:bodyPr/>
          <a:lstStyle/>
          <a:p>
            <a:pPr eaLnBrk="1" hangingPunct="1"/>
            <a:r>
              <a:rPr lang="ru-RU" smtClean="0"/>
              <a:t>Слайд_05</a:t>
            </a:r>
          </a:p>
        </p:txBody>
      </p:sp>
      <p:sp>
        <p:nvSpPr>
          <p:cNvPr id="94212" name="Номер слайда 3"/>
          <p:cNvSpPr>
            <a:spLocks noGrp="1"/>
          </p:cNvSpPr>
          <p:nvPr>
            <p:ph type="sldNum" sz="quarter" idx="5"/>
          </p:nvPr>
        </p:nvSpPr>
        <p:spPr>
          <a:noFill/>
        </p:spPr>
        <p:txBody>
          <a:bodyPr/>
          <a:lstStyle/>
          <a:p>
            <a:fld id="{4C85625D-B609-4502-A532-C09FE7624A38}" type="slidenum">
              <a:rPr lang="ru-RU" smtClean="0"/>
              <a:pPr/>
              <a:t>5</a:t>
            </a:fld>
            <a:endParaRPr lang="ru-RU" smtClean="0"/>
          </a:p>
        </p:txBody>
      </p:sp>
    </p:spTree>
    <p:extLst>
      <p:ext uri="{BB962C8B-B14F-4D97-AF65-F5344CB8AC3E}">
        <p14:creationId xmlns:p14="http://schemas.microsoft.com/office/powerpoint/2010/main" val="1285988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Образ слайда 1"/>
          <p:cNvSpPr>
            <a:spLocks noGrp="1" noRot="1" noChangeAspect="1" noTextEdit="1"/>
          </p:cNvSpPr>
          <p:nvPr>
            <p:ph type="sldImg"/>
          </p:nvPr>
        </p:nvSpPr>
        <p:spPr>
          <a:ln/>
        </p:spPr>
      </p:sp>
      <p:sp>
        <p:nvSpPr>
          <p:cNvPr id="94211" name="Заметки 2"/>
          <p:cNvSpPr>
            <a:spLocks noGrp="1"/>
          </p:cNvSpPr>
          <p:nvPr>
            <p:ph type="body" idx="1"/>
          </p:nvPr>
        </p:nvSpPr>
        <p:spPr>
          <a:noFill/>
          <a:ln/>
        </p:spPr>
        <p:txBody>
          <a:bodyPr/>
          <a:lstStyle/>
          <a:p>
            <a:pPr eaLnBrk="1" hangingPunct="1"/>
            <a:r>
              <a:rPr lang="ru-RU" smtClean="0"/>
              <a:t>Слайд_05</a:t>
            </a:r>
          </a:p>
        </p:txBody>
      </p:sp>
      <p:sp>
        <p:nvSpPr>
          <p:cNvPr id="94212" name="Номер слайда 3"/>
          <p:cNvSpPr>
            <a:spLocks noGrp="1"/>
          </p:cNvSpPr>
          <p:nvPr>
            <p:ph type="sldNum" sz="quarter" idx="5"/>
          </p:nvPr>
        </p:nvSpPr>
        <p:spPr>
          <a:noFill/>
        </p:spPr>
        <p:txBody>
          <a:bodyPr/>
          <a:lstStyle/>
          <a:p>
            <a:fld id="{4C85625D-B609-4502-A532-C09FE7624A38}" type="slidenum">
              <a:rPr lang="ru-RU" smtClean="0"/>
              <a:pPr/>
              <a:t>7</a:t>
            </a:fld>
            <a:endParaRPr lang="ru-RU" smtClean="0"/>
          </a:p>
        </p:txBody>
      </p:sp>
    </p:spTree>
    <p:extLst>
      <p:ext uri="{BB962C8B-B14F-4D97-AF65-F5344CB8AC3E}">
        <p14:creationId xmlns:p14="http://schemas.microsoft.com/office/powerpoint/2010/main" val="791220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Образ слайда 1"/>
          <p:cNvSpPr>
            <a:spLocks noGrp="1" noRot="1" noChangeAspect="1" noTextEdit="1"/>
          </p:cNvSpPr>
          <p:nvPr>
            <p:ph type="sldImg"/>
          </p:nvPr>
        </p:nvSpPr>
        <p:spPr>
          <a:ln/>
        </p:spPr>
      </p:sp>
      <p:sp>
        <p:nvSpPr>
          <p:cNvPr id="94211" name="Заметки 2"/>
          <p:cNvSpPr>
            <a:spLocks noGrp="1"/>
          </p:cNvSpPr>
          <p:nvPr>
            <p:ph type="body" idx="1"/>
          </p:nvPr>
        </p:nvSpPr>
        <p:spPr>
          <a:noFill/>
          <a:ln/>
        </p:spPr>
        <p:txBody>
          <a:bodyPr/>
          <a:lstStyle/>
          <a:p>
            <a:pPr eaLnBrk="1" hangingPunct="1"/>
            <a:r>
              <a:rPr lang="ru-RU" smtClean="0"/>
              <a:t>Слайд_05</a:t>
            </a:r>
          </a:p>
        </p:txBody>
      </p:sp>
      <p:sp>
        <p:nvSpPr>
          <p:cNvPr id="94212" name="Номер слайда 3"/>
          <p:cNvSpPr>
            <a:spLocks noGrp="1"/>
          </p:cNvSpPr>
          <p:nvPr>
            <p:ph type="sldNum" sz="quarter" idx="5"/>
          </p:nvPr>
        </p:nvSpPr>
        <p:spPr>
          <a:noFill/>
        </p:spPr>
        <p:txBody>
          <a:bodyPr/>
          <a:lstStyle/>
          <a:p>
            <a:fld id="{4C85625D-B609-4502-A532-C09FE7624A38}" type="slidenum">
              <a:rPr lang="ru-RU" smtClean="0"/>
              <a:pPr/>
              <a:t>8</a:t>
            </a:fld>
            <a:endParaRPr lang="ru-RU" smtClean="0"/>
          </a:p>
        </p:txBody>
      </p:sp>
    </p:spTree>
    <p:extLst>
      <p:ext uri="{BB962C8B-B14F-4D97-AF65-F5344CB8AC3E}">
        <p14:creationId xmlns:p14="http://schemas.microsoft.com/office/powerpoint/2010/main" val="791220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Образ слайда 1"/>
          <p:cNvSpPr>
            <a:spLocks noGrp="1" noRot="1" noChangeAspect="1" noTextEdit="1"/>
          </p:cNvSpPr>
          <p:nvPr>
            <p:ph type="sldImg"/>
          </p:nvPr>
        </p:nvSpPr>
        <p:spPr>
          <a:ln/>
        </p:spPr>
      </p:sp>
      <p:sp>
        <p:nvSpPr>
          <p:cNvPr id="94211" name="Заметки 2"/>
          <p:cNvSpPr>
            <a:spLocks noGrp="1"/>
          </p:cNvSpPr>
          <p:nvPr>
            <p:ph type="body" idx="1"/>
          </p:nvPr>
        </p:nvSpPr>
        <p:spPr>
          <a:noFill/>
          <a:ln/>
        </p:spPr>
        <p:txBody>
          <a:bodyPr/>
          <a:lstStyle/>
          <a:p>
            <a:pPr eaLnBrk="1" hangingPunct="1"/>
            <a:r>
              <a:rPr lang="ru-RU" smtClean="0"/>
              <a:t>Слайд_05</a:t>
            </a:r>
          </a:p>
        </p:txBody>
      </p:sp>
      <p:sp>
        <p:nvSpPr>
          <p:cNvPr id="94212" name="Номер слайда 3"/>
          <p:cNvSpPr>
            <a:spLocks noGrp="1"/>
          </p:cNvSpPr>
          <p:nvPr>
            <p:ph type="sldNum" sz="quarter" idx="5"/>
          </p:nvPr>
        </p:nvSpPr>
        <p:spPr>
          <a:noFill/>
        </p:spPr>
        <p:txBody>
          <a:bodyPr/>
          <a:lstStyle/>
          <a:p>
            <a:fld id="{4C85625D-B609-4502-A532-C09FE7624A38}" type="slidenum">
              <a:rPr lang="ru-RU" smtClean="0"/>
              <a:pPr/>
              <a:t>9</a:t>
            </a:fld>
            <a:endParaRPr lang="ru-RU" smtClean="0"/>
          </a:p>
        </p:txBody>
      </p:sp>
    </p:spTree>
    <p:extLst>
      <p:ext uri="{BB962C8B-B14F-4D97-AF65-F5344CB8AC3E}">
        <p14:creationId xmlns:p14="http://schemas.microsoft.com/office/powerpoint/2010/main" val="791220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Образ слайда 1"/>
          <p:cNvSpPr>
            <a:spLocks noGrp="1" noRot="1" noChangeAspect="1" noTextEdit="1"/>
          </p:cNvSpPr>
          <p:nvPr>
            <p:ph type="sldImg"/>
          </p:nvPr>
        </p:nvSpPr>
        <p:spPr>
          <a:ln/>
        </p:spPr>
      </p:sp>
      <p:sp>
        <p:nvSpPr>
          <p:cNvPr id="94211" name="Заметки 2"/>
          <p:cNvSpPr>
            <a:spLocks noGrp="1"/>
          </p:cNvSpPr>
          <p:nvPr>
            <p:ph type="body" idx="1"/>
          </p:nvPr>
        </p:nvSpPr>
        <p:spPr>
          <a:noFill/>
          <a:ln/>
        </p:spPr>
        <p:txBody>
          <a:bodyPr/>
          <a:lstStyle/>
          <a:p>
            <a:pPr eaLnBrk="1" hangingPunct="1"/>
            <a:r>
              <a:rPr lang="ru-RU" smtClean="0"/>
              <a:t>Слайд_05</a:t>
            </a:r>
          </a:p>
        </p:txBody>
      </p:sp>
      <p:sp>
        <p:nvSpPr>
          <p:cNvPr id="94212" name="Номер слайда 3"/>
          <p:cNvSpPr>
            <a:spLocks noGrp="1"/>
          </p:cNvSpPr>
          <p:nvPr>
            <p:ph type="sldNum" sz="quarter" idx="5"/>
          </p:nvPr>
        </p:nvSpPr>
        <p:spPr>
          <a:noFill/>
        </p:spPr>
        <p:txBody>
          <a:bodyPr/>
          <a:lstStyle/>
          <a:p>
            <a:fld id="{4C85625D-B609-4502-A532-C09FE7624A38}" type="slidenum">
              <a:rPr lang="ru-RU" smtClean="0"/>
              <a:pPr/>
              <a:t>10</a:t>
            </a:fld>
            <a:endParaRPr lang="ru-RU" smtClean="0"/>
          </a:p>
        </p:txBody>
      </p:sp>
    </p:spTree>
    <p:extLst>
      <p:ext uri="{BB962C8B-B14F-4D97-AF65-F5344CB8AC3E}">
        <p14:creationId xmlns:p14="http://schemas.microsoft.com/office/powerpoint/2010/main" val="791220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Образ слайда 1"/>
          <p:cNvSpPr>
            <a:spLocks noGrp="1" noRot="1" noChangeAspect="1" noTextEdit="1"/>
          </p:cNvSpPr>
          <p:nvPr>
            <p:ph type="sldImg"/>
          </p:nvPr>
        </p:nvSpPr>
        <p:spPr>
          <a:ln/>
        </p:spPr>
      </p:sp>
      <p:sp>
        <p:nvSpPr>
          <p:cNvPr id="94211" name="Заметки 2"/>
          <p:cNvSpPr>
            <a:spLocks noGrp="1"/>
          </p:cNvSpPr>
          <p:nvPr>
            <p:ph type="body" idx="1"/>
          </p:nvPr>
        </p:nvSpPr>
        <p:spPr>
          <a:noFill/>
          <a:ln/>
        </p:spPr>
        <p:txBody>
          <a:bodyPr/>
          <a:lstStyle/>
          <a:p>
            <a:pPr eaLnBrk="1" hangingPunct="1"/>
            <a:r>
              <a:rPr lang="ru-RU" smtClean="0"/>
              <a:t>Слайд_05</a:t>
            </a:r>
          </a:p>
        </p:txBody>
      </p:sp>
      <p:sp>
        <p:nvSpPr>
          <p:cNvPr id="94212" name="Номер слайда 3"/>
          <p:cNvSpPr>
            <a:spLocks noGrp="1"/>
          </p:cNvSpPr>
          <p:nvPr>
            <p:ph type="sldNum" sz="quarter" idx="5"/>
          </p:nvPr>
        </p:nvSpPr>
        <p:spPr>
          <a:noFill/>
        </p:spPr>
        <p:txBody>
          <a:bodyPr/>
          <a:lstStyle/>
          <a:p>
            <a:fld id="{4C85625D-B609-4502-A532-C09FE7624A38}" type="slidenum">
              <a:rPr lang="ru-RU" smtClean="0"/>
              <a:pPr/>
              <a:t>11</a:t>
            </a:fld>
            <a:endParaRPr lang="ru-RU" smtClean="0"/>
          </a:p>
        </p:txBody>
      </p:sp>
    </p:spTree>
    <p:extLst>
      <p:ext uri="{BB962C8B-B14F-4D97-AF65-F5344CB8AC3E}">
        <p14:creationId xmlns:p14="http://schemas.microsoft.com/office/powerpoint/2010/main" val="7912204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1" y="3539865"/>
            <a:ext cx="5114779"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7CF47715-E4A8-452E-8427-E1BA51303773}" type="datetimeFigureOut">
              <a:rPr lang="ru-RU" smtClean="0"/>
              <a:pPr/>
              <a:t>02.04.2014</a:t>
            </a:fld>
            <a:endParaRPr lang="ru-RU"/>
          </a:p>
        </p:txBody>
      </p:sp>
      <p:sp>
        <p:nvSpPr>
          <p:cNvPr id="18" name="Нижний колонтитул 17"/>
          <p:cNvSpPr>
            <a:spLocks noGrp="1"/>
          </p:cNvSpPr>
          <p:nvPr>
            <p:ph type="ftr" sz="quarter" idx="11"/>
          </p:nvPr>
        </p:nvSpPr>
        <p:spPr>
          <a:xfrm>
            <a:off x="2819401" y="6557946"/>
            <a:ext cx="2927723"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F8F9A205-D496-4376-820E-96DD8518E43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CF47715-E4A8-452E-8427-E1BA51303773}" type="datetimeFigureOut">
              <a:rPr lang="ru-RU" smtClean="0"/>
              <a:pPr/>
              <a:t>02.04.2014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8F9A205-D496-4376-820E-96DD8518E43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7"/>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3"/>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7CF47715-E4A8-452E-8427-E1BA51303773}" type="datetimeFigureOut">
              <a:rPr lang="ru-RU" smtClean="0"/>
              <a:pPr/>
              <a:t>02.04.2014</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F8F9A205-D496-4376-820E-96DD8518E43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CF47715-E4A8-452E-8427-E1BA51303773}" type="datetimeFigureOut">
              <a:rPr lang="ru-RU" smtClean="0"/>
              <a:pPr/>
              <a:t>02.04.2014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8F9A205-D496-4376-820E-96DD8518E43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8"/>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2"/>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9" y="6556810"/>
            <a:ext cx="2002464" cy="226902"/>
          </a:xfrm>
        </p:spPr>
        <p:txBody>
          <a:bodyPr bIns="0" anchor="b"/>
          <a:lstStyle>
            <a:lvl1pPr>
              <a:defRPr>
                <a:solidFill>
                  <a:schemeClr val="tx2"/>
                </a:solidFill>
              </a:defRPr>
            </a:lvl1pPr>
            <a:extLst/>
          </a:lstStyle>
          <a:p>
            <a:fld id="{7CF47715-E4A8-452E-8427-E1BA51303773}" type="datetimeFigureOut">
              <a:rPr lang="ru-RU" smtClean="0"/>
              <a:pPr/>
              <a:t>02.04.2014</a:t>
            </a:fld>
            <a:endParaRPr lang="ru-RU"/>
          </a:p>
        </p:txBody>
      </p:sp>
      <p:sp>
        <p:nvSpPr>
          <p:cNvPr id="5" name="Нижний колонтитул 4"/>
          <p:cNvSpPr>
            <a:spLocks noGrp="1"/>
          </p:cNvSpPr>
          <p:nvPr>
            <p:ph type="ftr" sz="quarter" idx="11"/>
          </p:nvPr>
        </p:nvSpPr>
        <p:spPr>
          <a:xfrm>
            <a:off x="1735359"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F8F9A205-D496-4376-820E-96DD8518E43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2"/>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2"/>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CF47715-E4A8-452E-8427-E1BA51303773}" type="datetimeFigureOut">
              <a:rPr lang="ru-RU" smtClean="0"/>
              <a:pPr/>
              <a:t>02.04.2014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8F9A205-D496-4376-820E-96DD8518E43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CF47715-E4A8-452E-8427-E1BA51303773}" type="datetimeFigureOut">
              <a:rPr lang="ru-RU" smtClean="0"/>
              <a:pPr/>
              <a:t>02.04.2014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F8F9A205-D496-4376-820E-96DD8518E43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7CF47715-E4A8-452E-8427-E1BA51303773}" type="datetimeFigureOut">
              <a:rPr lang="ru-RU" smtClean="0"/>
              <a:pPr/>
              <a:t>02.04.2014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F8F9A205-D496-4376-820E-96DD8518E43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7CF47715-E4A8-452E-8427-E1BA51303773}" type="datetimeFigureOut">
              <a:rPr lang="ru-RU" smtClean="0"/>
              <a:pPr/>
              <a:t>02.04.2014</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F8F9A205-D496-4376-820E-96DD8518E43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7"/>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1"/>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CF47715-E4A8-452E-8427-E1BA51303773}" type="datetimeFigureOut">
              <a:rPr lang="ru-RU" smtClean="0"/>
              <a:pPr/>
              <a:t>02.04.2014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8F9A205-D496-4376-820E-96DD8518E43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rot="21240000">
            <a:off x="597971" y="1004669"/>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8" y="998818"/>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7"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7"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7CF47715-E4A8-452E-8427-E1BA51303773}" type="datetimeFigureOut">
              <a:rPr lang="ru-RU" smtClean="0"/>
              <a:pPr/>
              <a:t>02.04.2014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8F9A205-D496-4376-820E-96DD8518E430}" type="slidenum">
              <a:rPr lang="ru-RU" smtClean="0"/>
              <a:pPr/>
              <a:t>‹#›</a:t>
            </a:fld>
            <a:endParaRPr lang="ru-RU"/>
          </a:p>
        </p:txBody>
      </p:sp>
      <p:sp>
        <p:nvSpPr>
          <p:cNvPr id="10" name="Рисунок 9"/>
          <p:cNvSpPr>
            <a:spLocks noGrp="1"/>
          </p:cNvSpPr>
          <p:nvPr>
            <p:ph type="pic" idx="1"/>
          </p:nvPr>
        </p:nvSpPr>
        <p:spPr>
          <a:xfrm>
            <a:off x="663681"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00"/>
            </a:gs>
            <a:gs pos="0">
              <a:srgbClr val="000000"/>
            </a:gs>
            <a:gs pos="39999">
              <a:srgbClr val="0A128C"/>
            </a:gs>
            <a:gs pos="70000">
              <a:srgbClr val="181CC7"/>
            </a:gs>
            <a:gs pos="88000">
              <a:srgbClr val="7005D4"/>
            </a:gs>
            <a:gs pos="100000">
              <a:srgbClr val="8C3D9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7CF47715-E4A8-452E-8427-E1BA51303773}" type="datetimeFigureOut">
              <a:rPr lang="ru-RU" smtClean="0"/>
              <a:pPr/>
              <a:t>02.04.2014</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F8F9A205-D496-4376-820E-96DD8518E43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799" y="5124892"/>
            <a:ext cx="7572375" cy="1733107"/>
          </a:xfrm>
        </p:spPr>
        <p:txBody>
          <a:bodyPr>
            <a:normAutofit/>
          </a:bodyPr>
          <a:lstStyle/>
          <a:p>
            <a:pPr algn="ctr"/>
            <a:r>
              <a:rPr lang="ru-RU" sz="2400" cap="none" dirty="0" smtClean="0">
                <a:solidFill>
                  <a:srgbClr val="FFFF00"/>
                </a:solidFill>
                <a:latin typeface="Arno Pro Smbd Caption" pitchFamily="18" charset="0"/>
              </a:rPr>
              <a:t>Выступление заместителя руководителя Государственной инспекции труда в Ставропольском крае (по охране труда)</a:t>
            </a:r>
            <a:r>
              <a:rPr lang="ru-RU" sz="2400" dirty="0" smtClean="0">
                <a:solidFill>
                  <a:srgbClr val="FFFF00"/>
                </a:solidFill>
                <a:latin typeface="Arno Pro Smbd Caption" pitchFamily="18" charset="0"/>
              </a:rPr>
              <a:t/>
            </a:r>
            <a:br>
              <a:rPr lang="ru-RU" sz="2400" dirty="0" smtClean="0">
                <a:solidFill>
                  <a:srgbClr val="FFFF00"/>
                </a:solidFill>
                <a:latin typeface="Arno Pro Smbd Caption" pitchFamily="18" charset="0"/>
              </a:rPr>
            </a:br>
            <a:r>
              <a:rPr lang="ru-RU" sz="2400" dirty="0" smtClean="0">
                <a:solidFill>
                  <a:srgbClr val="FFFF00"/>
                </a:solidFill>
                <a:latin typeface="Arno Pro Smbd Caption" pitchFamily="18" charset="0"/>
              </a:rPr>
              <a:t>Нестеренко В.П.</a:t>
            </a:r>
            <a:endParaRPr lang="ru-RU" sz="2400" dirty="0">
              <a:solidFill>
                <a:srgbClr val="FFFF00"/>
              </a:solidFill>
              <a:latin typeface="Arno Pro Smbd Caption" pitchFamily="18" charset="0"/>
            </a:endParaRPr>
          </a:p>
        </p:txBody>
      </p:sp>
      <p:sp>
        <p:nvSpPr>
          <p:cNvPr id="3" name="Текст 2"/>
          <p:cNvSpPr>
            <a:spLocks noGrp="1"/>
          </p:cNvSpPr>
          <p:nvPr>
            <p:ph type="body" idx="1"/>
          </p:nvPr>
        </p:nvSpPr>
        <p:spPr>
          <a:xfrm>
            <a:off x="0" y="2646181"/>
            <a:ext cx="9144000" cy="1190623"/>
          </a:xfrm>
        </p:spPr>
        <p:txBody>
          <a:bodyPr>
            <a:normAutofit/>
          </a:bodyPr>
          <a:lstStyle/>
          <a:p>
            <a:pPr algn="ctr"/>
            <a:r>
              <a:rPr lang="ru-RU" sz="3200" b="1" i="1" dirty="0" smtClean="0">
                <a:ln w="500">
                  <a:solidFill>
                    <a:schemeClr val="tx2">
                      <a:shade val="20000"/>
                      <a:satMod val="120000"/>
                    </a:schemeClr>
                  </a:solidFill>
                </a:ln>
                <a:solidFill>
                  <a:srgbClr val="FF0000"/>
                </a:solidFill>
                <a:latin typeface="+mj-lt"/>
                <a:ea typeface="+mj-ea"/>
                <a:cs typeface="+mj-cs"/>
              </a:rPr>
              <a:t>Выставка спецодежды</a:t>
            </a:r>
            <a:endParaRPr lang="ru-RU" sz="3200" b="1" i="1" dirty="0">
              <a:ln w="500">
                <a:solidFill>
                  <a:schemeClr val="tx2">
                    <a:shade val="20000"/>
                    <a:satMod val="120000"/>
                  </a:schemeClr>
                </a:solidFill>
              </a:ln>
              <a:solidFill>
                <a:srgbClr val="FF0000"/>
              </a:solidFill>
              <a:latin typeface="+mj-lt"/>
              <a:ea typeface="+mj-ea"/>
              <a:cs typeface="+mj-cs"/>
            </a:endParaRPr>
          </a:p>
        </p:txBody>
      </p:sp>
      <p:pic>
        <p:nvPicPr>
          <p:cNvPr id="4" name="Picture 1" descr="H:\PICTURE\Всякое\Gerb_Stavropol_kray.png"/>
          <p:cNvPicPr>
            <a:picLocks noChangeAspect="1" noChangeArrowheads="1"/>
          </p:cNvPicPr>
          <p:nvPr/>
        </p:nvPicPr>
        <p:blipFill>
          <a:blip r:embed="rId2" cstate="print"/>
          <a:srcRect/>
          <a:stretch>
            <a:fillRect/>
          </a:stretch>
        </p:blipFill>
        <p:spPr bwMode="auto">
          <a:xfrm>
            <a:off x="3805237" y="528233"/>
            <a:ext cx="1533525" cy="1859032"/>
          </a:xfrm>
          <a:prstGeom prst="rect">
            <a:avLst/>
          </a:prstGeom>
          <a:noFill/>
          <a:effectLst>
            <a:outerShdw blurRad="50800" dist="101600" dir="15000000" algn="br" rotWithShape="0">
              <a:schemeClr val="bg1">
                <a:alpha val="40000"/>
              </a:scheme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2"/>
          <p:cNvGraphicFramePr>
            <a:graphicFrameLocks noChangeAspect="1"/>
          </p:cNvGraphicFramePr>
          <p:nvPr>
            <p:extLst>
              <p:ext uri="{D42A27DB-BD31-4B8C-83A1-F6EECF244321}">
                <p14:modId xmlns:p14="http://schemas.microsoft.com/office/powerpoint/2010/main" val="970318905"/>
              </p:ext>
            </p:extLst>
          </p:nvPr>
        </p:nvGraphicFramePr>
        <p:xfrm>
          <a:off x="0" y="1071563"/>
          <a:ext cx="9144000" cy="5735636"/>
        </p:xfrm>
        <a:graphic>
          <a:graphicData uri="http://schemas.openxmlformats.org/drawingml/2006/chart">
            <c:chart xmlns:c="http://schemas.openxmlformats.org/drawingml/2006/chart" xmlns:r="http://schemas.openxmlformats.org/officeDocument/2006/relationships" r:id="rId3"/>
          </a:graphicData>
        </a:graphic>
      </p:graphicFrame>
      <p:sp>
        <p:nvSpPr>
          <p:cNvPr id="37891" name="Text Box 3"/>
          <p:cNvSpPr txBox="1">
            <a:spLocks noChangeArrowheads="1"/>
          </p:cNvSpPr>
          <p:nvPr/>
        </p:nvSpPr>
        <p:spPr bwMode="auto">
          <a:xfrm>
            <a:off x="0" y="0"/>
            <a:ext cx="9144000" cy="1071563"/>
          </a:xfrm>
          <a:prstGeom prst="rect">
            <a:avLst/>
          </a:prstGeom>
          <a:noFill/>
          <a:ln w="9525">
            <a:noFill/>
            <a:miter lim="800000"/>
            <a:headEnd/>
            <a:tailEnd/>
          </a:ln>
        </p:spPr>
        <p:txBody>
          <a:bodyPr anchor="ctr" anchorCtr="1"/>
          <a:lstStyle/>
          <a:p>
            <a:pPr algn="ctr">
              <a:spcBef>
                <a:spcPct val="50000"/>
              </a:spcBef>
            </a:pPr>
            <a:r>
              <a:rPr lang="ru-RU" sz="2400" b="1" dirty="0" smtClean="0">
                <a:solidFill>
                  <a:srgbClr val="FFFF00"/>
                </a:solidFill>
                <a:latin typeface="Arial" charset="0"/>
                <a:cs typeface="Arial" charset="0"/>
              </a:rPr>
              <a:t>Приостановлена работа оборудования или подразделений, создающих угрозу жизни</a:t>
            </a:r>
            <a:endParaRPr lang="ru-RU" sz="2400" b="1" dirty="0">
              <a:solidFill>
                <a:srgbClr val="FFFF00"/>
              </a:solidFill>
              <a:latin typeface="Arial" charset="0"/>
              <a:cs typeface="Arial" charset="0"/>
            </a:endParaRPr>
          </a:p>
        </p:txBody>
      </p:sp>
    </p:spTree>
    <p:extLst>
      <p:ext uri="{BB962C8B-B14F-4D97-AF65-F5344CB8AC3E}">
        <p14:creationId xmlns:p14="http://schemas.microsoft.com/office/powerpoint/2010/main" val="336458093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2"/>
          <p:cNvGraphicFramePr>
            <a:graphicFrameLocks noChangeAspect="1"/>
          </p:cNvGraphicFramePr>
          <p:nvPr>
            <p:extLst>
              <p:ext uri="{D42A27DB-BD31-4B8C-83A1-F6EECF244321}">
                <p14:modId xmlns:p14="http://schemas.microsoft.com/office/powerpoint/2010/main" val="970318905"/>
              </p:ext>
            </p:extLst>
          </p:nvPr>
        </p:nvGraphicFramePr>
        <p:xfrm>
          <a:off x="0" y="1071563"/>
          <a:ext cx="9144000" cy="5735636"/>
        </p:xfrm>
        <a:graphic>
          <a:graphicData uri="http://schemas.openxmlformats.org/drawingml/2006/chart">
            <c:chart xmlns:c="http://schemas.openxmlformats.org/drawingml/2006/chart" xmlns:r="http://schemas.openxmlformats.org/officeDocument/2006/relationships" r:id="rId3"/>
          </a:graphicData>
        </a:graphic>
      </p:graphicFrame>
      <p:sp>
        <p:nvSpPr>
          <p:cNvPr id="37891" name="Text Box 3"/>
          <p:cNvSpPr txBox="1">
            <a:spLocks noChangeArrowheads="1"/>
          </p:cNvSpPr>
          <p:nvPr/>
        </p:nvSpPr>
        <p:spPr bwMode="auto">
          <a:xfrm>
            <a:off x="0" y="0"/>
            <a:ext cx="9144000" cy="1071563"/>
          </a:xfrm>
          <a:prstGeom prst="rect">
            <a:avLst/>
          </a:prstGeom>
          <a:noFill/>
          <a:ln w="9525">
            <a:noFill/>
            <a:miter lim="800000"/>
            <a:headEnd/>
            <a:tailEnd/>
          </a:ln>
        </p:spPr>
        <p:txBody>
          <a:bodyPr anchor="ctr" anchorCtr="1"/>
          <a:lstStyle/>
          <a:p>
            <a:pPr algn="ctr">
              <a:spcBef>
                <a:spcPct val="50000"/>
              </a:spcBef>
            </a:pPr>
            <a:r>
              <a:rPr lang="ru-RU" sz="2400" b="1" dirty="0" smtClean="0">
                <a:solidFill>
                  <a:srgbClr val="FFFF00"/>
                </a:solidFill>
                <a:latin typeface="Arial" charset="0"/>
                <a:cs typeface="Arial" charset="0"/>
              </a:rPr>
              <a:t>Общая сумма привлечения к административной ответственности(</a:t>
            </a:r>
            <a:r>
              <a:rPr lang="ru-RU" sz="2400" b="1" dirty="0" err="1" smtClean="0">
                <a:solidFill>
                  <a:srgbClr val="FFFF00"/>
                </a:solidFill>
                <a:latin typeface="Arial" charset="0"/>
                <a:cs typeface="Arial" charset="0"/>
              </a:rPr>
              <a:t>руб</a:t>
            </a:r>
            <a:r>
              <a:rPr lang="ru-RU" sz="2400" b="1" smtClean="0">
                <a:solidFill>
                  <a:srgbClr val="FFFF00"/>
                </a:solidFill>
                <a:latin typeface="Arial" charset="0"/>
                <a:cs typeface="Arial" charset="0"/>
              </a:rPr>
              <a:t>)</a:t>
            </a:r>
            <a:endParaRPr lang="ru-RU" sz="2400" b="1" dirty="0">
              <a:solidFill>
                <a:srgbClr val="FFFF00"/>
              </a:solidFill>
              <a:latin typeface="Arial" charset="0"/>
              <a:cs typeface="Arial" charset="0"/>
            </a:endParaRPr>
          </a:p>
        </p:txBody>
      </p:sp>
    </p:spTree>
    <p:extLst>
      <p:ext uri="{BB962C8B-B14F-4D97-AF65-F5344CB8AC3E}">
        <p14:creationId xmlns:p14="http://schemas.microsoft.com/office/powerpoint/2010/main" val="336458093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43949" y="830510"/>
            <a:ext cx="8464491" cy="5517424"/>
          </a:xfrm>
        </p:spPr>
        <p:txBody>
          <a:bodyPr>
            <a:noAutofit/>
          </a:bodyPr>
          <a:lstStyle/>
          <a:p>
            <a:pPr algn="l"/>
            <a:r>
              <a:rPr lang="ru-RU" sz="1050" i="1" dirty="0">
                <a:solidFill>
                  <a:srgbClr val="FFFF00"/>
                </a:solidFill>
              </a:rPr>
              <a:t>"</a:t>
            </a:r>
            <a:r>
              <a:rPr lang="ru-RU" sz="1050" i="1" dirty="0">
                <a:solidFill>
                  <a:srgbClr val="FF0000"/>
                </a:solidFill>
              </a:rPr>
              <a:t>Статья 5.27. </a:t>
            </a:r>
            <a:r>
              <a:rPr lang="ru-RU" sz="1050" i="1" dirty="0">
                <a:solidFill>
                  <a:srgbClr val="FFFF00"/>
                </a:solidFill>
              </a:rPr>
              <a:t>Нарушение трудового законодательства и иных нормативных правовых актов, содержащих нормы трудового права</a:t>
            </a:r>
            <a:br>
              <a:rPr lang="ru-RU" sz="1050" i="1" dirty="0">
                <a:solidFill>
                  <a:srgbClr val="FFFF00"/>
                </a:solidFill>
              </a:rPr>
            </a:br>
            <a:r>
              <a:rPr lang="ru-RU" sz="1050" i="1" dirty="0">
                <a:solidFill>
                  <a:srgbClr val="FFFF00"/>
                </a:solidFill>
              </a:rPr>
              <a:t/>
            </a:r>
            <a:br>
              <a:rPr lang="ru-RU" sz="1050" i="1" dirty="0">
                <a:solidFill>
                  <a:srgbClr val="FFFF00"/>
                </a:solidFill>
              </a:rPr>
            </a:br>
            <a:r>
              <a:rPr lang="ru-RU" sz="1050" i="1" dirty="0">
                <a:solidFill>
                  <a:srgbClr val="FFFF00"/>
                </a:solidFill>
              </a:rPr>
              <a:t>1. </a:t>
            </a:r>
            <a:r>
              <a:rPr lang="ru-RU" sz="1050" i="1" u="sng" dirty="0">
                <a:solidFill>
                  <a:srgbClr val="FFFF00"/>
                </a:solidFill>
              </a:rPr>
              <a:t>Нарушение трудового законодательства </a:t>
            </a:r>
            <a:r>
              <a:rPr lang="ru-RU" sz="1050" i="1" dirty="0">
                <a:solidFill>
                  <a:srgbClr val="FFFF00"/>
                </a:solidFill>
              </a:rPr>
              <a:t>и иных нормативных правовых актов, содержащих нормы трудового права, если иное не предусмотрено частями 2 и 3 настоящей статьи и статьей 5.27.1 настоящего Кодекса, -</a:t>
            </a:r>
            <a:br>
              <a:rPr lang="ru-RU" sz="1050" i="1" dirty="0">
                <a:solidFill>
                  <a:srgbClr val="FFFF00"/>
                </a:solidFill>
              </a:rPr>
            </a:br>
            <a:r>
              <a:rPr lang="ru-RU" sz="1050" i="1" dirty="0">
                <a:solidFill>
                  <a:srgbClr val="FFFF00"/>
                </a:solidFill>
              </a:rPr>
              <a:t>влечет предупреждение или наложение административного штрафа на должностных лиц в размере от одной тысячи до пяти тысяч рублей; на лиц, осуществляющих предпринимательскую деятельность без образования юридического лица, - </a:t>
            </a:r>
            <a:r>
              <a:rPr lang="ru-RU" sz="1050" i="1" u="sng" dirty="0">
                <a:solidFill>
                  <a:srgbClr val="FFFF00"/>
                </a:solidFill>
              </a:rPr>
              <a:t>от одной тысячи до пяти тысяч рублей</a:t>
            </a:r>
            <a:r>
              <a:rPr lang="ru-RU" sz="1050" i="1" dirty="0">
                <a:solidFill>
                  <a:srgbClr val="FFFF00"/>
                </a:solidFill>
              </a:rPr>
              <a:t>; на юридических лиц - </a:t>
            </a:r>
            <a:r>
              <a:rPr lang="ru-RU" sz="1050" i="1" u="sng" dirty="0">
                <a:solidFill>
                  <a:srgbClr val="FFFF00"/>
                </a:solidFill>
              </a:rPr>
              <a:t>от тридцати тысяч до пятидесяти тысяч рублей.</a:t>
            </a:r>
            <a:br>
              <a:rPr lang="ru-RU" sz="1050" i="1" u="sng" dirty="0">
                <a:solidFill>
                  <a:srgbClr val="FFFF00"/>
                </a:solidFill>
              </a:rPr>
            </a:br>
            <a:r>
              <a:rPr lang="ru-RU" sz="1050" i="1" dirty="0">
                <a:solidFill>
                  <a:srgbClr val="FFFF00"/>
                </a:solidFill>
              </a:rPr>
              <a:t>2. </a:t>
            </a:r>
            <a:r>
              <a:rPr lang="ru-RU" sz="1050" i="1" u="sng" dirty="0">
                <a:solidFill>
                  <a:srgbClr val="FFFF00"/>
                </a:solidFill>
              </a:rPr>
              <a:t>Фактическое допущение к работе лицом, не уполномоченным на это работодателем</a:t>
            </a:r>
            <a:r>
              <a:rPr lang="ru-RU" sz="1050" i="1" dirty="0">
                <a:solidFill>
                  <a:srgbClr val="FFFF00"/>
                </a:solidFill>
              </a:rPr>
              <a:t>, в случае, если работодатель или его уполномоченный на это представитель отказывается признать отношения, возникшие между лицом, фактически допущенным к работе, и данным работодателем, трудовыми отношениями (не заключает с лицом, фактически допущенным к работе, трудовой договор), -</a:t>
            </a:r>
            <a:br>
              <a:rPr lang="ru-RU" sz="1050" i="1" dirty="0">
                <a:solidFill>
                  <a:srgbClr val="FFFF00"/>
                </a:solidFill>
              </a:rPr>
            </a:br>
            <a:r>
              <a:rPr lang="ru-RU" sz="1050" i="1" dirty="0">
                <a:solidFill>
                  <a:srgbClr val="FFFF00"/>
                </a:solidFill>
              </a:rPr>
              <a:t>влечет наложение административного штрафа на граждан в размере от трех тысяч до пяти тысяч рублей; на </a:t>
            </a:r>
            <a:r>
              <a:rPr lang="ru-RU" sz="1050" i="1" u="sng" dirty="0">
                <a:solidFill>
                  <a:srgbClr val="FFFF00"/>
                </a:solidFill>
              </a:rPr>
              <a:t>должностных лиц - от десяти тысяч до двадцати тысяч </a:t>
            </a:r>
            <a:r>
              <a:rPr lang="ru-RU" sz="1050" i="1" dirty="0">
                <a:solidFill>
                  <a:srgbClr val="FFFF00"/>
                </a:solidFill>
              </a:rPr>
              <a:t>рублей.</a:t>
            </a:r>
            <a:br>
              <a:rPr lang="ru-RU" sz="1050" i="1" dirty="0">
                <a:solidFill>
                  <a:srgbClr val="FFFF00"/>
                </a:solidFill>
              </a:rPr>
            </a:br>
            <a:r>
              <a:rPr lang="ru-RU" sz="1050" i="1" dirty="0">
                <a:solidFill>
                  <a:srgbClr val="FFFF00"/>
                </a:solidFill>
              </a:rPr>
              <a:t>3. </a:t>
            </a:r>
            <a:r>
              <a:rPr lang="ru-RU" sz="1050" i="1" u="sng" dirty="0">
                <a:solidFill>
                  <a:srgbClr val="FFFF00"/>
                </a:solidFill>
              </a:rPr>
              <a:t>Уклонение от оформления или ненадлежащее оформление трудового договора </a:t>
            </a:r>
            <a:r>
              <a:rPr lang="ru-RU" sz="1050" i="1" dirty="0">
                <a:solidFill>
                  <a:srgbClr val="FFFF00"/>
                </a:solidFill>
              </a:rPr>
              <a:t>либо заключение гражданско-правового договора, фактически регулирующего трудовые отношения между работником и работодателем, -</a:t>
            </a:r>
            <a:br>
              <a:rPr lang="ru-RU" sz="1050" i="1" dirty="0">
                <a:solidFill>
                  <a:srgbClr val="FFFF00"/>
                </a:solidFill>
              </a:rPr>
            </a:br>
            <a:r>
              <a:rPr lang="ru-RU" sz="1050" i="1" dirty="0">
                <a:solidFill>
                  <a:srgbClr val="FFFF00"/>
                </a:solidFill>
              </a:rPr>
              <a:t>влечет наложение административного штрафа </a:t>
            </a:r>
            <a:r>
              <a:rPr lang="ru-RU" sz="1050" i="1" u="sng" dirty="0">
                <a:solidFill>
                  <a:srgbClr val="FFFF00"/>
                </a:solidFill>
              </a:rPr>
              <a:t>на должностных лиц в размере от десяти тысяч до двадцати </a:t>
            </a:r>
            <a:r>
              <a:rPr lang="ru-RU" sz="1050" i="1" dirty="0">
                <a:solidFill>
                  <a:srgbClr val="FFFF00"/>
                </a:solidFill>
              </a:rPr>
              <a:t>тысяч рублей; на лиц, осуществляющих предпринимательскую деятельность без образования юридического лица, - от пяти тысяч до десяти тысяч рублей; на юридических лиц - </a:t>
            </a:r>
            <a:r>
              <a:rPr lang="ru-RU" sz="1050" i="1" u="sng" dirty="0">
                <a:solidFill>
                  <a:srgbClr val="FFFF00"/>
                </a:solidFill>
              </a:rPr>
              <a:t>от пятидесяти тысяч до ста тысяч рублей</a:t>
            </a:r>
            <a:r>
              <a:rPr lang="ru-RU" sz="1050" i="1" dirty="0">
                <a:solidFill>
                  <a:srgbClr val="FFFF00"/>
                </a:solidFill>
              </a:rPr>
              <a:t>.</a:t>
            </a:r>
            <a:br>
              <a:rPr lang="ru-RU" sz="1050" i="1" dirty="0">
                <a:solidFill>
                  <a:srgbClr val="FFFF00"/>
                </a:solidFill>
              </a:rPr>
            </a:br>
            <a:r>
              <a:rPr lang="ru-RU" sz="1050" i="1" dirty="0">
                <a:solidFill>
                  <a:srgbClr val="FFFF00"/>
                </a:solidFill>
              </a:rPr>
              <a:t>4. Совершение административного правонарушения, </a:t>
            </a:r>
            <a:r>
              <a:rPr lang="ru-RU" sz="1050" i="1" u="sng" dirty="0">
                <a:solidFill>
                  <a:srgbClr val="FFFF00"/>
                </a:solidFill>
              </a:rPr>
              <a:t>предусмотренного частью 1 настоящей статьи</a:t>
            </a:r>
            <a:r>
              <a:rPr lang="ru-RU" sz="1050" i="1" dirty="0">
                <a:solidFill>
                  <a:srgbClr val="FFFF00"/>
                </a:solidFill>
              </a:rPr>
              <a:t>, лицом, </a:t>
            </a:r>
            <a:r>
              <a:rPr lang="ru-RU" sz="1050" i="1" u="sng" dirty="0">
                <a:solidFill>
                  <a:srgbClr val="FFFF00"/>
                </a:solidFill>
              </a:rPr>
              <a:t>ранее подвергнутым административному наказанию за аналогичное административное правонарушение, </a:t>
            </a:r>
            <a:r>
              <a:rPr lang="ru-RU" sz="1050" i="1" dirty="0">
                <a:solidFill>
                  <a:srgbClr val="FFFF00"/>
                </a:solidFill>
              </a:rPr>
              <a:t>-</a:t>
            </a:r>
            <a:br>
              <a:rPr lang="ru-RU" sz="1050" i="1" dirty="0">
                <a:solidFill>
                  <a:srgbClr val="FFFF00"/>
                </a:solidFill>
              </a:rPr>
            </a:br>
            <a:r>
              <a:rPr lang="ru-RU" sz="1050" i="1" dirty="0">
                <a:solidFill>
                  <a:srgbClr val="FFFF00"/>
                </a:solidFill>
              </a:rPr>
              <a:t>влечет наложение административного штрафа </a:t>
            </a:r>
            <a:r>
              <a:rPr lang="ru-RU" sz="1050" i="1" u="sng" dirty="0">
                <a:solidFill>
                  <a:srgbClr val="FFFF00"/>
                </a:solidFill>
              </a:rPr>
              <a:t>на должностных лиц в размере от десяти тысяч до двадцати </a:t>
            </a:r>
            <a:r>
              <a:rPr lang="ru-RU" sz="1050" i="1" dirty="0">
                <a:solidFill>
                  <a:srgbClr val="FFFF00"/>
                </a:solidFill>
              </a:rPr>
              <a:t>тысяч рублей или дисквалификацию на срок от одного года до трех лет; на лиц, осуществляющих предпринимательскую деятельность без образования юридического лица, - от десяти тысяч до двадцати тысяч рублей; </a:t>
            </a:r>
            <a:r>
              <a:rPr lang="ru-RU" sz="1050" i="1" u="sng" dirty="0">
                <a:solidFill>
                  <a:srgbClr val="FFFF00"/>
                </a:solidFill>
              </a:rPr>
              <a:t>на юридических лиц - от пятидесяти тысяч до семидесяти тысяч рублей</a:t>
            </a:r>
            <a:r>
              <a:rPr lang="ru-RU" sz="1050" i="1" dirty="0">
                <a:solidFill>
                  <a:srgbClr val="FFFF00"/>
                </a:solidFill>
              </a:rPr>
              <a:t>.</a:t>
            </a:r>
            <a:br>
              <a:rPr lang="ru-RU" sz="1050" i="1" dirty="0">
                <a:solidFill>
                  <a:srgbClr val="FFFF00"/>
                </a:solidFill>
              </a:rPr>
            </a:br>
            <a:r>
              <a:rPr lang="ru-RU" sz="1050" i="1" dirty="0">
                <a:solidFill>
                  <a:srgbClr val="FFFF00"/>
                </a:solidFill>
              </a:rPr>
              <a:t>5. Совершение административных правонарушений, предусмотренных частью 2 или 3 настоящей статьи, лицом, ранее подвергнутым административному наказанию за аналогичное административное правонарушение, -</a:t>
            </a:r>
            <a:br>
              <a:rPr lang="ru-RU" sz="1050" i="1" dirty="0">
                <a:solidFill>
                  <a:srgbClr val="FFFF00"/>
                </a:solidFill>
              </a:rPr>
            </a:br>
            <a:r>
              <a:rPr lang="ru-RU" sz="1050" i="1" dirty="0">
                <a:solidFill>
                  <a:srgbClr val="FFFF00"/>
                </a:solidFill>
              </a:rPr>
              <a:t>влечет наложение административного штрафа на граждан в размере пяти тысяч рублей; </a:t>
            </a:r>
            <a:r>
              <a:rPr lang="ru-RU" sz="1050" i="1" u="sng" dirty="0" err="1" smtClean="0">
                <a:solidFill>
                  <a:srgbClr val="FFFF00"/>
                </a:solidFill>
              </a:rPr>
              <a:t>ана</a:t>
            </a:r>
            <a:r>
              <a:rPr lang="ru-RU" sz="1050" i="1" u="sng" dirty="0" smtClean="0">
                <a:solidFill>
                  <a:srgbClr val="FFFF00"/>
                </a:solidFill>
              </a:rPr>
              <a:t> </a:t>
            </a:r>
            <a:r>
              <a:rPr lang="ru-RU" sz="1050" i="1" u="sng" dirty="0">
                <a:solidFill>
                  <a:srgbClr val="FFFF00"/>
                </a:solidFill>
              </a:rPr>
              <a:t>должностных лиц - дисквалификацию на срок от одного год</a:t>
            </a:r>
            <a:r>
              <a:rPr lang="ru-RU" sz="1050" i="1" u="sng" dirty="0" smtClean="0">
                <a:solidFill>
                  <a:srgbClr val="FFFF00"/>
                </a:solidFill>
              </a:rPr>
              <a:t> </a:t>
            </a:r>
            <a:r>
              <a:rPr lang="ru-RU" sz="1050" i="1" u="sng" dirty="0">
                <a:solidFill>
                  <a:srgbClr val="FFFF00"/>
                </a:solidFill>
              </a:rPr>
              <a:t>до трех лет</a:t>
            </a:r>
            <a:r>
              <a:rPr lang="ru-RU" sz="1050" i="1" dirty="0">
                <a:solidFill>
                  <a:srgbClr val="FFFF00"/>
                </a:solidFill>
              </a:rPr>
              <a:t>; на лиц, осуществляющих предпринимательскую деятельность без образования юридического лица, - от тридцати тысяч до сорока тысяч рублей; на </a:t>
            </a:r>
            <a:r>
              <a:rPr lang="ru-RU" sz="1050" i="1" u="sng" dirty="0">
                <a:solidFill>
                  <a:srgbClr val="FFFF00"/>
                </a:solidFill>
              </a:rPr>
              <a:t>юридических лиц - от ста тысяч до двухсот тысяч рублей</a:t>
            </a:r>
            <a:r>
              <a:rPr lang="ru-RU" sz="1050" i="1" dirty="0">
                <a:solidFill>
                  <a:srgbClr val="FFFF00"/>
                </a:solidFill>
              </a:rPr>
              <a:t>.";</a:t>
            </a:r>
            <a:r>
              <a:rPr lang="ru-RU" sz="1200" i="1" dirty="0">
                <a:solidFill>
                  <a:srgbClr val="FFFF00"/>
                </a:solidFill>
              </a:rPr>
              <a:t/>
            </a:r>
            <a:br>
              <a:rPr lang="ru-RU" sz="1200" i="1" dirty="0">
                <a:solidFill>
                  <a:srgbClr val="FFFF00"/>
                </a:solidFill>
              </a:rPr>
            </a:br>
            <a:r>
              <a:rPr lang="ru-RU" sz="1200" i="1" cap="none" dirty="0" smtClean="0">
                <a:ln>
                  <a:noFill/>
                </a:ln>
                <a:solidFill>
                  <a:srgbClr val="FFFF00"/>
                </a:solidFill>
                <a:ea typeface="+mn-ea"/>
                <a:cs typeface="+mn-cs"/>
              </a:rPr>
              <a:t>. </a:t>
            </a:r>
            <a:r>
              <a:rPr lang="ru-RU" sz="1200" b="0" i="1" cap="none" dirty="0" smtClean="0">
                <a:ln>
                  <a:noFill/>
                </a:ln>
                <a:solidFill>
                  <a:srgbClr val="FFFF00"/>
                </a:solidFill>
                <a:ea typeface="+mn-ea"/>
                <a:cs typeface="+mn-cs"/>
              </a:rPr>
              <a:t/>
            </a:r>
            <a:br>
              <a:rPr lang="ru-RU" sz="1200" b="0" i="1" cap="none" dirty="0" smtClean="0">
                <a:ln>
                  <a:noFill/>
                </a:ln>
                <a:solidFill>
                  <a:srgbClr val="FFFF00"/>
                </a:solidFill>
                <a:ea typeface="+mn-ea"/>
                <a:cs typeface="+mn-cs"/>
              </a:rPr>
            </a:br>
            <a:endParaRPr lang="ru-RU" sz="1200" i="1" dirty="0"/>
          </a:p>
        </p:txBody>
      </p:sp>
      <p:sp>
        <p:nvSpPr>
          <p:cNvPr id="4" name="Текст 3"/>
          <p:cNvSpPr>
            <a:spLocks noGrp="1"/>
          </p:cNvSpPr>
          <p:nvPr>
            <p:ph type="body" idx="1"/>
          </p:nvPr>
        </p:nvSpPr>
        <p:spPr>
          <a:xfrm>
            <a:off x="1200150" y="236641"/>
            <a:ext cx="6122138" cy="526758"/>
          </a:xfrm>
        </p:spPr>
        <p:txBody>
          <a:bodyPr>
            <a:noAutofit/>
          </a:bodyPr>
          <a:lstStyle/>
          <a:p>
            <a:pPr algn="ctr"/>
            <a:r>
              <a:rPr lang="ru-RU" sz="3600" dirty="0" smtClean="0">
                <a:solidFill>
                  <a:srgbClr val="FFFF00"/>
                </a:solidFill>
              </a:rPr>
              <a:t>Изменения в </a:t>
            </a:r>
            <a:r>
              <a:rPr lang="ru-RU" sz="3600" dirty="0" err="1" smtClean="0">
                <a:solidFill>
                  <a:srgbClr val="FFFF00"/>
                </a:solidFill>
              </a:rPr>
              <a:t>КРФоАП</a:t>
            </a:r>
            <a:endParaRPr lang="ru-RU" sz="3600" dirty="0">
              <a:solidFill>
                <a:srgbClr val="FFFF00"/>
              </a:solidFill>
            </a:endParaRPr>
          </a:p>
        </p:txBody>
      </p:sp>
    </p:spTree>
    <p:extLst>
      <p:ext uri="{BB962C8B-B14F-4D97-AF65-F5344CB8AC3E}">
        <p14:creationId xmlns:p14="http://schemas.microsoft.com/office/powerpoint/2010/main" val="42317346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43949" y="526757"/>
            <a:ext cx="8464491" cy="5915987"/>
          </a:xfrm>
        </p:spPr>
        <p:txBody>
          <a:bodyPr>
            <a:noAutofit/>
          </a:bodyPr>
          <a:lstStyle/>
          <a:p>
            <a:pPr algn="l"/>
            <a:r>
              <a:rPr lang="ru-RU" sz="1050" b="0" dirty="0"/>
              <a:t>"</a:t>
            </a:r>
            <a:r>
              <a:rPr lang="ru-RU" sz="1400" b="0" dirty="0">
                <a:solidFill>
                  <a:srgbClr val="FF0000"/>
                </a:solidFill>
              </a:rPr>
              <a:t>Статья 5.27.1</a:t>
            </a:r>
            <a:r>
              <a:rPr lang="ru-RU" sz="1050" b="0" dirty="0"/>
              <a:t>. </a:t>
            </a:r>
            <a:r>
              <a:rPr lang="ru-RU" sz="1050" i="1" dirty="0">
                <a:solidFill>
                  <a:srgbClr val="FFFF00"/>
                </a:solidFill>
              </a:rPr>
              <a:t>Нарушение государственных нормативных требований охраны труда, содержащихся в федеральных законах и иных нормативных правовых актах Российской Федерации</a:t>
            </a:r>
            <a:br>
              <a:rPr lang="ru-RU" sz="1050" i="1" dirty="0">
                <a:solidFill>
                  <a:srgbClr val="FFFF00"/>
                </a:solidFill>
              </a:rPr>
            </a:br>
            <a:r>
              <a:rPr lang="ru-RU" sz="1050" i="1" dirty="0">
                <a:solidFill>
                  <a:srgbClr val="FFFF00"/>
                </a:solidFill>
              </a:rPr>
              <a:t/>
            </a:r>
            <a:br>
              <a:rPr lang="ru-RU" sz="1050" i="1" dirty="0">
                <a:solidFill>
                  <a:srgbClr val="FFFF00"/>
                </a:solidFill>
              </a:rPr>
            </a:br>
            <a:r>
              <a:rPr lang="ru-RU" sz="1050" i="1" dirty="0" smtClean="0">
                <a:solidFill>
                  <a:srgbClr val="FFFF00"/>
                </a:solidFill>
              </a:rPr>
              <a:t>   1</a:t>
            </a:r>
            <a:r>
              <a:rPr lang="ru-RU" sz="1050" i="1" dirty="0">
                <a:solidFill>
                  <a:srgbClr val="FFFF00"/>
                </a:solidFill>
              </a:rPr>
              <a:t>. Нарушение </a:t>
            </a:r>
            <a:r>
              <a:rPr lang="ru-RU" sz="1050" i="1" u="sng" dirty="0">
                <a:solidFill>
                  <a:srgbClr val="FFFF00"/>
                </a:solidFill>
              </a:rPr>
              <a:t>государственных нормативных требований охраны труда</a:t>
            </a:r>
            <a:r>
              <a:rPr lang="ru-RU" sz="1050" i="1" dirty="0">
                <a:solidFill>
                  <a:srgbClr val="FFFF00"/>
                </a:solidFill>
              </a:rPr>
              <a:t>, содержащихся в федеральных законах и иных нормативных правовых актах Российской Федерации, за исключением случаев, предусмотренных частями 2 - 4 настоящей статьи, </a:t>
            </a:r>
            <a:r>
              <a:rPr lang="ru-RU" sz="1050" i="1" dirty="0" smtClean="0">
                <a:solidFill>
                  <a:srgbClr val="FFFF00"/>
                </a:solidFill>
              </a:rPr>
              <a:t>-</a:t>
            </a:r>
            <a:r>
              <a:rPr lang="ru-RU" sz="1050" i="1" u="sng" dirty="0" smtClean="0">
                <a:solidFill>
                  <a:srgbClr val="FFFF00"/>
                </a:solidFill>
              </a:rPr>
              <a:t>влечет </a:t>
            </a:r>
            <a:r>
              <a:rPr lang="ru-RU" sz="1050" i="1" u="sng" dirty="0">
                <a:solidFill>
                  <a:srgbClr val="FFFF00"/>
                </a:solidFill>
              </a:rPr>
              <a:t>предупреждение </a:t>
            </a:r>
            <a:r>
              <a:rPr lang="ru-RU" sz="1050" i="1" dirty="0">
                <a:solidFill>
                  <a:srgbClr val="FFFF00"/>
                </a:solidFill>
              </a:rPr>
              <a:t>или наложение административного штрафа на </a:t>
            </a:r>
            <a:r>
              <a:rPr lang="ru-RU" sz="1050" i="1" u="sng" dirty="0">
                <a:solidFill>
                  <a:srgbClr val="FFFF00"/>
                </a:solidFill>
              </a:rPr>
              <a:t>должностных лиц в размере от двух тысяч до пяти тысяч </a:t>
            </a:r>
            <a:r>
              <a:rPr lang="ru-RU" sz="1050" i="1" dirty="0">
                <a:solidFill>
                  <a:srgbClr val="FFFF00"/>
                </a:solidFill>
              </a:rPr>
              <a:t>рублей; на лиц, осуществляющих предпринимательскую деятельность без образования юридического лица, - от двух тысяч до пяти тысяч рублей; </a:t>
            </a:r>
            <a:r>
              <a:rPr lang="ru-RU" sz="1050" i="1" u="sng" dirty="0">
                <a:solidFill>
                  <a:srgbClr val="FFFF00"/>
                </a:solidFill>
              </a:rPr>
              <a:t>на юридических лиц - от пятидесяти тысяч до восьмидесяти </a:t>
            </a:r>
            <a:r>
              <a:rPr lang="ru-RU" sz="1050" i="1" dirty="0">
                <a:solidFill>
                  <a:srgbClr val="FFFF00"/>
                </a:solidFill>
              </a:rPr>
              <a:t>тысяч рублей.</a:t>
            </a:r>
            <a:br>
              <a:rPr lang="ru-RU" sz="1050" i="1" dirty="0">
                <a:solidFill>
                  <a:srgbClr val="FFFF00"/>
                </a:solidFill>
              </a:rPr>
            </a:br>
            <a:r>
              <a:rPr lang="ru-RU" sz="1050" i="1" dirty="0" smtClean="0">
                <a:solidFill>
                  <a:srgbClr val="FFFF00"/>
                </a:solidFill>
              </a:rPr>
              <a:t>       2</a:t>
            </a:r>
            <a:r>
              <a:rPr lang="ru-RU" sz="1050" i="1" dirty="0">
                <a:solidFill>
                  <a:srgbClr val="FFFF00"/>
                </a:solidFill>
              </a:rPr>
              <a:t>. </a:t>
            </a:r>
            <a:r>
              <a:rPr lang="ru-RU" sz="1050" i="1" u="sng" dirty="0">
                <a:solidFill>
                  <a:srgbClr val="FFFF00"/>
                </a:solidFill>
              </a:rPr>
              <a:t>Нарушение работодателем установленного порядка проведения специальной оценки условий труда </a:t>
            </a:r>
            <a:r>
              <a:rPr lang="ru-RU" sz="1050" i="1" dirty="0">
                <a:solidFill>
                  <a:srgbClr val="FFFF00"/>
                </a:solidFill>
              </a:rPr>
              <a:t>на рабочих местах или ее </a:t>
            </a:r>
            <a:r>
              <a:rPr lang="ru-RU" sz="1050" i="1" dirty="0" err="1">
                <a:solidFill>
                  <a:srgbClr val="FFFF00"/>
                </a:solidFill>
              </a:rPr>
              <a:t>непроведение</a:t>
            </a:r>
            <a:r>
              <a:rPr lang="ru-RU" sz="1050" i="1" dirty="0">
                <a:solidFill>
                  <a:srgbClr val="FFFF00"/>
                </a:solidFill>
              </a:rPr>
              <a:t> </a:t>
            </a:r>
            <a:r>
              <a:rPr lang="ru-RU" sz="1050" i="1" dirty="0" smtClean="0">
                <a:solidFill>
                  <a:srgbClr val="FFFF00"/>
                </a:solidFill>
              </a:rPr>
              <a:t>-</a:t>
            </a:r>
            <a:r>
              <a:rPr lang="ru-RU" sz="1050" i="1" u="sng" dirty="0" smtClean="0">
                <a:solidFill>
                  <a:srgbClr val="FFFF00"/>
                </a:solidFill>
              </a:rPr>
              <a:t>влечет </a:t>
            </a:r>
            <a:r>
              <a:rPr lang="ru-RU" sz="1050" i="1" u="sng" dirty="0">
                <a:solidFill>
                  <a:srgbClr val="FFFF00"/>
                </a:solidFill>
              </a:rPr>
              <a:t>предупреждение </a:t>
            </a:r>
            <a:r>
              <a:rPr lang="ru-RU" sz="1050" i="1" dirty="0">
                <a:solidFill>
                  <a:srgbClr val="FFFF00"/>
                </a:solidFill>
              </a:rPr>
              <a:t>или наложение административного штрафа на </a:t>
            </a:r>
            <a:r>
              <a:rPr lang="ru-RU" sz="1050" i="1" u="sng" dirty="0">
                <a:solidFill>
                  <a:srgbClr val="FFFF00"/>
                </a:solidFill>
              </a:rPr>
              <a:t>должностных лиц в размере от пяти тысяч до десяти тысяч рублей</a:t>
            </a:r>
            <a:r>
              <a:rPr lang="ru-RU" sz="1050" i="1" dirty="0">
                <a:solidFill>
                  <a:srgbClr val="FFFF00"/>
                </a:solidFill>
              </a:rPr>
              <a:t>; на лиц, осуществляющих предпринимательскую деятельность без образования юридического лица, - от пяти тысяч до десяти тысяч рублей; </a:t>
            </a:r>
            <a:r>
              <a:rPr lang="ru-RU" sz="1050" i="1" u="sng" dirty="0">
                <a:solidFill>
                  <a:srgbClr val="FFFF00"/>
                </a:solidFill>
              </a:rPr>
              <a:t>на юридических лиц от шестидесяти тысяч до восьмидесяти тысяч </a:t>
            </a:r>
            <a:r>
              <a:rPr lang="ru-RU" sz="1050" i="1" dirty="0">
                <a:solidFill>
                  <a:srgbClr val="FFFF00"/>
                </a:solidFill>
              </a:rPr>
              <a:t>рублей.</a:t>
            </a:r>
            <a:br>
              <a:rPr lang="ru-RU" sz="1050" i="1" dirty="0">
                <a:solidFill>
                  <a:srgbClr val="FFFF00"/>
                </a:solidFill>
              </a:rPr>
            </a:br>
            <a:r>
              <a:rPr lang="ru-RU" sz="1050" i="1" dirty="0" smtClean="0">
                <a:solidFill>
                  <a:srgbClr val="FFFF00"/>
                </a:solidFill>
              </a:rPr>
              <a:t>        3</a:t>
            </a:r>
            <a:r>
              <a:rPr lang="ru-RU" sz="1050" i="1" dirty="0">
                <a:solidFill>
                  <a:srgbClr val="FFFF00"/>
                </a:solidFill>
              </a:rPr>
              <a:t>. </a:t>
            </a:r>
            <a:r>
              <a:rPr lang="ru-RU" sz="1050" i="1" u="sng" dirty="0">
                <a:solidFill>
                  <a:srgbClr val="FFFF00"/>
                </a:solidFill>
              </a:rPr>
              <a:t>Допуск работника к исполнению им трудовых обязанностей без прохождения в установленном порядке обучения и проверки знаний требований охраны труда, а также обязательных предварительных (при поступлении на работу) и периодических (в течение трудовой деятельности) медицинских осмотров</a:t>
            </a:r>
            <a:r>
              <a:rPr lang="ru-RU" sz="1050" i="1" dirty="0">
                <a:solidFill>
                  <a:srgbClr val="FFFF00"/>
                </a:solidFill>
              </a:rPr>
              <a:t>, обязательных медицинских осмотров в начале рабочего дня (смены), обязательных психиатрических освидетельствований или при наличии медицинских противопоказаний </a:t>
            </a:r>
            <a:r>
              <a:rPr lang="ru-RU" sz="1050" i="1" dirty="0" smtClean="0">
                <a:solidFill>
                  <a:srgbClr val="FFFF00"/>
                </a:solidFill>
              </a:rPr>
              <a:t>-влечет </a:t>
            </a:r>
            <a:r>
              <a:rPr lang="ru-RU" sz="1050" i="1" dirty="0">
                <a:solidFill>
                  <a:srgbClr val="FFFF00"/>
                </a:solidFill>
              </a:rPr>
              <a:t>наложение административного штрафа </a:t>
            </a:r>
            <a:r>
              <a:rPr lang="ru-RU" sz="1050" i="1" u="sng" dirty="0">
                <a:solidFill>
                  <a:srgbClr val="FFFF00"/>
                </a:solidFill>
              </a:rPr>
              <a:t>на должностных лиц в размере от пятнадцати тысяч до двадцати пяти тысяч </a:t>
            </a:r>
            <a:r>
              <a:rPr lang="ru-RU" sz="1050" i="1" dirty="0">
                <a:solidFill>
                  <a:srgbClr val="FFFF00"/>
                </a:solidFill>
              </a:rPr>
              <a:t>рублей; на лиц, осуществляющих предпринимательскую деятельность без образования юридического лица, - от пятнадцати тысяч до двадцати пяти тысяч рублей; </a:t>
            </a:r>
            <a:r>
              <a:rPr lang="ru-RU" sz="1050" i="1" u="sng" dirty="0">
                <a:solidFill>
                  <a:srgbClr val="FFFF00"/>
                </a:solidFill>
              </a:rPr>
              <a:t>на юридических лиц - от ста десяти тысяч до ста тридцати тысяч рублей.</a:t>
            </a:r>
            <a:r>
              <a:rPr lang="ru-RU" sz="1050" i="1" dirty="0">
                <a:solidFill>
                  <a:srgbClr val="FFFF00"/>
                </a:solidFill>
              </a:rPr>
              <a:t/>
            </a:r>
            <a:br>
              <a:rPr lang="ru-RU" sz="1050" i="1" dirty="0">
                <a:solidFill>
                  <a:srgbClr val="FFFF00"/>
                </a:solidFill>
              </a:rPr>
            </a:br>
            <a:r>
              <a:rPr lang="ru-RU" sz="1050" i="1" dirty="0" smtClean="0">
                <a:solidFill>
                  <a:srgbClr val="FFFF00"/>
                </a:solidFill>
              </a:rPr>
              <a:t>         4</a:t>
            </a:r>
            <a:r>
              <a:rPr lang="ru-RU" sz="1050" i="1" dirty="0">
                <a:solidFill>
                  <a:srgbClr val="FFFF00"/>
                </a:solidFill>
              </a:rPr>
              <a:t>. </a:t>
            </a:r>
            <a:r>
              <a:rPr lang="ru-RU" sz="1050" i="1" u="sng" dirty="0">
                <a:solidFill>
                  <a:srgbClr val="FFFF00"/>
                </a:solidFill>
              </a:rPr>
              <a:t>Необеспечение работников средствами индивидуальной защиты </a:t>
            </a:r>
            <a:r>
              <a:rPr lang="ru-RU" sz="1050" i="1" dirty="0">
                <a:solidFill>
                  <a:srgbClr val="FFFF00"/>
                </a:solidFill>
              </a:rPr>
              <a:t>-</a:t>
            </a:r>
            <a:br>
              <a:rPr lang="ru-RU" sz="1050" i="1" dirty="0">
                <a:solidFill>
                  <a:srgbClr val="FFFF00"/>
                </a:solidFill>
              </a:rPr>
            </a:br>
            <a:r>
              <a:rPr lang="ru-RU" sz="1050" i="1" dirty="0">
                <a:solidFill>
                  <a:srgbClr val="FFFF00"/>
                </a:solidFill>
              </a:rPr>
              <a:t>влечет наложение административного штрафа </a:t>
            </a:r>
            <a:r>
              <a:rPr lang="ru-RU" sz="1050" i="1" u="sng" dirty="0">
                <a:solidFill>
                  <a:srgbClr val="FFFF00"/>
                </a:solidFill>
              </a:rPr>
              <a:t>на должностных лиц в размере от двадцати тысяч до тридцати тысяч рублей</a:t>
            </a:r>
            <a:r>
              <a:rPr lang="ru-RU" sz="1050" i="1" dirty="0">
                <a:solidFill>
                  <a:srgbClr val="FFFF00"/>
                </a:solidFill>
              </a:rPr>
              <a:t>; на лиц, осуществляющих предпринимательскую деятельность без образования юридического лица, - от двадцати тысяч до тридцати тысяч рублей; </a:t>
            </a:r>
            <a:r>
              <a:rPr lang="ru-RU" sz="1050" i="1" u="sng" dirty="0">
                <a:solidFill>
                  <a:srgbClr val="FFFF00"/>
                </a:solidFill>
              </a:rPr>
              <a:t>на юридических лиц - от ста тридцати тысяч до ста пятидесяти тысяч рублей.</a:t>
            </a:r>
            <a:r>
              <a:rPr lang="ru-RU" sz="1050" i="1" dirty="0">
                <a:solidFill>
                  <a:srgbClr val="FFFF00"/>
                </a:solidFill>
              </a:rPr>
              <a:t/>
            </a:r>
            <a:br>
              <a:rPr lang="ru-RU" sz="1050" i="1" dirty="0">
                <a:solidFill>
                  <a:srgbClr val="FFFF00"/>
                </a:solidFill>
              </a:rPr>
            </a:br>
            <a:r>
              <a:rPr lang="ru-RU" sz="1050" i="1" dirty="0" smtClean="0">
                <a:solidFill>
                  <a:srgbClr val="FFFF00"/>
                </a:solidFill>
              </a:rPr>
              <a:t>        5</a:t>
            </a:r>
            <a:r>
              <a:rPr lang="ru-RU" sz="1050" i="1" dirty="0">
                <a:solidFill>
                  <a:srgbClr val="FFFF00"/>
                </a:solidFill>
              </a:rPr>
              <a:t>. Совершение административных правонарушений, предусмотренных частями 1 - 4 настоящей статьи, лицом</a:t>
            </a:r>
            <a:r>
              <a:rPr lang="ru-RU" sz="1050" i="1" u="sng" dirty="0">
                <a:solidFill>
                  <a:srgbClr val="FFFF00"/>
                </a:solidFill>
              </a:rPr>
              <a:t>, ранее подвергнутым </a:t>
            </a:r>
            <a:r>
              <a:rPr lang="ru-RU" sz="1050" i="1" dirty="0">
                <a:solidFill>
                  <a:srgbClr val="FFFF00"/>
                </a:solidFill>
              </a:rPr>
              <a:t>административному наказанию </a:t>
            </a:r>
            <a:r>
              <a:rPr lang="ru-RU" sz="1050" i="1" u="sng" dirty="0">
                <a:solidFill>
                  <a:srgbClr val="FFFF00"/>
                </a:solidFill>
              </a:rPr>
              <a:t>за аналогичное административное </a:t>
            </a:r>
            <a:r>
              <a:rPr lang="ru-RU" sz="1050" i="1" dirty="0">
                <a:solidFill>
                  <a:srgbClr val="FFFF00"/>
                </a:solidFill>
              </a:rPr>
              <a:t>правонарушение, </a:t>
            </a:r>
            <a:r>
              <a:rPr lang="ru-RU" sz="1050" i="1" dirty="0" smtClean="0">
                <a:solidFill>
                  <a:srgbClr val="FFFF00"/>
                </a:solidFill>
              </a:rPr>
              <a:t>-влечет </a:t>
            </a:r>
            <a:r>
              <a:rPr lang="ru-RU" sz="1050" i="1" dirty="0">
                <a:solidFill>
                  <a:srgbClr val="FFFF00"/>
                </a:solidFill>
              </a:rPr>
              <a:t>наложение административного штрафа </a:t>
            </a:r>
            <a:r>
              <a:rPr lang="ru-RU" sz="1050" i="1" u="sng" dirty="0">
                <a:solidFill>
                  <a:srgbClr val="FFFF00"/>
                </a:solidFill>
              </a:rPr>
              <a:t>на должностных лиц в размере от тридцати тысяч до сорока тысяч </a:t>
            </a:r>
            <a:r>
              <a:rPr lang="ru-RU" sz="1050" i="1" dirty="0">
                <a:solidFill>
                  <a:srgbClr val="FFFF00"/>
                </a:solidFill>
              </a:rPr>
              <a:t>рублей или </a:t>
            </a:r>
            <a:r>
              <a:rPr lang="ru-RU" sz="1050" i="1" u="sng" dirty="0">
                <a:solidFill>
                  <a:srgbClr val="FFFF00"/>
                </a:solidFill>
              </a:rPr>
              <a:t>дисквалификацию на срок от одного года до трех лет</a:t>
            </a:r>
            <a:r>
              <a:rPr lang="ru-RU" sz="1050" i="1" dirty="0">
                <a:solidFill>
                  <a:srgbClr val="FFFF00"/>
                </a:solidFill>
              </a:rPr>
              <a:t>; на лиц, осуществляющих предпринимательскую деятельность без образования юридического лица, - от тридцати тысяч до сорока тысяч рублей или административное приостановление деятельности на срок до девяноста суток; </a:t>
            </a:r>
            <a:r>
              <a:rPr lang="ru-RU" sz="1050" i="1" u="sng" dirty="0">
                <a:solidFill>
                  <a:srgbClr val="FFFF00"/>
                </a:solidFill>
              </a:rPr>
              <a:t>на юридических лиц - от ста тысяч до двухсот тысяч рублей или административное приостановление деятельности на срок до девяноста суток.</a:t>
            </a:r>
            <a:br>
              <a:rPr lang="ru-RU" sz="1050" i="1" u="sng" dirty="0">
                <a:solidFill>
                  <a:srgbClr val="FFFF00"/>
                </a:solidFill>
              </a:rPr>
            </a:br>
            <a:r>
              <a:rPr lang="ru-RU" sz="1050" b="0" dirty="0"/>
              <a:t/>
            </a:r>
            <a:br>
              <a:rPr lang="ru-RU" sz="1050" b="0" dirty="0"/>
            </a:br>
            <a:r>
              <a:rPr lang="ru-RU" sz="1050" b="0" dirty="0"/>
              <a:t/>
            </a:r>
            <a:br>
              <a:rPr lang="ru-RU" sz="1050" b="0" dirty="0"/>
            </a:br>
            <a:r>
              <a:rPr lang="ru-RU" sz="1200" b="0" i="1" cap="none" dirty="0" smtClean="0">
                <a:ln>
                  <a:noFill/>
                </a:ln>
                <a:solidFill>
                  <a:srgbClr val="FFFF00"/>
                </a:solidFill>
                <a:ea typeface="+mn-ea"/>
                <a:cs typeface="+mn-cs"/>
              </a:rPr>
              <a:t/>
            </a:r>
            <a:br>
              <a:rPr lang="ru-RU" sz="1200" b="0" i="1" cap="none" dirty="0" smtClean="0">
                <a:ln>
                  <a:noFill/>
                </a:ln>
                <a:solidFill>
                  <a:srgbClr val="FFFF00"/>
                </a:solidFill>
                <a:ea typeface="+mn-ea"/>
                <a:cs typeface="+mn-cs"/>
              </a:rPr>
            </a:br>
            <a:endParaRPr lang="ru-RU" sz="1200" i="1" dirty="0"/>
          </a:p>
        </p:txBody>
      </p:sp>
      <p:sp>
        <p:nvSpPr>
          <p:cNvPr id="4" name="Текст 3"/>
          <p:cNvSpPr>
            <a:spLocks noGrp="1"/>
          </p:cNvSpPr>
          <p:nvPr>
            <p:ph type="body" idx="1"/>
          </p:nvPr>
        </p:nvSpPr>
        <p:spPr>
          <a:xfrm>
            <a:off x="1267262" y="0"/>
            <a:ext cx="6122138" cy="526758"/>
          </a:xfrm>
        </p:spPr>
        <p:txBody>
          <a:bodyPr>
            <a:noAutofit/>
          </a:bodyPr>
          <a:lstStyle/>
          <a:p>
            <a:pPr algn="ctr"/>
            <a:r>
              <a:rPr lang="ru-RU" sz="2400" dirty="0" smtClean="0">
                <a:solidFill>
                  <a:srgbClr val="FFFF00"/>
                </a:solidFill>
              </a:rPr>
              <a:t>Изменения в </a:t>
            </a:r>
            <a:r>
              <a:rPr lang="ru-RU" sz="2400" dirty="0" err="1" smtClean="0">
                <a:solidFill>
                  <a:srgbClr val="FFFF00"/>
                </a:solidFill>
              </a:rPr>
              <a:t>КРФоАП</a:t>
            </a:r>
            <a:r>
              <a:rPr lang="ru-RU" sz="2400" dirty="0" smtClean="0">
                <a:solidFill>
                  <a:srgbClr val="FFFF00"/>
                </a:solidFill>
              </a:rPr>
              <a:t>(продолжение)</a:t>
            </a:r>
            <a:endParaRPr lang="ru-RU" sz="2400" dirty="0">
              <a:solidFill>
                <a:srgbClr val="FFFF00"/>
              </a:solidFill>
            </a:endParaRPr>
          </a:p>
        </p:txBody>
      </p:sp>
    </p:spTree>
    <p:extLst>
      <p:ext uri="{BB962C8B-B14F-4D97-AF65-F5344CB8AC3E}">
        <p14:creationId xmlns:p14="http://schemas.microsoft.com/office/powerpoint/2010/main" val="31485061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43949" y="830510"/>
            <a:ext cx="8464491" cy="5517424"/>
          </a:xfrm>
        </p:spPr>
        <p:txBody>
          <a:bodyPr>
            <a:noAutofit/>
          </a:bodyPr>
          <a:lstStyle/>
          <a:p>
            <a:pPr algn="l"/>
            <a:r>
              <a:rPr lang="ru-RU" sz="1400" b="0" dirty="0">
                <a:solidFill>
                  <a:srgbClr val="FF0000"/>
                </a:solidFill>
              </a:rPr>
              <a:t>Статья 14.54. </a:t>
            </a:r>
            <a:r>
              <a:rPr lang="ru-RU" sz="1050" i="1" dirty="0">
                <a:solidFill>
                  <a:srgbClr val="FFFF00"/>
                </a:solidFill>
                <a:latin typeface="+mn-lt"/>
              </a:rPr>
              <a:t>Нарушение установленного порядка проведения специальной оценки условий труда</a:t>
            </a:r>
            <a:br>
              <a:rPr lang="ru-RU" sz="1050" i="1" dirty="0">
                <a:solidFill>
                  <a:srgbClr val="FFFF00"/>
                </a:solidFill>
                <a:latin typeface="+mn-lt"/>
              </a:rPr>
            </a:br>
            <a:r>
              <a:rPr lang="ru-RU" sz="1050" i="1" dirty="0">
                <a:solidFill>
                  <a:srgbClr val="FFFF00"/>
                </a:solidFill>
                <a:latin typeface="+mn-lt"/>
              </a:rPr>
              <a:t/>
            </a:r>
            <a:br>
              <a:rPr lang="ru-RU" sz="1050" i="1" dirty="0">
                <a:solidFill>
                  <a:srgbClr val="FFFF00"/>
                </a:solidFill>
                <a:latin typeface="+mn-lt"/>
              </a:rPr>
            </a:br>
            <a:r>
              <a:rPr lang="ru-RU" sz="1050" i="1" dirty="0" smtClean="0">
                <a:solidFill>
                  <a:srgbClr val="FFFF00"/>
                </a:solidFill>
                <a:latin typeface="+mn-lt"/>
              </a:rPr>
              <a:t>            1</a:t>
            </a:r>
            <a:r>
              <a:rPr lang="ru-RU" sz="1050" i="1" dirty="0">
                <a:solidFill>
                  <a:srgbClr val="FFFF00"/>
                </a:solidFill>
                <a:latin typeface="+mn-lt"/>
              </a:rPr>
              <a:t>. Нарушение </a:t>
            </a:r>
            <a:r>
              <a:rPr lang="ru-RU" sz="1050" i="1" u="sng" dirty="0">
                <a:solidFill>
                  <a:srgbClr val="FFFF00"/>
                </a:solidFill>
                <a:latin typeface="+mn-lt"/>
              </a:rPr>
              <a:t>организацией, проводившей специальную оценку условий труда</a:t>
            </a:r>
            <a:r>
              <a:rPr lang="ru-RU" sz="1050" i="1" dirty="0">
                <a:solidFill>
                  <a:srgbClr val="FFFF00"/>
                </a:solidFill>
                <a:latin typeface="+mn-lt"/>
              </a:rPr>
              <a:t>, установленного порядка проведения специальной оценки условий труда </a:t>
            </a:r>
            <a:r>
              <a:rPr lang="ru-RU" sz="1050" i="1" dirty="0" smtClean="0">
                <a:solidFill>
                  <a:srgbClr val="FFFF00"/>
                </a:solidFill>
                <a:latin typeface="+mn-lt"/>
              </a:rPr>
              <a:t>-</a:t>
            </a:r>
            <a:br>
              <a:rPr lang="ru-RU" sz="1050" i="1" dirty="0" smtClean="0">
                <a:solidFill>
                  <a:srgbClr val="FFFF00"/>
                </a:solidFill>
                <a:latin typeface="+mn-lt"/>
              </a:rPr>
            </a:br>
            <a:r>
              <a:rPr lang="ru-RU" sz="1050" i="1" dirty="0" smtClean="0">
                <a:solidFill>
                  <a:srgbClr val="FFFF00"/>
                </a:solidFill>
                <a:latin typeface="+mn-lt"/>
              </a:rPr>
              <a:t> влечет </a:t>
            </a:r>
            <a:r>
              <a:rPr lang="ru-RU" sz="1050" i="1" dirty="0">
                <a:solidFill>
                  <a:srgbClr val="FFFF00"/>
                </a:solidFill>
                <a:latin typeface="+mn-lt"/>
              </a:rPr>
              <a:t>наложение административного штрафа на </a:t>
            </a:r>
            <a:r>
              <a:rPr lang="ru-RU" sz="1050" i="1" u="sng" dirty="0">
                <a:solidFill>
                  <a:srgbClr val="FFFF00"/>
                </a:solidFill>
                <a:latin typeface="+mn-lt"/>
              </a:rPr>
              <a:t>должностных лиц в размере от двадцати тысяч до тридцати </a:t>
            </a:r>
            <a:r>
              <a:rPr lang="ru-RU" sz="1050" i="1" dirty="0">
                <a:solidFill>
                  <a:srgbClr val="FFFF00"/>
                </a:solidFill>
                <a:latin typeface="+mn-lt"/>
              </a:rPr>
              <a:t>тысяч рублей</a:t>
            </a:r>
            <a:r>
              <a:rPr lang="ru-RU" sz="1050" i="1" u="sng" dirty="0">
                <a:solidFill>
                  <a:srgbClr val="FFFF00"/>
                </a:solidFill>
                <a:latin typeface="+mn-lt"/>
              </a:rPr>
              <a:t>; на юридических лиц - от семидесяти тысяч до ста тысяч</a:t>
            </a:r>
            <a:r>
              <a:rPr lang="ru-RU" sz="1050" i="1" dirty="0">
                <a:solidFill>
                  <a:srgbClr val="FFFF00"/>
                </a:solidFill>
                <a:latin typeface="+mn-lt"/>
              </a:rPr>
              <a:t> рублей.</a:t>
            </a:r>
            <a:br>
              <a:rPr lang="ru-RU" sz="1050" i="1" dirty="0">
                <a:solidFill>
                  <a:srgbClr val="FFFF00"/>
                </a:solidFill>
                <a:latin typeface="+mn-lt"/>
              </a:rPr>
            </a:br>
            <a:r>
              <a:rPr lang="ru-RU" sz="1050" i="1" dirty="0" smtClean="0">
                <a:solidFill>
                  <a:srgbClr val="FFFF00"/>
                </a:solidFill>
                <a:latin typeface="+mn-lt"/>
              </a:rPr>
              <a:t>              2</a:t>
            </a:r>
            <a:r>
              <a:rPr lang="ru-RU" sz="1050" i="1" dirty="0">
                <a:solidFill>
                  <a:srgbClr val="FFFF00"/>
                </a:solidFill>
                <a:latin typeface="+mn-lt"/>
              </a:rPr>
              <a:t>. Совершение административного правонарушения, предусмотренного частью 1 настоящей статьи, лицом, </a:t>
            </a:r>
            <a:r>
              <a:rPr lang="ru-RU" sz="1050" i="1" u="sng" dirty="0">
                <a:solidFill>
                  <a:srgbClr val="FFFF00"/>
                </a:solidFill>
                <a:latin typeface="+mn-lt"/>
              </a:rPr>
              <a:t>ранее подвергнутым административному наказанию за аналогичное </a:t>
            </a:r>
            <a:r>
              <a:rPr lang="ru-RU" sz="1050" i="1" dirty="0">
                <a:solidFill>
                  <a:srgbClr val="FFFF00"/>
                </a:solidFill>
                <a:latin typeface="+mn-lt"/>
              </a:rPr>
              <a:t>административное правонарушение, </a:t>
            </a:r>
            <a:r>
              <a:rPr lang="ru-RU" sz="1050" i="1" dirty="0" smtClean="0">
                <a:solidFill>
                  <a:srgbClr val="FFFF00"/>
                </a:solidFill>
                <a:latin typeface="+mn-lt"/>
              </a:rPr>
              <a:t>-влечет наложение </a:t>
            </a:r>
            <a:r>
              <a:rPr lang="ru-RU" sz="1050" i="1" dirty="0">
                <a:solidFill>
                  <a:srgbClr val="FFFF00"/>
                </a:solidFill>
                <a:latin typeface="+mn-lt"/>
              </a:rPr>
              <a:t>административного штрафа </a:t>
            </a:r>
            <a:r>
              <a:rPr lang="ru-RU" sz="1050" i="1" u="sng" dirty="0">
                <a:solidFill>
                  <a:srgbClr val="FFFF00"/>
                </a:solidFill>
                <a:latin typeface="+mn-lt"/>
              </a:rPr>
              <a:t>на должностных лиц в размере от сорока тысяч до пятидесяти тысяч </a:t>
            </a:r>
            <a:r>
              <a:rPr lang="ru-RU" sz="1050" i="1" dirty="0">
                <a:solidFill>
                  <a:srgbClr val="FFFF00"/>
                </a:solidFill>
                <a:latin typeface="+mn-lt"/>
              </a:rPr>
              <a:t>рублей </a:t>
            </a:r>
            <a:r>
              <a:rPr lang="ru-RU" sz="1050" i="1" u="sng" dirty="0">
                <a:solidFill>
                  <a:srgbClr val="FFFF00"/>
                </a:solidFill>
                <a:latin typeface="+mn-lt"/>
              </a:rPr>
              <a:t>или дисквалификацию </a:t>
            </a:r>
            <a:r>
              <a:rPr lang="ru-RU" sz="1050" i="1" dirty="0">
                <a:solidFill>
                  <a:srgbClr val="FFFF00"/>
                </a:solidFill>
                <a:latin typeface="+mn-lt"/>
              </a:rPr>
              <a:t>на срок </a:t>
            </a:r>
            <a:r>
              <a:rPr lang="ru-RU" sz="1050" i="1" u="sng" dirty="0">
                <a:solidFill>
                  <a:srgbClr val="FFFF00"/>
                </a:solidFill>
                <a:latin typeface="+mn-lt"/>
              </a:rPr>
              <a:t>от одного года до трех лет</a:t>
            </a:r>
            <a:r>
              <a:rPr lang="ru-RU" sz="1050" i="1" dirty="0">
                <a:solidFill>
                  <a:srgbClr val="FFFF00"/>
                </a:solidFill>
                <a:latin typeface="+mn-lt"/>
              </a:rPr>
              <a:t>; </a:t>
            </a:r>
            <a:r>
              <a:rPr lang="ru-RU" sz="1050" i="1" u="sng" dirty="0">
                <a:solidFill>
                  <a:srgbClr val="FFFF00"/>
                </a:solidFill>
                <a:latin typeface="+mn-lt"/>
              </a:rPr>
              <a:t>на юридических лиц - в размере от ста тысяч до двухсот тысяч рублей или административное приостановление деятельности на срок до девяноста суток.</a:t>
            </a:r>
            <a:r>
              <a:rPr lang="ru-RU" sz="1050" i="1" dirty="0">
                <a:solidFill>
                  <a:srgbClr val="FFFF00"/>
                </a:solidFill>
                <a:latin typeface="+mn-lt"/>
              </a:rPr>
              <a:t/>
            </a:r>
            <a:br>
              <a:rPr lang="ru-RU" sz="1050" i="1" dirty="0">
                <a:solidFill>
                  <a:srgbClr val="FFFF00"/>
                </a:solidFill>
                <a:latin typeface="+mn-lt"/>
              </a:rPr>
            </a:br>
            <a:r>
              <a:rPr lang="ru-RU" sz="1050" i="1" dirty="0">
                <a:solidFill>
                  <a:srgbClr val="FFFF00"/>
                </a:solidFill>
                <a:latin typeface="+mn-lt"/>
              </a:rPr>
              <a:t>Примечание. Эксперт организации, проводившей специальную оценку условий труда, совершивший при проведении специальной оценки условий труда административное правонарушение, предусмотренное настоящей статьей, несет административную ответственность как должностное лицо.";</a:t>
            </a:r>
            <a:r>
              <a:rPr lang="ru-RU" sz="1050" b="0" dirty="0">
                <a:solidFill>
                  <a:srgbClr val="FFFF00"/>
                </a:solidFill>
              </a:rPr>
              <a:t/>
            </a:r>
            <a:br>
              <a:rPr lang="ru-RU" sz="1050" b="0" dirty="0">
                <a:solidFill>
                  <a:srgbClr val="FFFF00"/>
                </a:solidFill>
              </a:rPr>
            </a:br>
            <a:r>
              <a:rPr lang="ru-RU" sz="1050" b="0" dirty="0">
                <a:solidFill>
                  <a:srgbClr val="FFFF00"/>
                </a:solidFill>
              </a:rPr>
              <a:t/>
            </a:r>
            <a:br>
              <a:rPr lang="ru-RU" sz="1050" b="0" dirty="0">
                <a:solidFill>
                  <a:srgbClr val="FFFF00"/>
                </a:solidFill>
              </a:rPr>
            </a:br>
            <a:r>
              <a:rPr lang="ru-RU" sz="1050" b="0" dirty="0"/>
              <a:t/>
            </a:r>
            <a:br>
              <a:rPr lang="ru-RU" sz="1050" b="0" dirty="0"/>
            </a:br>
            <a:r>
              <a:rPr lang="ru-RU" sz="1050" b="0" dirty="0"/>
              <a:t/>
            </a:r>
            <a:br>
              <a:rPr lang="ru-RU" sz="1050" b="0" dirty="0"/>
            </a:br>
            <a:r>
              <a:rPr lang="ru-RU" sz="1050" b="0" dirty="0"/>
              <a:t/>
            </a:r>
            <a:br>
              <a:rPr lang="ru-RU" sz="1050" b="0" dirty="0"/>
            </a:br>
            <a:r>
              <a:rPr lang="ru-RU" sz="1050" b="0" dirty="0" smtClean="0"/>
              <a:t>"</a:t>
            </a:r>
            <a:r>
              <a:rPr lang="ru-RU" sz="1200" b="0" i="1" cap="none" dirty="0" smtClean="0">
                <a:ln>
                  <a:noFill/>
                </a:ln>
                <a:solidFill>
                  <a:srgbClr val="FFFF00"/>
                </a:solidFill>
                <a:ea typeface="+mn-ea"/>
                <a:cs typeface="+mn-cs"/>
              </a:rPr>
              <a:t/>
            </a:r>
            <a:br>
              <a:rPr lang="ru-RU" sz="1200" b="0" i="1" cap="none" dirty="0" smtClean="0">
                <a:ln>
                  <a:noFill/>
                </a:ln>
                <a:solidFill>
                  <a:srgbClr val="FFFF00"/>
                </a:solidFill>
                <a:ea typeface="+mn-ea"/>
                <a:cs typeface="+mn-cs"/>
              </a:rPr>
            </a:br>
            <a:endParaRPr lang="ru-RU" sz="1200" i="1" dirty="0"/>
          </a:p>
        </p:txBody>
      </p:sp>
      <p:sp>
        <p:nvSpPr>
          <p:cNvPr id="4" name="Текст 3"/>
          <p:cNvSpPr>
            <a:spLocks noGrp="1"/>
          </p:cNvSpPr>
          <p:nvPr>
            <p:ph type="body" idx="1"/>
          </p:nvPr>
        </p:nvSpPr>
        <p:spPr>
          <a:xfrm>
            <a:off x="1200150" y="236641"/>
            <a:ext cx="6122138" cy="526758"/>
          </a:xfrm>
        </p:spPr>
        <p:txBody>
          <a:bodyPr>
            <a:noAutofit/>
          </a:bodyPr>
          <a:lstStyle/>
          <a:p>
            <a:pPr algn="ctr"/>
            <a:r>
              <a:rPr lang="ru-RU" sz="2400" dirty="0" smtClean="0">
                <a:solidFill>
                  <a:srgbClr val="FFFF00"/>
                </a:solidFill>
              </a:rPr>
              <a:t>Изменения в </a:t>
            </a:r>
            <a:r>
              <a:rPr lang="ru-RU" sz="2400" dirty="0" err="1" smtClean="0">
                <a:solidFill>
                  <a:srgbClr val="FFFF00"/>
                </a:solidFill>
              </a:rPr>
              <a:t>КРФоАП</a:t>
            </a:r>
            <a:r>
              <a:rPr lang="ru-RU" sz="2400" dirty="0" smtClean="0">
                <a:solidFill>
                  <a:srgbClr val="FFFF00"/>
                </a:solidFill>
              </a:rPr>
              <a:t>(продолжение)</a:t>
            </a:r>
            <a:endParaRPr lang="ru-RU" sz="2400" dirty="0">
              <a:solidFill>
                <a:srgbClr val="FFFF00"/>
              </a:solidFill>
            </a:endParaRPr>
          </a:p>
        </p:txBody>
      </p:sp>
    </p:spTree>
    <p:extLst>
      <p:ext uri="{BB962C8B-B14F-4D97-AF65-F5344CB8AC3E}">
        <p14:creationId xmlns:p14="http://schemas.microsoft.com/office/powerpoint/2010/main" val="34305741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81025" y="2311772"/>
            <a:ext cx="7991475" cy="4036162"/>
          </a:xfrm>
        </p:spPr>
        <p:txBody>
          <a:bodyPr>
            <a:normAutofit/>
          </a:bodyPr>
          <a:lstStyle/>
          <a:p>
            <a:pPr lvl="0" algn="just">
              <a:lnSpc>
                <a:spcPct val="90000"/>
              </a:lnSpc>
              <a:spcBef>
                <a:spcPts val="0"/>
              </a:spcBef>
              <a:defRPr/>
            </a:pPr>
            <a:r>
              <a:rPr lang="ru-RU" sz="2400" b="0" cap="none" dirty="0" smtClean="0">
                <a:ln>
                  <a:noFill/>
                </a:ln>
                <a:solidFill>
                  <a:srgbClr val="FFFF00"/>
                </a:solidFill>
                <a:ea typeface="+mn-ea"/>
                <a:cs typeface="+mn-cs"/>
              </a:rPr>
              <a:t>проекта </a:t>
            </a:r>
            <a:r>
              <a:rPr lang="ru-RU" sz="2400" b="0" cap="none" dirty="0" err="1" smtClean="0">
                <a:ln>
                  <a:noFill/>
                </a:ln>
                <a:solidFill>
                  <a:srgbClr val="FFFF00"/>
                </a:solidFill>
                <a:ea typeface="+mn-ea"/>
                <a:cs typeface="+mn-cs"/>
              </a:rPr>
              <a:t>Роструда</a:t>
            </a:r>
            <a:r>
              <a:rPr lang="ru-RU" sz="2400" b="0" cap="none" dirty="0" smtClean="0">
                <a:ln>
                  <a:noFill/>
                </a:ln>
                <a:solidFill>
                  <a:srgbClr val="FFFF00"/>
                </a:solidFill>
                <a:ea typeface="+mn-ea"/>
                <a:cs typeface="+mn-cs"/>
              </a:rPr>
              <a:t>: «</a:t>
            </a:r>
            <a:r>
              <a:rPr lang="ru-RU" sz="2400" cap="none" dirty="0" smtClean="0">
                <a:ln>
                  <a:noFill/>
                </a:ln>
                <a:solidFill>
                  <a:srgbClr val="FFFF00"/>
                </a:solidFill>
                <a:ea typeface="+mn-ea"/>
                <a:cs typeface="+mn-cs"/>
              </a:rPr>
              <a:t>Декларирование деятельности предприятия по реализации трудовых прав работников и работодателей»</a:t>
            </a:r>
            <a:br>
              <a:rPr lang="ru-RU" sz="2400" cap="none" dirty="0" smtClean="0">
                <a:ln>
                  <a:noFill/>
                </a:ln>
                <a:solidFill>
                  <a:srgbClr val="FFFF00"/>
                </a:solidFill>
                <a:ea typeface="+mn-ea"/>
                <a:cs typeface="+mn-cs"/>
              </a:rPr>
            </a:br>
            <a:r>
              <a:rPr lang="ru-RU" sz="2400" b="0" cap="none" dirty="0" smtClean="0">
                <a:ln>
                  <a:noFill/>
                </a:ln>
                <a:solidFill>
                  <a:srgbClr val="FFFF00"/>
                </a:solidFill>
                <a:ea typeface="+mn-ea"/>
                <a:cs typeface="+mn-cs"/>
              </a:rPr>
              <a:t/>
            </a:r>
            <a:br>
              <a:rPr lang="ru-RU" sz="2400" b="0" cap="none" dirty="0" smtClean="0">
                <a:ln>
                  <a:noFill/>
                </a:ln>
                <a:solidFill>
                  <a:srgbClr val="FFFF00"/>
                </a:solidFill>
                <a:ea typeface="+mn-ea"/>
                <a:cs typeface="+mn-cs"/>
              </a:rPr>
            </a:br>
            <a:r>
              <a:rPr lang="ru-RU" sz="2400" cap="none" dirty="0" smtClean="0">
                <a:ln>
                  <a:noFill/>
                </a:ln>
                <a:solidFill>
                  <a:srgbClr val="FFFF00"/>
                </a:solidFill>
                <a:ea typeface="+mn-ea"/>
                <a:cs typeface="+mn-cs"/>
              </a:rPr>
              <a:t> </a:t>
            </a:r>
            <a:r>
              <a:rPr lang="ru-RU" sz="2400" b="0" cap="none" dirty="0" smtClean="0">
                <a:ln>
                  <a:noFill/>
                </a:ln>
                <a:solidFill>
                  <a:srgbClr val="FFFF00"/>
                </a:solidFill>
                <a:ea typeface="+mn-ea"/>
                <a:cs typeface="+mn-cs"/>
              </a:rPr>
              <a:t>Мы уже </a:t>
            </a:r>
            <a:r>
              <a:rPr lang="ru-RU" sz="2400" b="0" cap="none" dirty="0" err="1" smtClean="0">
                <a:ln>
                  <a:noFill/>
                </a:ln>
                <a:solidFill>
                  <a:srgbClr val="FFFF00"/>
                </a:solidFill>
                <a:ea typeface="+mn-ea"/>
                <a:cs typeface="+mn-cs"/>
              </a:rPr>
              <a:t>шятый</a:t>
            </a:r>
            <a:r>
              <a:rPr lang="ru-RU" sz="2400" b="0" cap="none" dirty="0" smtClean="0">
                <a:ln>
                  <a:noFill/>
                </a:ln>
                <a:solidFill>
                  <a:srgbClr val="FFFF00"/>
                </a:solidFill>
                <a:ea typeface="+mn-ea"/>
                <a:cs typeface="+mn-cs"/>
              </a:rPr>
              <a:t> год работаем в этом направлении, и за это время ни одна из 250 организации, имеющих наш «</a:t>
            </a:r>
            <a:r>
              <a:rPr lang="ru-RU" sz="2400" cap="none" dirty="0" smtClean="0">
                <a:ln>
                  <a:noFill/>
                </a:ln>
                <a:solidFill>
                  <a:srgbClr val="FFFF00"/>
                </a:solidFill>
                <a:ea typeface="+mn-ea"/>
                <a:cs typeface="+mn-cs"/>
              </a:rPr>
              <a:t>Сертификат доверия работодателю»</a:t>
            </a:r>
            <a:r>
              <a:rPr lang="ru-RU" sz="2400" b="0" cap="none" dirty="0" smtClean="0">
                <a:ln>
                  <a:noFill/>
                </a:ln>
                <a:solidFill>
                  <a:srgbClr val="FFFF00"/>
                </a:solidFill>
                <a:ea typeface="+mn-ea"/>
                <a:cs typeface="+mn-cs"/>
              </a:rPr>
              <a:t> не стала источником  ни одной жалобы их работников на нарушение трудового законодательства или плохую организацию охраны труда. </a:t>
            </a:r>
            <a:br>
              <a:rPr lang="ru-RU" sz="2400" b="0" cap="none" dirty="0" smtClean="0">
                <a:ln>
                  <a:noFill/>
                </a:ln>
                <a:solidFill>
                  <a:srgbClr val="FFFF00"/>
                </a:solidFill>
                <a:ea typeface="+mn-ea"/>
                <a:cs typeface="+mn-cs"/>
              </a:rPr>
            </a:br>
            <a:endParaRPr lang="ru-RU" dirty="0"/>
          </a:p>
        </p:txBody>
      </p:sp>
      <p:sp>
        <p:nvSpPr>
          <p:cNvPr id="4" name="Текст 3"/>
          <p:cNvSpPr>
            <a:spLocks noGrp="1"/>
          </p:cNvSpPr>
          <p:nvPr>
            <p:ph type="body" idx="1"/>
          </p:nvPr>
        </p:nvSpPr>
        <p:spPr>
          <a:xfrm>
            <a:off x="1200150" y="647701"/>
            <a:ext cx="6122138" cy="375756"/>
          </a:xfrm>
        </p:spPr>
        <p:txBody>
          <a:bodyPr>
            <a:noAutofit/>
          </a:bodyPr>
          <a:lstStyle/>
          <a:p>
            <a:pPr algn="ctr"/>
            <a:r>
              <a:rPr lang="ru-RU" sz="2400" dirty="0" smtClean="0">
                <a:solidFill>
                  <a:srgbClr val="FFFF00"/>
                </a:solidFill>
              </a:rPr>
              <a:t>Сертификаты доверия работодателю</a:t>
            </a:r>
            <a:endParaRPr lang="ru-RU" sz="2400" dirty="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2"/>
          <p:cNvGraphicFramePr>
            <a:graphicFrameLocks noChangeAspect="1"/>
          </p:cNvGraphicFramePr>
          <p:nvPr>
            <p:extLst>
              <p:ext uri="{D42A27DB-BD31-4B8C-83A1-F6EECF244321}">
                <p14:modId xmlns:p14="http://schemas.microsoft.com/office/powerpoint/2010/main" val="4244393052"/>
              </p:ext>
            </p:extLst>
          </p:nvPr>
        </p:nvGraphicFramePr>
        <p:xfrm>
          <a:off x="0" y="1071563"/>
          <a:ext cx="9144000" cy="5735636"/>
        </p:xfrm>
        <a:graphic>
          <a:graphicData uri="http://schemas.openxmlformats.org/drawingml/2006/chart">
            <c:chart xmlns:c="http://schemas.openxmlformats.org/drawingml/2006/chart" xmlns:r="http://schemas.openxmlformats.org/officeDocument/2006/relationships" r:id="rId3"/>
          </a:graphicData>
        </a:graphic>
      </p:graphicFrame>
      <p:sp>
        <p:nvSpPr>
          <p:cNvPr id="37891" name="Text Box 3"/>
          <p:cNvSpPr txBox="1">
            <a:spLocks noChangeArrowheads="1"/>
          </p:cNvSpPr>
          <p:nvPr/>
        </p:nvSpPr>
        <p:spPr bwMode="auto">
          <a:xfrm>
            <a:off x="0" y="0"/>
            <a:ext cx="9144000" cy="1071563"/>
          </a:xfrm>
          <a:prstGeom prst="rect">
            <a:avLst/>
          </a:prstGeom>
          <a:noFill/>
          <a:ln w="9525">
            <a:noFill/>
            <a:miter lim="800000"/>
            <a:headEnd/>
            <a:tailEnd/>
          </a:ln>
        </p:spPr>
        <p:txBody>
          <a:bodyPr anchor="ctr" anchorCtr="1"/>
          <a:lstStyle/>
          <a:p>
            <a:pPr algn="ctr">
              <a:spcBef>
                <a:spcPct val="50000"/>
              </a:spcBef>
            </a:pPr>
            <a:r>
              <a:rPr lang="ru-RU" sz="2400" dirty="0" smtClean="0">
                <a:solidFill>
                  <a:srgbClr val="FFFF00"/>
                </a:solidFill>
                <a:latin typeface="Arial" charset="0"/>
                <a:cs typeface="Arial" charset="0"/>
              </a:rPr>
              <a:t>Проведение проверок Госинспекторами труда  в организациях Ставропольского края</a:t>
            </a:r>
            <a:endParaRPr lang="ru-RU" sz="2400" b="1" dirty="0">
              <a:solidFill>
                <a:srgbClr val="FFFF00"/>
              </a:solidFill>
              <a:latin typeface="Arial" charset="0"/>
              <a:cs typeface="Arial" charset="0"/>
            </a:endParaRPr>
          </a:p>
        </p:txBody>
      </p:sp>
    </p:spTree>
    <p:extLst>
      <p:ext uri="{BB962C8B-B14F-4D97-AF65-F5344CB8AC3E}">
        <p14:creationId xmlns:p14="http://schemas.microsoft.com/office/powerpoint/2010/main" val="336458093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759366" y="558861"/>
            <a:ext cx="7126610" cy="743507"/>
          </a:xfrm>
        </p:spPr>
        <p:txBody>
          <a:bodyPr>
            <a:normAutofit/>
          </a:bodyPr>
          <a:lstStyle/>
          <a:p>
            <a:pPr algn="ctr"/>
            <a:r>
              <a:rPr lang="ru-RU" sz="2200" b="1" cap="all" dirty="0">
                <a:ln w="500">
                  <a:solidFill>
                    <a:schemeClr val="tx2">
                      <a:shade val="20000"/>
                      <a:satMod val="120000"/>
                    </a:schemeClr>
                  </a:solidFill>
                </a:ln>
                <a:solidFill>
                  <a:srgbClr val="FFFF00"/>
                </a:solidFill>
                <a:latin typeface="Arial" charset="0"/>
                <a:cs typeface="Arial" charset="0"/>
              </a:rPr>
              <a:t>Выявлено </a:t>
            </a:r>
            <a:r>
              <a:rPr lang="ru-RU" sz="2200" b="1" cap="all" dirty="0" smtClean="0">
                <a:ln w="500">
                  <a:solidFill>
                    <a:schemeClr val="tx2">
                      <a:shade val="20000"/>
                      <a:satMod val="120000"/>
                    </a:schemeClr>
                  </a:solidFill>
                </a:ln>
                <a:solidFill>
                  <a:srgbClr val="FFFF00"/>
                </a:solidFill>
                <a:latin typeface="Arial" charset="0"/>
                <a:cs typeface="Arial" charset="0"/>
              </a:rPr>
              <a:t>нарушений  законодательства</a:t>
            </a:r>
            <a:endParaRPr lang="ru-RU" sz="2200" b="1" cap="all" dirty="0">
              <a:ln w="500">
                <a:solidFill>
                  <a:schemeClr val="tx2">
                    <a:shade val="20000"/>
                    <a:satMod val="120000"/>
                  </a:schemeClr>
                </a:solidFill>
              </a:ln>
              <a:solidFill>
                <a:srgbClr val="FFFF00"/>
              </a:solidFill>
              <a:latin typeface="Arial" charset="0"/>
              <a:cs typeface="Arial" charset="0"/>
            </a:endParaRPr>
          </a:p>
          <a:p>
            <a:pPr algn="ctr"/>
            <a:endParaRPr lang="ru-RU" sz="2200" b="1" cap="all" dirty="0">
              <a:ln w="500">
                <a:solidFill>
                  <a:schemeClr val="tx2">
                    <a:shade val="20000"/>
                    <a:satMod val="120000"/>
                  </a:schemeClr>
                </a:solidFill>
              </a:ln>
              <a:solidFill>
                <a:srgbClr val="FFFF00"/>
              </a:solidFill>
              <a:latin typeface="Arial" charset="0"/>
              <a:cs typeface="Arial" charset="0"/>
            </a:endParaRPr>
          </a:p>
        </p:txBody>
      </p:sp>
      <p:graphicFrame>
        <p:nvGraphicFramePr>
          <p:cNvPr id="7" name="Диаграмма 6"/>
          <p:cNvGraphicFramePr/>
          <p:nvPr>
            <p:extLst>
              <p:ext uri="{D42A27DB-BD31-4B8C-83A1-F6EECF244321}">
                <p14:modId xmlns:p14="http://schemas.microsoft.com/office/powerpoint/2010/main" val="2552958176"/>
              </p:ext>
            </p:extLst>
          </p:nvPr>
        </p:nvGraphicFramePr>
        <p:xfrm>
          <a:off x="324464" y="1397000"/>
          <a:ext cx="8274251" cy="51380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625174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2"/>
          <p:cNvGraphicFramePr>
            <a:graphicFrameLocks noChangeAspect="1"/>
          </p:cNvGraphicFramePr>
          <p:nvPr>
            <p:extLst>
              <p:ext uri="{D42A27DB-BD31-4B8C-83A1-F6EECF244321}">
                <p14:modId xmlns:p14="http://schemas.microsoft.com/office/powerpoint/2010/main" val="2301741230"/>
              </p:ext>
            </p:extLst>
          </p:nvPr>
        </p:nvGraphicFramePr>
        <p:xfrm>
          <a:off x="0" y="1228725"/>
          <a:ext cx="9144000" cy="5508625"/>
        </p:xfrm>
        <a:graphic>
          <a:graphicData uri="http://schemas.openxmlformats.org/drawingml/2006/chart">
            <c:chart xmlns:c="http://schemas.openxmlformats.org/drawingml/2006/chart" xmlns:r="http://schemas.openxmlformats.org/officeDocument/2006/relationships" r:id="rId3"/>
          </a:graphicData>
        </a:graphic>
      </p:graphicFrame>
      <p:sp>
        <p:nvSpPr>
          <p:cNvPr id="37891" name="Text Box 3"/>
          <p:cNvSpPr txBox="1">
            <a:spLocks noChangeArrowheads="1"/>
          </p:cNvSpPr>
          <p:nvPr/>
        </p:nvSpPr>
        <p:spPr bwMode="auto">
          <a:xfrm>
            <a:off x="0" y="195263"/>
            <a:ext cx="9144000" cy="890588"/>
          </a:xfrm>
          <a:prstGeom prst="rect">
            <a:avLst/>
          </a:prstGeom>
          <a:noFill/>
          <a:ln w="9525">
            <a:noFill/>
            <a:miter lim="800000"/>
            <a:headEnd/>
            <a:tailEnd/>
          </a:ln>
        </p:spPr>
        <p:txBody>
          <a:bodyPr anchor="ctr" anchorCtr="1"/>
          <a:lstStyle/>
          <a:p>
            <a:pPr algn="ctr">
              <a:spcBef>
                <a:spcPct val="50000"/>
              </a:spcBef>
            </a:pPr>
            <a:r>
              <a:rPr lang="ru-RU" sz="2200" dirty="0">
                <a:solidFill>
                  <a:srgbClr val="FFFF00"/>
                </a:solidFill>
                <a:latin typeface="Arial" charset="0"/>
                <a:cs typeface="Arial" charset="0"/>
              </a:rPr>
              <a:t>Количество </a:t>
            </a:r>
            <a:r>
              <a:rPr lang="ru-RU" sz="2200" dirty="0" smtClean="0">
                <a:solidFill>
                  <a:srgbClr val="FFFF00"/>
                </a:solidFill>
                <a:latin typeface="Arial" charset="0"/>
                <a:cs typeface="Arial" charset="0"/>
              </a:rPr>
              <a:t>расследованных несчастных случаев в </a:t>
            </a:r>
            <a:r>
              <a:rPr lang="ru-RU" sz="2200" dirty="0">
                <a:solidFill>
                  <a:srgbClr val="FFFF00"/>
                </a:solidFill>
                <a:latin typeface="Arial" charset="0"/>
                <a:cs typeface="Arial" charset="0"/>
              </a:rPr>
              <a:t>Ставропольском </a:t>
            </a:r>
            <a:r>
              <a:rPr lang="ru-RU" sz="2200" dirty="0" smtClean="0">
                <a:solidFill>
                  <a:srgbClr val="FFFF00"/>
                </a:solidFill>
                <a:latin typeface="Arial" charset="0"/>
                <a:cs typeface="Arial" charset="0"/>
              </a:rPr>
              <a:t>крае за2012-2013 год</a:t>
            </a:r>
            <a:endParaRPr lang="ru-RU" sz="2200" dirty="0">
              <a:solidFill>
                <a:srgbClr val="FFFF00"/>
              </a:solidFill>
              <a:latin typeface="Arial" charset="0"/>
              <a:cs typeface="Arial"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2"/>
          <p:cNvGraphicFramePr>
            <a:graphicFrameLocks noChangeAspect="1"/>
          </p:cNvGraphicFramePr>
          <p:nvPr>
            <p:extLst>
              <p:ext uri="{D42A27DB-BD31-4B8C-83A1-F6EECF244321}">
                <p14:modId xmlns:p14="http://schemas.microsoft.com/office/powerpoint/2010/main" val="755102555"/>
              </p:ext>
            </p:extLst>
          </p:nvPr>
        </p:nvGraphicFramePr>
        <p:xfrm>
          <a:off x="0" y="1228725"/>
          <a:ext cx="9144000" cy="5508625"/>
        </p:xfrm>
        <a:graphic>
          <a:graphicData uri="http://schemas.openxmlformats.org/drawingml/2006/chart">
            <c:chart xmlns:c="http://schemas.openxmlformats.org/drawingml/2006/chart" xmlns:r="http://schemas.openxmlformats.org/officeDocument/2006/relationships" r:id="rId3"/>
          </a:graphicData>
        </a:graphic>
      </p:graphicFrame>
      <p:sp>
        <p:nvSpPr>
          <p:cNvPr id="37891" name="Text Box 3"/>
          <p:cNvSpPr txBox="1">
            <a:spLocks noChangeArrowheads="1"/>
          </p:cNvSpPr>
          <p:nvPr/>
        </p:nvSpPr>
        <p:spPr bwMode="auto">
          <a:xfrm>
            <a:off x="0" y="195263"/>
            <a:ext cx="9144000" cy="890588"/>
          </a:xfrm>
          <a:prstGeom prst="rect">
            <a:avLst/>
          </a:prstGeom>
          <a:noFill/>
          <a:ln w="9525">
            <a:noFill/>
            <a:miter lim="800000"/>
            <a:headEnd/>
            <a:tailEnd/>
          </a:ln>
        </p:spPr>
        <p:txBody>
          <a:bodyPr anchor="ctr" anchorCtr="1"/>
          <a:lstStyle/>
          <a:p>
            <a:pPr algn="ctr">
              <a:spcBef>
                <a:spcPct val="50000"/>
              </a:spcBef>
            </a:pPr>
            <a:r>
              <a:rPr lang="ru-RU" sz="2400" dirty="0">
                <a:solidFill>
                  <a:srgbClr val="FFFF00"/>
                </a:solidFill>
                <a:latin typeface="Arial" charset="0"/>
                <a:cs typeface="Arial" charset="0"/>
              </a:rPr>
              <a:t>Количество </a:t>
            </a:r>
            <a:r>
              <a:rPr lang="ru-RU" sz="2400" dirty="0" smtClean="0">
                <a:solidFill>
                  <a:srgbClr val="FFFF00"/>
                </a:solidFill>
                <a:latin typeface="Arial" charset="0"/>
                <a:cs typeface="Arial" charset="0"/>
              </a:rPr>
              <a:t>пострадавших со смертельным исходом в </a:t>
            </a:r>
            <a:r>
              <a:rPr lang="ru-RU" sz="2400" dirty="0">
                <a:solidFill>
                  <a:srgbClr val="FFFF00"/>
                </a:solidFill>
                <a:latin typeface="Arial" charset="0"/>
                <a:cs typeface="Arial" charset="0"/>
              </a:rPr>
              <a:t>Ставропольском крае</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Содержимое 8"/>
          <p:cNvGraphicFramePr>
            <a:graphicFrameLocks noGrp="1"/>
          </p:cNvGraphicFramePr>
          <p:nvPr>
            <p:ph sz="half" idx="4294967295"/>
            <p:extLst>
              <p:ext uri="{D42A27DB-BD31-4B8C-83A1-F6EECF244321}">
                <p14:modId xmlns:p14="http://schemas.microsoft.com/office/powerpoint/2010/main" val="1870603319"/>
              </p:ext>
            </p:extLst>
          </p:nvPr>
        </p:nvGraphicFramePr>
        <p:xfrm>
          <a:off x="0" y="1103312"/>
          <a:ext cx="8966200" cy="5503549"/>
        </p:xfrm>
        <a:graphic>
          <a:graphicData uri="http://schemas.openxmlformats.org/drawingml/2006/chart">
            <c:chart xmlns:c="http://schemas.openxmlformats.org/drawingml/2006/chart" xmlns:r="http://schemas.openxmlformats.org/officeDocument/2006/relationships" r:id="rId3"/>
          </a:graphicData>
        </a:graphic>
      </p:graphicFrame>
      <p:sp>
        <p:nvSpPr>
          <p:cNvPr id="40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4099" name="Rectangle 3"/>
          <p:cNvSpPr>
            <a:spLocks noChangeArrowheads="1"/>
          </p:cNvSpPr>
          <p:nvPr/>
        </p:nvSpPr>
        <p:spPr bwMode="auto">
          <a:xfrm>
            <a:off x="1" y="395645"/>
            <a:ext cx="8384146"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2200" b="1" cap="all" dirty="0" smtClean="0">
                <a:ln w="500">
                  <a:solidFill>
                    <a:schemeClr val="tx2">
                      <a:shade val="20000"/>
                      <a:satMod val="120000"/>
                    </a:schemeClr>
                  </a:solidFill>
                </a:ln>
                <a:solidFill>
                  <a:srgbClr val="FFFF00"/>
                </a:solidFill>
                <a:latin typeface="Arial" charset="0"/>
                <a:cs typeface="Arial" charset="0"/>
              </a:rPr>
              <a:t>Диаграмма основных причин несчастных случаев с тяжелыми последствиями за 2013год</a:t>
            </a:r>
          </a:p>
        </p:txBody>
      </p:sp>
    </p:spTree>
  </p:cSld>
  <p:clrMapOvr>
    <a:masterClrMapping/>
  </p:clrMapOvr>
  <p:transition>
    <p:sndAc>
      <p:stSnd>
        <p:snd r:embed="rId2" name="bomb.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2"/>
          <p:cNvGraphicFramePr>
            <a:graphicFrameLocks noChangeAspect="1"/>
          </p:cNvGraphicFramePr>
          <p:nvPr>
            <p:extLst>
              <p:ext uri="{D42A27DB-BD31-4B8C-83A1-F6EECF244321}">
                <p14:modId xmlns:p14="http://schemas.microsoft.com/office/powerpoint/2010/main" val="970318905"/>
              </p:ext>
            </p:extLst>
          </p:nvPr>
        </p:nvGraphicFramePr>
        <p:xfrm>
          <a:off x="0" y="1071563"/>
          <a:ext cx="9144000" cy="5735636"/>
        </p:xfrm>
        <a:graphic>
          <a:graphicData uri="http://schemas.openxmlformats.org/drawingml/2006/chart">
            <c:chart xmlns:c="http://schemas.openxmlformats.org/drawingml/2006/chart" xmlns:r="http://schemas.openxmlformats.org/officeDocument/2006/relationships" r:id="rId3"/>
          </a:graphicData>
        </a:graphic>
      </p:graphicFrame>
      <p:sp>
        <p:nvSpPr>
          <p:cNvPr id="37891" name="Text Box 3"/>
          <p:cNvSpPr txBox="1">
            <a:spLocks noChangeArrowheads="1"/>
          </p:cNvSpPr>
          <p:nvPr/>
        </p:nvSpPr>
        <p:spPr bwMode="auto">
          <a:xfrm>
            <a:off x="0" y="0"/>
            <a:ext cx="9144000" cy="1071563"/>
          </a:xfrm>
          <a:prstGeom prst="rect">
            <a:avLst/>
          </a:prstGeom>
          <a:noFill/>
          <a:ln w="9525">
            <a:noFill/>
            <a:miter lim="800000"/>
            <a:headEnd/>
            <a:tailEnd/>
          </a:ln>
        </p:spPr>
        <p:txBody>
          <a:bodyPr anchor="ctr" anchorCtr="1"/>
          <a:lstStyle/>
          <a:p>
            <a:pPr algn="ctr">
              <a:spcBef>
                <a:spcPct val="50000"/>
              </a:spcBef>
            </a:pPr>
            <a:r>
              <a:rPr lang="ru-RU" sz="2400" b="1" dirty="0" smtClean="0">
                <a:solidFill>
                  <a:srgbClr val="FFFF00"/>
                </a:solidFill>
                <a:latin typeface="Arial" charset="0"/>
                <a:cs typeface="Arial" charset="0"/>
              </a:rPr>
              <a:t>Аттестовано рабочих мест в крае</a:t>
            </a:r>
            <a:endParaRPr lang="ru-RU" sz="2400" b="1" dirty="0">
              <a:solidFill>
                <a:srgbClr val="FFFF00"/>
              </a:solidFill>
              <a:latin typeface="Arial" charset="0"/>
              <a:cs typeface="Arial" charset="0"/>
            </a:endParaRPr>
          </a:p>
        </p:txBody>
      </p:sp>
    </p:spTree>
    <p:extLst>
      <p:ext uri="{BB962C8B-B14F-4D97-AF65-F5344CB8AC3E}">
        <p14:creationId xmlns:p14="http://schemas.microsoft.com/office/powerpoint/2010/main" val="336458093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2"/>
          <p:cNvGraphicFramePr>
            <a:graphicFrameLocks noChangeAspect="1"/>
          </p:cNvGraphicFramePr>
          <p:nvPr>
            <p:extLst>
              <p:ext uri="{D42A27DB-BD31-4B8C-83A1-F6EECF244321}">
                <p14:modId xmlns:p14="http://schemas.microsoft.com/office/powerpoint/2010/main" val="970318905"/>
              </p:ext>
            </p:extLst>
          </p:nvPr>
        </p:nvGraphicFramePr>
        <p:xfrm>
          <a:off x="0" y="1071563"/>
          <a:ext cx="9144000" cy="5735636"/>
        </p:xfrm>
        <a:graphic>
          <a:graphicData uri="http://schemas.openxmlformats.org/drawingml/2006/chart">
            <c:chart xmlns:c="http://schemas.openxmlformats.org/drawingml/2006/chart" xmlns:r="http://schemas.openxmlformats.org/officeDocument/2006/relationships" r:id="rId3"/>
          </a:graphicData>
        </a:graphic>
      </p:graphicFrame>
      <p:sp>
        <p:nvSpPr>
          <p:cNvPr id="37891" name="Text Box 3"/>
          <p:cNvSpPr txBox="1">
            <a:spLocks noChangeArrowheads="1"/>
          </p:cNvSpPr>
          <p:nvPr/>
        </p:nvSpPr>
        <p:spPr bwMode="auto">
          <a:xfrm>
            <a:off x="0" y="0"/>
            <a:ext cx="9144000" cy="1071563"/>
          </a:xfrm>
          <a:prstGeom prst="rect">
            <a:avLst/>
          </a:prstGeom>
          <a:noFill/>
          <a:ln w="9525">
            <a:noFill/>
            <a:miter lim="800000"/>
            <a:headEnd/>
            <a:tailEnd/>
          </a:ln>
        </p:spPr>
        <p:txBody>
          <a:bodyPr anchor="ctr" anchorCtr="1"/>
          <a:lstStyle/>
          <a:p>
            <a:pPr algn="ctr">
              <a:spcBef>
                <a:spcPct val="50000"/>
              </a:spcBef>
            </a:pPr>
            <a:r>
              <a:rPr lang="ru-RU" sz="2400" b="1" dirty="0" smtClean="0">
                <a:solidFill>
                  <a:srgbClr val="FFFF00"/>
                </a:solidFill>
                <a:latin typeface="Arial" charset="0"/>
                <a:cs typeface="Arial" charset="0"/>
              </a:rPr>
              <a:t>Запрещено СИЗ без сертификатов соответствия</a:t>
            </a:r>
            <a:endParaRPr lang="ru-RU" sz="2400" b="1" dirty="0">
              <a:solidFill>
                <a:srgbClr val="FFFF00"/>
              </a:solidFill>
              <a:latin typeface="Arial" charset="0"/>
              <a:cs typeface="Arial" charset="0"/>
            </a:endParaRPr>
          </a:p>
        </p:txBody>
      </p:sp>
    </p:spTree>
    <p:extLst>
      <p:ext uri="{BB962C8B-B14F-4D97-AF65-F5344CB8AC3E}">
        <p14:creationId xmlns:p14="http://schemas.microsoft.com/office/powerpoint/2010/main" val="336458093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2"/>
          <p:cNvGraphicFramePr>
            <a:graphicFrameLocks noChangeAspect="1"/>
          </p:cNvGraphicFramePr>
          <p:nvPr>
            <p:extLst>
              <p:ext uri="{D42A27DB-BD31-4B8C-83A1-F6EECF244321}">
                <p14:modId xmlns:p14="http://schemas.microsoft.com/office/powerpoint/2010/main" val="3469324535"/>
              </p:ext>
            </p:extLst>
          </p:nvPr>
        </p:nvGraphicFramePr>
        <p:xfrm>
          <a:off x="0" y="1071563"/>
          <a:ext cx="9144000" cy="5735636"/>
        </p:xfrm>
        <a:graphic>
          <a:graphicData uri="http://schemas.openxmlformats.org/drawingml/2006/chart">
            <c:chart xmlns:c="http://schemas.openxmlformats.org/drawingml/2006/chart" xmlns:r="http://schemas.openxmlformats.org/officeDocument/2006/relationships" r:id="rId3"/>
          </a:graphicData>
        </a:graphic>
      </p:graphicFrame>
      <p:sp>
        <p:nvSpPr>
          <p:cNvPr id="37891" name="Text Box 3"/>
          <p:cNvSpPr txBox="1">
            <a:spLocks noChangeArrowheads="1"/>
          </p:cNvSpPr>
          <p:nvPr/>
        </p:nvSpPr>
        <p:spPr bwMode="auto">
          <a:xfrm>
            <a:off x="0" y="0"/>
            <a:ext cx="9144000" cy="1071563"/>
          </a:xfrm>
          <a:prstGeom prst="rect">
            <a:avLst/>
          </a:prstGeom>
          <a:noFill/>
          <a:ln w="9525">
            <a:noFill/>
            <a:miter lim="800000"/>
            <a:headEnd/>
            <a:tailEnd/>
          </a:ln>
        </p:spPr>
        <p:txBody>
          <a:bodyPr anchor="ctr" anchorCtr="1"/>
          <a:lstStyle/>
          <a:p>
            <a:pPr algn="ctr">
              <a:spcBef>
                <a:spcPct val="50000"/>
              </a:spcBef>
            </a:pPr>
            <a:r>
              <a:rPr lang="ru-RU" sz="2400" b="1" dirty="0" smtClean="0">
                <a:solidFill>
                  <a:srgbClr val="FFFF00"/>
                </a:solidFill>
                <a:latin typeface="Arial" charset="0"/>
                <a:cs typeface="Arial" charset="0"/>
              </a:rPr>
              <a:t>Отстранено от работы лиц</a:t>
            </a:r>
            <a:endParaRPr lang="ru-RU" sz="2400" b="1" dirty="0">
              <a:solidFill>
                <a:srgbClr val="FFFF00"/>
              </a:solidFill>
              <a:latin typeface="Arial" charset="0"/>
              <a:cs typeface="Arial" charset="0"/>
            </a:endParaRPr>
          </a:p>
        </p:txBody>
      </p:sp>
    </p:spTree>
    <p:extLst>
      <p:ext uri="{BB962C8B-B14F-4D97-AF65-F5344CB8AC3E}">
        <p14:creationId xmlns:p14="http://schemas.microsoft.com/office/powerpoint/2010/main" val="3364580937"/>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Override>
</file>

<file path=ppt/theme/themeOverride2.xml><?xml version="1.0" encoding="utf-8"?>
<a:themeOverride xmlns:a="http://schemas.openxmlformats.org/drawingml/2006/main">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Override>
</file>

<file path=docProps/app.xml><?xml version="1.0" encoding="utf-8"?>
<Properties xmlns="http://schemas.openxmlformats.org/officeDocument/2006/extended-properties" xmlns:vt="http://schemas.openxmlformats.org/officeDocument/2006/docPropsVTypes">
  <Template/>
  <TotalTime>1575</TotalTime>
  <Words>285</Words>
  <Application>Microsoft Office PowerPoint</Application>
  <PresentationFormat>Экран (4:3)</PresentationFormat>
  <Paragraphs>73</Paragraphs>
  <Slides>15</Slides>
  <Notes>8</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15</vt:i4>
      </vt:variant>
    </vt:vector>
  </HeadingPairs>
  <TitlesOfParts>
    <vt:vector size="23" baseType="lpstr">
      <vt:lpstr>Arial</vt:lpstr>
      <vt:lpstr>Arno Pro Smbd Caption</vt:lpstr>
      <vt:lpstr>Calibri</vt:lpstr>
      <vt:lpstr>Trebuchet MS</vt:lpstr>
      <vt:lpstr>Verdana</vt:lpstr>
      <vt:lpstr>Wingdings</vt:lpstr>
      <vt:lpstr>Wingdings 2</vt:lpstr>
      <vt:lpstr>Изящная</vt:lpstr>
      <vt:lpstr>Выступление заместителя руководителя Государственной инспекции труда в Ставропольском крае (по охране труда) Нестеренко В.П.</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"Статья 5.27. Нарушение трудового законодательства и иных нормативных правовых актов, содержащих нормы трудового права  1. Нарушение трудового законодательства и иных нормативных правовых актов, содержащих нормы трудового права, если иное не предусмотрено частями 2 и 3 настоящей статьи и статьей 5.27.1 настоящего Кодекса, - влечет предупреждение или наложение административного штрафа на должностных лиц в размере от одной тысячи до пяти тысяч рублей; на лиц, осуществляющих предпринимательскую деятельность без образования юридического лица, - от одной тысячи до пяти тысяч рублей; на юридических лиц - от тридцати тысяч до пятидесяти тысяч рублей. 2. Фактическое допущение к работе лицом, не уполномоченным на это работодателем, в случае, если работодатель или его уполномоченный на это представитель отказывается признать отношения, возникшие между лицом, фактически допущенным к работе, и данным работодателем, трудовыми отношениями (не заключает с лицом, фактически допущенным к работе, трудовой договор), - влечет наложение административного штрафа на граждан в размере от трех тысяч до пяти тысяч рублей; на должностных лиц - от десяти тысяч до двадцати тысяч рублей. 3. Уклонение от оформления или ненадлежащее оформление трудового договора либо заключение гражданско-правового договора, фактически регулирующего трудовые отношения между работником и работодателем, - влечет наложение административного штрафа на должностных лиц в размере от десяти тысяч до двадцати тысяч рублей; на лиц, осуществляющих предпринимательскую деятельность без образования юридического лица, - от пяти тысяч до десяти тысяч рублей; на юридических лиц - от пятидесяти тысяч до ста тысяч рублей. 4. Совершение административного правонарушения, предусмотренного частью 1 настоящей статьи, лицом, ранее подвергнутым административному наказанию за аналогичное административное правонарушение, - влечет наложение административного штрафа на должностных лиц в размере от десяти тысяч до двадцати тысяч рублей или дисквалификацию на срок от одного года до трех лет; на лиц, осуществляющих предпринимательскую деятельность без образования юридического лица, - от десяти тысяч до двадцати тысяч рублей; на юридических лиц - от пятидесяти тысяч до семидесяти тысяч рублей. 5. Совершение административных правонарушений, предусмотренных частью 2 или 3 настоящей статьи, лицом, ранее подвергнутым административному наказанию за аналогичное административное правонарушение, - влечет наложение административного штрафа на граждан в размере пяти тысяч рублей; ана должностных лиц - дисквалификацию на срок от одного год до трех лет; на лиц, осуществляющих предпринимательскую деятельность без образования юридического лица, - от тридцати тысяч до сорока тысяч рублей; на юридических лиц - от ста тысяч до двухсот тысяч рублей."; .  </vt:lpstr>
      <vt:lpstr>"Статья 5.27.1. Нарушение государственных нормативных требований охраны труда, содержащихся в федеральных законах и иных нормативных правовых актах Российской Федерации     1. Нарушение государственных нормативных требований охраны труда, содержащихся в федеральных законах и иных нормативных правовых актах Российской Федерации, за исключением случаев, предусмотренных частями 2 - 4 настоящей статьи, -влечет предупреждение или наложение административного штрафа на должностных лиц в размере от двух тысяч до пяти тысяч рублей; на лиц, осуществляющих предпринимательскую деятельность без образования юридического лица, - от двух тысяч до пяти тысяч рублей; на юридических лиц - от пятидесяти тысяч до восьмидесяти тысяч рублей.        2. Нарушение работодателем установленного порядка проведения специальной оценки условий труда на рабочих местах или ее непроведение -влечет предупреждение или наложение административного штрафа на должностных лиц в размере от пяти тысяч до десяти тысяч рублей; на лиц, осуществляющих предпринимательскую деятельность без образования юридического лица, - от пяти тысяч до десяти тысяч рублей; на юридических лиц от шестидесяти тысяч до восьмидесяти тысяч рублей.         3. Допуск работника к исполнению им трудовых обязанностей без прохождения в установленном порядке обучения и проверки знаний требований охраны труда, а также обязательных предварительных (при поступлении на работу) и периодических (в течение трудовой деятельности) медицинских осмотров, обязательных медицинских осмотров в начале рабочего дня (смены), обязательных психиатрических освидетельствований или при наличии медицинских противопоказаний -влечет наложение административного штрафа на должностных лиц в размере от пятнадцати тысяч до двадцати пяти тысяч рублей; на лиц, осуществляющих предпринимательскую деятельность без образования юридического лица, - от пятнадцати тысяч до двадцати пяти тысяч рублей; на юридических лиц - от ста десяти тысяч до ста тридцати тысяч рублей.          4. Необеспечение работников средствами индивидуальной защиты - влечет наложение административного штрафа на должностных лиц в размере от двадцати тысяч до тридцати тысяч рублей; на лиц, осуществляющих предпринимательскую деятельность без образования юридического лица, - от двадцати тысяч до тридцати тысяч рублей; на юридических лиц - от ста тридцати тысяч до ста пятидесяти тысяч рублей.         5. Совершение административных правонарушений, предусмотренных частями 1 - 4 настоящей статьи, лицом, ранее подвергнутым административному наказанию за аналогичное административное правонарушение, -влечет наложение административного штрафа на должностных лиц в размере от тридцати тысяч до сорока тысяч рублей или дисквалификацию на срок от одного года до трех лет; на лиц, осуществляющих предпринимательскую деятельность без образования юридического лица, - от тридцати тысяч до сорока тысяч рублей или административное приостановление деятельности на срок до девяноста суток; на юридических лиц - от ста тысяч до двухсот тысяч рублей или административное приостановление деятельности на срок до девяноста суток.    </vt:lpstr>
      <vt:lpstr>Статья 14.54. Нарушение установленного порядка проведения специальной оценки условий труда              1. Нарушение организацией, проводившей специальную оценку условий труда, установленного порядка проведения специальной оценки условий труда -  влечет наложение административного штрафа на должностных лиц в размере от двадцати тысяч до тридцати тысяч рублей; на юридических лиц - от семидесяти тысяч до ста тысяч рублей.               2. Совершение административного правонарушения, предусмотренного частью 1 настоящей статьи, лицом, ранее подвергнутым административному наказанию за аналогичное административное правонарушение, -влечет наложение административного штрафа на должностных лиц в размере от сорока тысяч до пятидесяти тысяч рублей или дисквалификацию на срок от одного года до трех лет; на юридических лиц - в размере от ста тысяч до двухсот тысяч рублей или административное приостановление деятельности на срок до девяноста суток. Примечание. Эксперт организации, проводившей специальную оценку условий труда, совершивший при проведении специальной оценки условий труда административное правонарушение, предусмотренное настоящей статьей, несет административную ответственность как должностное лицо.";     " </vt:lpstr>
      <vt:lpstr>проекта Роструда: «Декларирование деятельности предприятия по реализации трудовых прав работников и работодателей»   Мы уже шятый год работаем в этом направлении, и за это время ни одна из 250 организации, имеющих наш «Сертификат доверия работодателю» не стала источником  ни одной жалобы их работников на нарушение трудового законодательства или плохую организацию охраны труда.  </vt:lpstr>
    </vt:vector>
  </TitlesOfParts>
  <Company>GitSK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НестеренкоВП</cp:lastModifiedBy>
  <cp:revision>146</cp:revision>
  <cp:lastPrinted>2014-02-25T04:47:55Z</cp:lastPrinted>
  <dcterms:created xsi:type="dcterms:W3CDTF">2010-02-09T07:28:34Z</dcterms:created>
  <dcterms:modified xsi:type="dcterms:W3CDTF">2014-04-02T02:46:45Z</dcterms:modified>
</cp:coreProperties>
</file>